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0"/>
  </p:notesMasterIdLst>
  <p:handoutMasterIdLst>
    <p:handoutMasterId r:id="rId41"/>
  </p:handoutMasterIdLst>
  <p:sldIdLst>
    <p:sldId id="344" r:id="rId2"/>
    <p:sldId id="345" r:id="rId3"/>
    <p:sldId id="358" r:id="rId4"/>
    <p:sldId id="424" r:id="rId5"/>
    <p:sldId id="426" r:id="rId6"/>
    <p:sldId id="397" r:id="rId7"/>
    <p:sldId id="427" r:id="rId8"/>
    <p:sldId id="428" r:id="rId9"/>
    <p:sldId id="429" r:id="rId10"/>
    <p:sldId id="365" r:id="rId11"/>
    <p:sldId id="354" r:id="rId12"/>
    <p:sldId id="423" r:id="rId13"/>
    <p:sldId id="430" r:id="rId14"/>
    <p:sldId id="432" r:id="rId15"/>
    <p:sldId id="434" r:id="rId16"/>
    <p:sldId id="431" r:id="rId17"/>
    <p:sldId id="355" r:id="rId18"/>
    <p:sldId id="346" r:id="rId19"/>
    <p:sldId id="335" r:id="rId20"/>
    <p:sldId id="334" r:id="rId21"/>
    <p:sldId id="257" r:id="rId22"/>
    <p:sldId id="262" r:id="rId23"/>
    <p:sldId id="343" r:id="rId24"/>
    <p:sldId id="384" r:id="rId25"/>
    <p:sldId id="391" r:id="rId26"/>
    <p:sldId id="405" r:id="rId27"/>
    <p:sldId id="406" r:id="rId28"/>
    <p:sldId id="392" r:id="rId29"/>
    <p:sldId id="407" r:id="rId30"/>
    <p:sldId id="408" r:id="rId31"/>
    <p:sldId id="410" r:id="rId32"/>
    <p:sldId id="385" r:id="rId33"/>
    <p:sldId id="409" r:id="rId34"/>
    <p:sldId id="264" r:id="rId35"/>
    <p:sldId id="326" r:id="rId36"/>
    <p:sldId id="342" r:id="rId37"/>
    <p:sldId id="403" r:id="rId38"/>
    <p:sldId id="404" r:id="rId39"/>
  </p:sldIdLst>
  <p:sldSz cx="12192000" cy="6858000"/>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08" autoAdjust="0"/>
    <p:restoredTop sz="96323" autoAdjust="0"/>
  </p:normalViewPr>
  <p:slideViewPr>
    <p:cSldViewPr snapToGrid="0">
      <p:cViewPr varScale="1">
        <p:scale>
          <a:sx n="80" d="100"/>
          <a:sy n="80" d="100"/>
        </p:scale>
        <p:origin x="854"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Dr.CSS%20ANUPAMA\Desktop\IQAC%20PPT\NPTEL%20reg,%20completed%2024%20&amp;25.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IN"/>
              <a:t>Swayam / E-Content Development</a:t>
            </a:r>
          </a:p>
        </c:rich>
      </c:tx>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7.9002405949256338E-2"/>
          <c:y val="0.17628499562554681"/>
          <c:w val="0.83042957130358719"/>
          <c:h val="0.70773512685914264"/>
        </c:manualLayout>
      </c:layout>
      <c:bar3DChart>
        <c:barDir val="col"/>
        <c:grouping val="clustered"/>
        <c:varyColors val="0"/>
        <c:ser>
          <c:idx val="0"/>
          <c:order val="0"/>
          <c:tx>
            <c:strRef>
              <c:f>Sheet1!$C$83</c:f>
              <c:strCache>
                <c:ptCount val="1"/>
                <c:pt idx="0">
                  <c:v>2025-2026</c:v>
                </c:pt>
              </c:strCache>
            </c:strRef>
          </c:tx>
          <c:invertIfNegative val="0"/>
          <c:dLbls>
            <c:dLbl>
              <c:idx val="0"/>
              <c:spPr/>
              <c:txPr>
                <a:bodyPr/>
                <a:lstStyle/>
                <a:p>
                  <a:pPr>
                    <a:defRPr sz="1200" b="1">
                      <a:solidFill>
                        <a:srgbClr val="FF0000"/>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0-FC24-4434-8D80-A4337414AA1C}"/>
                </c:ext>
              </c:extLst>
            </c:dLbl>
            <c:dLbl>
              <c:idx val="1"/>
              <c:tx>
                <c:rich>
                  <a:bodyPr/>
                  <a:lstStyle/>
                  <a:p>
                    <a:r>
                      <a:rPr lang="en-US" sz="1200" b="1">
                        <a:solidFill>
                          <a:srgbClr val="FF0000"/>
                        </a:solidFill>
                      </a:rPr>
                      <a:t>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C24-4434-8D80-A4337414AA1C}"/>
                </c:ext>
              </c:extLst>
            </c:dLbl>
            <c:dLbl>
              <c:idx val="2"/>
              <c:spPr/>
              <c:txPr>
                <a:bodyPr/>
                <a:lstStyle/>
                <a:p>
                  <a:pPr>
                    <a:defRPr sz="1200" b="1">
                      <a:solidFill>
                        <a:srgbClr val="FF0000"/>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2-FC24-4434-8D80-A4337414AA1C}"/>
                </c:ext>
              </c:extLst>
            </c:dLbl>
            <c:dLbl>
              <c:idx val="3"/>
              <c:layout>
                <c:manualLayout>
                  <c:x val="8.3333333333333332E-3"/>
                  <c:y val="-1.8518518518518517E-2"/>
                </c:manualLayout>
              </c:layout>
              <c:tx>
                <c:rich>
                  <a:bodyPr/>
                  <a:lstStyle/>
                  <a:p>
                    <a:r>
                      <a:rPr lang="en-US" sz="1200">
                        <a:solidFill>
                          <a:srgbClr val="FF0000"/>
                        </a:solidFill>
                      </a:rPr>
                      <a:t>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C24-4434-8D80-A4337414AA1C}"/>
                </c:ext>
              </c:extLst>
            </c:dLbl>
            <c:dLbl>
              <c:idx val="4"/>
              <c:tx>
                <c:rich>
                  <a:bodyPr/>
                  <a:lstStyle/>
                  <a:p>
                    <a:r>
                      <a:rPr lang="en-US" sz="1200">
                        <a:solidFill>
                          <a:srgbClr val="FF0000"/>
                        </a:solidFill>
                      </a:rPr>
                      <a:t>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C24-4434-8D80-A4337414AA1C}"/>
                </c:ext>
              </c:extLst>
            </c:dLbl>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Sheet1!$B$84:$B$88</c:f>
              <c:strCache>
                <c:ptCount val="5"/>
                <c:pt idx="0">
                  <c:v>CE</c:v>
                </c:pt>
                <c:pt idx="1">
                  <c:v>EEE</c:v>
                </c:pt>
                <c:pt idx="2">
                  <c:v>IT</c:v>
                </c:pt>
                <c:pt idx="3">
                  <c:v>English</c:v>
                </c:pt>
                <c:pt idx="4">
                  <c:v>MBA</c:v>
                </c:pt>
              </c:strCache>
            </c:strRef>
          </c:cat>
          <c:val>
            <c:numRef>
              <c:f>Sheet1!$C$84:$C$88</c:f>
              <c:numCache>
                <c:formatCode>General</c:formatCode>
                <c:ptCount val="5"/>
                <c:pt idx="0">
                  <c:v>1</c:v>
                </c:pt>
                <c:pt idx="1">
                  <c:v>2</c:v>
                </c:pt>
                <c:pt idx="2">
                  <c:v>3</c:v>
                </c:pt>
                <c:pt idx="3">
                  <c:v>1</c:v>
                </c:pt>
                <c:pt idx="4">
                  <c:v>1</c:v>
                </c:pt>
              </c:numCache>
            </c:numRef>
          </c:val>
          <c:extLst>
            <c:ext xmlns:c16="http://schemas.microsoft.com/office/drawing/2014/chart" uri="{C3380CC4-5D6E-409C-BE32-E72D297353CC}">
              <c16:uniqueId val="{00000005-FC24-4434-8D80-A4337414AA1C}"/>
            </c:ext>
          </c:extLst>
        </c:ser>
        <c:dLbls>
          <c:showLegendKey val="0"/>
          <c:showVal val="0"/>
          <c:showCatName val="0"/>
          <c:showSerName val="0"/>
          <c:showPercent val="0"/>
          <c:showBubbleSize val="0"/>
        </c:dLbls>
        <c:gapWidth val="150"/>
        <c:shape val="box"/>
        <c:axId val="167881344"/>
        <c:axId val="167883136"/>
        <c:axId val="0"/>
      </c:bar3DChart>
      <c:catAx>
        <c:axId val="167881344"/>
        <c:scaling>
          <c:orientation val="minMax"/>
        </c:scaling>
        <c:delete val="0"/>
        <c:axPos val="b"/>
        <c:numFmt formatCode="General" sourceLinked="0"/>
        <c:majorTickMark val="none"/>
        <c:minorTickMark val="none"/>
        <c:tickLblPos val="nextTo"/>
        <c:crossAx val="167883136"/>
        <c:crosses val="autoZero"/>
        <c:auto val="1"/>
        <c:lblAlgn val="ctr"/>
        <c:lblOffset val="100"/>
        <c:noMultiLvlLbl val="0"/>
      </c:catAx>
      <c:valAx>
        <c:axId val="167883136"/>
        <c:scaling>
          <c:orientation val="minMax"/>
        </c:scaling>
        <c:delete val="0"/>
        <c:axPos val="l"/>
        <c:numFmt formatCode="General" sourceLinked="1"/>
        <c:majorTickMark val="none"/>
        <c:minorTickMark val="none"/>
        <c:tickLblPos val="nextTo"/>
        <c:crossAx val="167881344"/>
        <c:crosses val="autoZero"/>
        <c:crossBetween val="between"/>
      </c:valAx>
    </c:plotArea>
    <c:legend>
      <c:legendPos val="r"/>
      <c:layout>
        <c:manualLayout>
          <c:xMode val="edge"/>
          <c:yMode val="edge"/>
          <c:x val="0.80665419947506556"/>
          <c:y val="0.39095399533391662"/>
          <c:w val="0.17759556978454616"/>
          <c:h val="0.10437468043767256"/>
        </c:manualLayout>
      </c:layout>
      <c:overlay val="0"/>
      <c:txPr>
        <a:bodyPr/>
        <a:lstStyle/>
        <a:p>
          <a:pPr>
            <a:defRPr b="0"/>
          </a:pPr>
          <a:endParaRPr lang="en-US"/>
        </a:p>
      </c:txPr>
    </c:legend>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0.90513</cdr:x>
      <cdr:y>0.48485</cdr:y>
    </cdr:from>
    <cdr:to>
      <cdr:x>1</cdr:x>
      <cdr:y>0.93506</cdr:y>
    </cdr:to>
    <cdr:sp macro="" textlink="">
      <cdr:nvSpPr>
        <cdr:cNvPr id="2" name="TextBox 1"/>
        <cdr:cNvSpPr txBox="1"/>
      </cdr:nvSpPr>
      <cdr:spPr>
        <a:xfrm xmlns:a="http://schemas.openxmlformats.org/drawingml/2006/main">
          <a:off x="3922713" y="1066800"/>
          <a:ext cx="411162" cy="990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0.78901</cdr:x>
      <cdr:y>0.51948</cdr:y>
    </cdr:from>
    <cdr:to>
      <cdr:x>1</cdr:x>
      <cdr:y>0.93506</cdr:y>
    </cdr:to>
    <cdr:sp macro="" textlink="">
      <cdr:nvSpPr>
        <cdr:cNvPr id="3" name="TextBox 2"/>
        <cdr:cNvSpPr txBox="1"/>
      </cdr:nvSpPr>
      <cdr:spPr>
        <a:xfrm xmlns:a="http://schemas.openxmlformats.org/drawingml/2006/main">
          <a:off x="3922713" y="1143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0.84176</cdr:x>
      <cdr:y>0.58559</cdr:y>
    </cdr:from>
    <cdr:to>
      <cdr:x>1</cdr:x>
      <cdr:y>0.82802</cdr:y>
    </cdr:to>
    <cdr:sp macro="" textlink="">
      <cdr:nvSpPr>
        <cdr:cNvPr id="4" name="TextBox 3"/>
        <cdr:cNvSpPr txBox="1"/>
      </cdr:nvSpPr>
      <cdr:spPr>
        <a:xfrm xmlns:a="http://schemas.openxmlformats.org/drawingml/2006/main">
          <a:off x="3648075" y="1288465"/>
          <a:ext cx="6858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N"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50443" y="0"/>
            <a:ext cx="2945659" cy="496491"/>
          </a:xfrm>
          <a:prstGeom prst="rect">
            <a:avLst/>
          </a:prstGeom>
        </p:spPr>
        <p:txBody>
          <a:bodyPr vert="horz" lIns="91440" tIns="45720" rIns="91440" bIns="45720" rtlCol="0"/>
          <a:lstStyle>
            <a:lvl1pPr algn="r">
              <a:defRPr sz="1200"/>
            </a:lvl1pPr>
          </a:lstStyle>
          <a:p>
            <a:fld id="{DE82CB6A-A331-454E-8F31-9D0AB1DE74DC}" type="datetimeFigureOut">
              <a:rPr lang="en-IN" smtClean="0"/>
              <a:pPr/>
              <a:t>19-09-2025</a:t>
            </a:fld>
            <a:endParaRPr lang="en-IN"/>
          </a:p>
        </p:txBody>
      </p:sp>
      <p:sp>
        <p:nvSpPr>
          <p:cNvPr id="4" name="Footer Placeholder 3"/>
          <p:cNvSpPr>
            <a:spLocks noGrp="1"/>
          </p:cNvSpPr>
          <p:nvPr>
            <p:ph type="ftr" sz="quarter" idx="2"/>
          </p:nvPr>
        </p:nvSpPr>
        <p:spPr>
          <a:xfrm>
            <a:off x="0" y="9431599"/>
            <a:ext cx="2945659" cy="49649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50443" y="9431599"/>
            <a:ext cx="2945659" cy="496491"/>
          </a:xfrm>
          <a:prstGeom prst="rect">
            <a:avLst/>
          </a:prstGeom>
        </p:spPr>
        <p:txBody>
          <a:bodyPr vert="horz" lIns="91440" tIns="45720" rIns="91440" bIns="45720" rtlCol="0" anchor="b"/>
          <a:lstStyle>
            <a:lvl1pPr algn="r">
              <a:defRPr sz="1200"/>
            </a:lvl1pPr>
          </a:lstStyle>
          <a:p>
            <a:fld id="{4F84DFD0-3CC1-4F4F-9A26-34B47341A81A}" type="slidenum">
              <a:rPr lang="en-IN" smtClean="0"/>
              <a:pPr/>
              <a:t>‹#›</a:t>
            </a:fld>
            <a:endParaRPr lang="en-IN"/>
          </a:p>
        </p:txBody>
      </p:sp>
    </p:spTree>
    <p:extLst>
      <p:ext uri="{BB962C8B-B14F-4D97-AF65-F5344CB8AC3E}">
        <p14:creationId xmlns:p14="http://schemas.microsoft.com/office/powerpoint/2010/main" val="123397237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E0BCC22D-48DA-4E8B-BBC2-5527AE8511CE}" type="datetimeFigureOut">
              <a:rPr lang="en-US" smtClean="0"/>
              <a:pPr/>
              <a:t>9/19/2025</a:t>
            </a:fld>
            <a:endParaRPr lang="en-US"/>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1E843CD1-841C-4A2D-850F-4013836CC806}" type="slidenum">
              <a:rPr lang="en-US" smtClean="0"/>
              <a:pPr/>
              <a:t>‹#›</a:t>
            </a:fld>
            <a:endParaRPr lang="en-US"/>
          </a:p>
        </p:txBody>
      </p:sp>
    </p:spTree>
    <p:extLst>
      <p:ext uri="{BB962C8B-B14F-4D97-AF65-F5344CB8AC3E}">
        <p14:creationId xmlns:p14="http://schemas.microsoft.com/office/powerpoint/2010/main" val="403006096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7832DAD0-68FB-0DF7-F9FC-C820F5000882}"/>
              </a:ext>
            </a:extLst>
          </p:cNvPr>
          <p:cNvSpPr>
            <a:spLocks noGrp="1" noRot="1" noChangeAspect="1" noTextEdit="1"/>
          </p:cNvSpPr>
          <p:nvPr>
            <p:ph type="sldImg"/>
          </p:nvPr>
        </p:nvSpPr>
        <p:spPr bwMode="auto">
          <a:xfrm>
            <a:off x="420688" y="1241425"/>
            <a:ext cx="5956300" cy="33512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28E71634-2214-1CCE-C4F4-5DDD450143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500" b="1" dirty="0">
              <a:solidFill>
                <a:schemeClr val="bg1"/>
              </a:solidFill>
              <a:latin typeface="Microsoft Sans Serif" panose="020B0604020202020204" pitchFamily="34" charset="0"/>
              <a:cs typeface="Microsoft Sans Serif" panose="020B0604020202020204" pitchFamily="34" charset="0"/>
            </a:endParaRPr>
          </a:p>
        </p:txBody>
      </p:sp>
      <p:sp>
        <p:nvSpPr>
          <p:cNvPr id="12292" name="Footer Placeholder 1">
            <a:extLst>
              <a:ext uri="{FF2B5EF4-FFF2-40B4-BE49-F238E27FC236}">
                <a16:creationId xmlns:a16="http://schemas.microsoft.com/office/drawing/2014/main" id="{9947D937-1CAB-AE2B-B7EA-03578328E48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FEB55215-E5EE-473C-9CD4-531AA30F0669}"/>
              </a:ext>
            </a:extLst>
          </p:cNvPr>
          <p:cNvSpPr>
            <a:spLocks noGrp="1"/>
          </p:cNvSpPr>
          <p:nvPr>
            <p:ph type="sldNum" sz="quarter" idx="5"/>
          </p:nvPr>
        </p:nvSpPr>
        <p:spPr/>
        <p:txBody>
          <a:bodyPr/>
          <a:lstStyle/>
          <a:p>
            <a:fld id="{1E843CD1-841C-4A2D-850F-4013836CC80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A20318A3-11EF-D68F-0C64-C6A66DE169CB}"/>
              </a:ext>
            </a:extLst>
          </p:cNvPr>
          <p:cNvSpPr>
            <a:spLocks noGrp="1" noRot="1" noChangeAspect="1" noChangeArrowheads="1" noTextEdit="1"/>
          </p:cNvSpPr>
          <p:nvPr>
            <p:ph type="sldImg"/>
          </p:nvPr>
        </p:nvSpPr>
        <p:spPr bwMode="auto">
          <a:xfrm>
            <a:off x="420688" y="1241425"/>
            <a:ext cx="5956300" cy="33512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64AB34C7-3C12-81D7-CDBD-A95BD58CF44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4340" name="Footer Placeholder 3">
            <a:extLst>
              <a:ext uri="{FF2B5EF4-FFF2-40B4-BE49-F238E27FC236}">
                <a16:creationId xmlns:a16="http://schemas.microsoft.com/office/drawing/2014/main" id="{1C9EFC08-E97F-2E18-96CA-538BF224415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83077092-1190-4FCF-A2EF-E3D627673762}"/>
              </a:ext>
            </a:extLst>
          </p:cNvPr>
          <p:cNvSpPr>
            <a:spLocks noGrp="1"/>
          </p:cNvSpPr>
          <p:nvPr>
            <p:ph type="sldNum" sz="quarter" idx="5"/>
          </p:nvPr>
        </p:nvSpPr>
        <p:spPr/>
        <p:txBody>
          <a:bodyPr/>
          <a:lstStyle/>
          <a:p>
            <a:fld id="{1E843CD1-841C-4A2D-850F-4013836CC80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616E9-A033-EDD2-171F-3DBB0510F658}"/>
            </a:ext>
          </a:extLst>
        </p:cNvPr>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6F3B4C0-CF73-9391-5EE0-02E6DED62B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3ACF3EED-B9DC-9B56-2F49-0E853B537FC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292" name="Footer Placeholder 3">
            <a:extLst>
              <a:ext uri="{FF2B5EF4-FFF2-40B4-BE49-F238E27FC236}">
                <a16:creationId xmlns:a16="http://schemas.microsoft.com/office/drawing/2014/main" id="{BABAF4B2-46AE-FBAD-B8AD-4D3CD7F4BAA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1319331" indent="-507435">
              <a:defRPr>
                <a:solidFill>
                  <a:schemeClr val="tx1"/>
                </a:solidFill>
                <a:latin typeface="Arial" charset="0"/>
                <a:cs typeface="Arial" charset="0"/>
              </a:defRPr>
            </a:lvl2pPr>
            <a:lvl3pPr marL="2029739" indent="-405948">
              <a:defRPr>
                <a:solidFill>
                  <a:schemeClr val="tx1"/>
                </a:solidFill>
                <a:latin typeface="Arial" charset="0"/>
                <a:cs typeface="Arial" charset="0"/>
              </a:defRPr>
            </a:lvl3pPr>
            <a:lvl4pPr marL="2841635" indent="-405948">
              <a:defRPr>
                <a:solidFill>
                  <a:schemeClr val="tx1"/>
                </a:solidFill>
                <a:latin typeface="Arial" charset="0"/>
                <a:cs typeface="Arial" charset="0"/>
              </a:defRPr>
            </a:lvl4pPr>
            <a:lvl5pPr marL="3653531" indent="-405948">
              <a:defRPr>
                <a:solidFill>
                  <a:schemeClr val="tx1"/>
                </a:solidFill>
                <a:latin typeface="Arial" charset="0"/>
                <a:cs typeface="Arial" charset="0"/>
              </a:defRPr>
            </a:lvl5pPr>
            <a:lvl6pPr marL="4465427" indent="-405948" eaLnBrk="0" fontAlgn="base" hangingPunct="0">
              <a:spcBef>
                <a:spcPct val="0"/>
              </a:spcBef>
              <a:spcAft>
                <a:spcPct val="0"/>
              </a:spcAft>
              <a:defRPr>
                <a:solidFill>
                  <a:schemeClr val="tx1"/>
                </a:solidFill>
                <a:latin typeface="Arial" charset="0"/>
                <a:cs typeface="Arial" charset="0"/>
              </a:defRPr>
            </a:lvl6pPr>
            <a:lvl7pPr marL="5277322" indent="-405948" eaLnBrk="0" fontAlgn="base" hangingPunct="0">
              <a:spcBef>
                <a:spcPct val="0"/>
              </a:spcBef>
              <a:spcAft>
                <a:spcPct val="0"/>
              </a:spcAft>
              <a:defRPr>
                <a:solidFill>
                  <a:schemeClr val="tx1"/>
                </a:solidFill>
                <a:latin typeface="Arial" charset="0"/>
                <a:cs typeface="Arial" charset="0"/>
              </a:defRPr>
            </a:lvl7pPr>
            <a:lvl8pPr marL="6089218" indent="-405948" eaLnBrk="0" fontAlgn="base" hangingPunct="0">
              <a:spcBef>
                <a:spcPct val="0"/>
              </a:spcBef>
              <a:spcAft>
                <a:spcPct val="0"/>
              </a:spcAft>
              <a:defRPr>
                <a:solidFill>
                  <a:schemeClr val="tx1"/>
                </a:solidFill>
                <a:latin typeface="Arial" charset="0"/>
                <a:cs typeface="Arial" charset="0"/>
              </a:defRPr>
            </a:lvl8pPr>
            <a:lvl9pPr marL="6901114" indent="-405948" eaLnBrk="0" fontAlgn="base" hangingPunct="0">
              <a:spcBef>
                <a:spcPct val="0"/>
              </a:spcBef>
              <a:spcAft>
                <a:spcPct val="0"/>
              </a:spcAft>
              <a:defRPr>
                <a:solidFill>
                  <a:schemeClr val="tx1"/>
                </a:solidFill>
                <a:latin typeface="Arial" charset="0"/>
                <a:cs typeface="Arial"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6AA9CA3E-4D46-42F2-BD11-2FB4C5DAB36E}"/>
              </a:ext>
            </a:extLst>
          </p:cNvPr>
          <p:cNvSpPr>
            <a:spLocks noGrp="1"/>
          </p:cNvSpPr>
          <p:nvPr>
            <p:ph type="sldNum" sz="quarter" idx="5"/>
          </p:nvPr>
        </p:nvSpPr>
        <p:spPr/>
        <p:txBody>
          <a:bodyPr/>
          <a:lstStyle/>
          <a:p>
            <a:fld id="{1E843CD1-841C-4A2D-850F-4013836CC806}" type="slidenum">
              <a:rPr lang="en-US" smtClean="0"/>
              <a:pPr/>
              <a:t>4</a:t>
            </a:fld>
            <a:endParaRPr lang="en-US"/>
          </a:p>
        </p:txBody>
      </p:sp>
    </p:spTree>
    <p:extLst>
      <p:ext uri="{BB962C8B-B14F-4D97-AF65-F5344CB8AC3E}">
        <p14:creationId xmlns:p14="http://schemas.microsoft.com/office/powerpoint/2010/main" val="1600289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70BDE83E-E697-3AC5-AEF7-47D81093DA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D0BF6EBD-1E4F-9FDF-0692-0CFA87BEFB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3252" name="Footer Placeholder 3">
            <a:extLst>
              <a:ext uri="{FF2B5EF4-FFF2-40B4-BE49-F238E27FC236}">
                <a16:creationId xmlns:a16="http://schemas.microsoft.com/office/drawing/2014/main" id="{F03DD981-B2AA-D150-CDB2-90D5E257EFAB}"/>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en-US" altLang="en-US">
              <a:solidFill>
                <a:srgbClr val="00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23317BF-61EC-4767-A619-0698A4B21CE4}"/>
              </a:ext>
            </a:extLst>
          </p:cNvPr>
          <p:cNvSpPr>
            <a:spLocks noGrp="1"/>
          </p:cNvSpPr>
          <p:nvPr>
            <p:ph type="sldNum" sz="quarter" idx="5"/>
          </p:nvPr>
        </p:nvSpPr>
        <p:spPr/>
        <p:txBody>
          <a:bodyPr/>
          <a:lstStyle/>
          <a:p>
            <a:fld id="{1E843CD1-841C-4A2D-850F-4013836CC806}"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292" name="Footer Placeholder 3"/>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1319331" indent="-507435">
              <a:defRPr>
                <a:solidFill>
                  <a:schemeClr val="tx1"/>
                </a:solidFill>
                <a:latin typeface="Arial" charset="0"/>
                <a:cs typeface="Arial" charset="0"/>
              </a:defRPr>
            </a:lvl2pPr>
            <a:lvl3pPr marL="2029739" indent="-405948">
              <a:defRPr>
                <a:solidFill>
                  <a:schemeClr val="tx1"/>
                </a:solidFill>
                <a:latin typeface="Arial" charset="0"/>
                <a:cs typeface="Arial" charset="0"/>
              </a:defRPr>
            </a:lvl3pPr>
            <a:lvl4pPr marL="2841635" indent="-405948">
              <a:defRPr>
                <a:solidFill>
                  <a:schemeClr val="tx1"/>
                </a:solidFill>
                <a:latin typeface="Arial" charset="0"/>
                <a:cs typeface="Arial" charset="0"/>
              </a:defRPr>
            </a:lvl4pPr>
            <a:lvl5pPr marL="3653531" indent="-405948">
              <a:defRPr>
                <a:solidFill>
                  <a:schemeClr val="tx1"/>
                </a:solidFill>
                <a:latin typeface="Arial" charset="0"/>
                <a:cs typeface="Arial" charset="0"/>
              </a:defRPr>
            </a:lvl5pPr>
            <a:lvl6pPr marL="4465427" indent="-405948" eaLnBrk="0" fontAlgn="base" hangingPunct="0">
              <a:spcBef>
                <a:spcPct val="0"/>
              </a:spcBef>
              <a:spcAft>
                <a:spcPct val="0"/>
              </a:spcAft>
              <a:defRPr>
                <a:solidFill>
                  <a:schemeClr val="tx1"/>
                </a:solidFill>
                <a:latin typeface="Arial" charset="0"/>
                <a:cs typeface="Arial" charset="0"/>
              </a:defRPr>
            </a:lvl6pPr>
            <a:lvl7pPr marL="5277322" indent="-405948" eaLnBrk="0" fontAlgn="base" hangingPunct="0">
              <a:spcBef>
                <a:spcPct val="0"/>
              </a:spcBef>
              <a:spcAft>
                <a:spcPct val="0"/>
              </a:spcAft>
              <a:defRPr>
                <a:solidFill>
                  <a:schemeClr val="tx1"/>
                </a:solidFill>
                <a:latin typeface="Arial" charset="0"/>
                <a:cs typeface="Arial" charset="0"/>
              </a:defRPr>
            </a:lvl7pPr>
            <a:lvl8pPr marL="6089218" indent="-405948" eaLnBrk="0" fontAlgn="base" hangingPunct="0">
              <a:spcBef>
                <a:spcPct val="0"/>
              </a:spcBef>
              <a:spcAft>
                <a:spcPct val="0"/>
              </a:spcAft>
              <a:defRPr>
                <a:solidFill>
                  <a:schemeClr val="tx1"/>
                </a:solidFill>
                <a:latin typeface="Arial" charset="0"/>
                <a:cs typeface="Arial" charset="0"/>
              </a:defRPr>
            </a:lvl8pPr>
            <a:lvl9pPr marL="6901114" indent="-405948" eaLnBrk="0" fontAlgn="base" hangingPunct="0">
              <a:spcBef>
                <a:spcPct val="0"/>
              </a:spcBef>
              <a:spcAft>
                <a:spcPct val="0"/>
              </a:spcAft>
              <a:defRPr>
                <a:solidFill>
                  <a:schemeClr val="tx1"/>
                </a:solidFill>
                <a:latin typeface="Arial" charset="0"/>
                <a:cs typeface="Arial"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22A314E9-CD56-47F8-9318-0B6A71D0B68B}"/>
              </a:ext>
            </a:extLst>
          </p:cNvPr>
          <p:cNvSpPr>
            <a:spLocks noGrp="1"/>
          </p:cNvSpPr>
          <p:nvPr>
            <p:ph type="sldNum" sz="quarter" idx="5"/>
          </p:nvPr>
        </p:nvSpPr>
        <p:spPr/>
        <p:txBody>
          <a:bodyPr/>
          <a:lstStyle/>
          <a:p>
            <a:fld id="{1E843CD1-841C-4A2D-850F-4013836CC80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0B4F9-AE58-B8CD-B62F-00F6482D9486}"/>
            </a:ext>
          </a:extLst>
        </p:cNvPr>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D53FEE9-FE97-5B41-1D63-BC14765853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243ED22D-2345-DEE9-47CD-A59D007B21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292" name="Footer Placeholder 3">
            <a:extLst>
              <a:ext uri="{FF2B5EF4-FFF2-40B4-BE49-F238E27FC236}">
                <a16:creationId xmlns:a16="http://schemas.microsoft.com/office/drawing/2014/main" id="{13B33F9B-B89F-9515-6D38-46077EBBC99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1319331" indent="-507435">
              <a:defRPr>
                <a:solidFill>
                  <a:schemeClr val="tx1"/>
                </a:solidFill>
                <a:latin typeface="Arial" charset="0"/>
                <a:cs typeface="Arial" charset="0"/>
              </a:defRPr>
            </a:lvl2pPr>
            <a:lvl3pPr marL="2029739" indent="-405948">
              <a:defRPr>
                <a:solidFill>
                  <a:schemeClr val="tx1"/>
                </a:solidFill>
                <a:latin typeface="Arial" charset="0"/>
                <a:cs typeface="Arial" charset="0"/>
              </a:defRPr>
            </a:lvl3pPr>
            <a:lvl4pPr marL="2841635" indent="-405948">
              <a:defRPr>
                <a:solidFill>
                  <a:schemeClr val="tx1"/>
                </a:solidFill>
                <a:latin typeface="Arial" charset="0"/>
                <a:cs typeface="Arial" charset="0"/>
              </a:defRPr>
            </a:lvl4pPr>
            <a:lvl5pPr marL="3653531" indent="-405948">
              <a:defRPr>
                <a:solidFill>
                  <a:schemeClr val="tx1"/>
                </a:solidFill>
                <a:latin typeface="Arial" charset="0"/>
                <a:cs typeface="Arial" charset="0"/>
              </a:defRPr>
            </a:lvl5pPr>
            <a:lvl6pPr marL="4465427" indent="-405948" eaLnBrk="0" fontAlgn="base" hangingPunct="0">
              <a:spcBef>
                <a:spcPct val="0"/>
              </a:spcBef>
              <a:spcAft>
                <a:spcPct val="0"/>
              </a:spcAft>
              <a:defRPr>
                <a:solidFill>
                  <a:schemeClr val="tx1"/>
                </a:solidFill>
                <a:latin typeface="Arial" charset="0"/>
                <a:cs typeface="Arial" charset="0"/>
              </a:defRPr>
            </a:lvl6pPr>
            <a:lvl7pPr marL="5277322" indent="-405948" eaLnBrk="0" fontAlgn="base" hangingPunct="0">
              <a:spcBef>
                <a:spcPct val="0"/>
              </a:spcBef>
              <a:spcAft>
                <a:spcPct val="0"/>
              </a:spcAft>
              <a:defRPr>
                <a:solidFill>
                  <a:schemeClr val="tx1"/>
                </a:solidFill>
                <a:latin typeface="Arial" charset="0"/>
                <a:cs typeface="Arial" charset="0"/>
              </a:defRPr>
            </a:lvl7pPr>
            <a:lvl8pPr marL="6089218" indent="-405948" eaLnBrk="0" fontAlgn="base" hangingPunct="0">
              <a:spcBef>
                <a:spcPct val="0"/>
              </a:spcBef>
              <a:spcAft>
                <a:spcPct val="0"/>
              </a:spcAft>
              <a:defRPr>
                <a:solidFill>
                  <a:schemeClr val="tx1"/>
                </a:solidFill>
                <a:latin typeface="Arial" charset="0"/>
                <a:cs typeface="Arial" charset="0"/>
              </a:defRPr>
            </a:lvl8pPr>
            <a:lvl9pPr marL="6901114" indent="-405948" eaLnBrk="0" fontAlgn="base" hangingPunct="0">
              <a:spcBef>
                <a:spcPct val="0"/>
              </a:spcBef>
              <a:spcAft>
                <a:spcPct val="0"/>
              </a:spcAft>
              <a:defRPr>
                <a:solidFill>
                  <a:schemeClr val="tx1"/>
                </a:solidFill>
                <a:latin typeface="Arial" charset="0"/>
                <a:cs typeface="Arial"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3D30B598-BEC1-4C79-82D3-77F025176BD5}"/>
              </a:ext>
            </a:extLst>
          </p:cNvPr>
          <p:cNvSpPr>
            <a:spLocks noGrp="1"/>
          </p:cNvSpPr>
          <p:nvPr>
            <p:ph type="sldNum" sz="quarter" idx="5"/>
          </p:nvPr>
        </p:nvSpPr>
        <p:spPr/>
        <p:txBody>
          <a:bodyPr/>
          <a:lstStyle/>
          <a:p>
            <a:fld id="{1E843CD1-841C-4A2D-850F-4013836CC806}" type="slidenum">
              <a:rPr lang="en-US" smtClean="0"/>
              <a:pPr/>
              <a:t>7</a:t>
            </a:fld>
            <a:endParaRPr lang="en-US"/>
          </a:p>
        </p:txBody>
      </p:sp>
    </p:spTree>
    <p:extLst>
      <p:ext uri="{BB962C8B-B14F-4D97-AF65-F5344CB8AC3E}">
        <p14:creationId xmlns:p14="http://schemas.microsoft.com/office/powerpoint/2010/main" val="3448594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99611-05CD-8F5C-CF0A-7F8243949D01}"/>
            </a:ext>
          </a:extLst>
        </p:cNvPr>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C70449F3-B506-D346-1981-A9ADD97AC3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4AE35DE4-3133-1835-1A5F-8174506D8E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292" name="Footer Placeholder 3">
            <a:extLst>
              <a:ext uri="{FF2B5EF4-FFF2-40B4-BE49-F238E27FC236}">
                <a16:creationId xmlns:a16="http://schemas.microsoft.com/office/drawing/2014/main" id="{DA02C426-31B5-36BC-83A3-150C303FBBE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1319331" indent="-507435">
              <a:defRPr>
                <a:solidFill>
                  <a:schemeClr val="tx1"/>
                </a:solidFill>
                <a:latin typeface="Arial" charset="0"/>
                <a:cs typeface="Arial" charset="0"/>
              </a:defRPr>
            </a:lvl2pPr>
            <a:lvl3pPr marL="2029739" indent="-405948">
              <a:defRPr>
                <a:solidFill>
                  <a:schemeClr val="tx1"/>
                </a:solidFill>
                <a:latin typeface="Arial" charset="0"/>
                <a:cs typeface="Arial" charset="0"/>
              </a:defRPr>
            </a:lvl3pPr>
            <a:lvl4pPr marL="2841635" indent="-405948">
              <a:defRPr>
                <a:solidFill>
                  <a:schemeClr val="tx1"/>
                </a:solidFill>
                <a:latin typeface="Arial" charset="0"/>
                <a:cs typeface="Arial" charset="0"/>
              </a:defRPr>
            </a:lvl4pPr>
            <a:lvl5pPr marL="3653531" indent="-405948">
              <a:defRPr>
                <a:solidFill>
                  <a:schemeClr val="tx1"/>
                </a:solidFill>
                <a:latin typeface="Arial" charset="0"/>
                <a:cs typeface="Arial" charset="0"/>
              </a:defRPr>
            </a:lvl5pPr>
            <a:lvl6pPr marL="4465427" indent="-405948" eaLnBrk="0" fontAlgn="base" hangingPunct="0">
              <a:spcBef>
                <a:spcPct val="0"/>
              </a:spcBef>
              <a:spcAft>
                <a:spcPct val="0"/>
              </a:spcAft>
              <a:defRPr>
                <a:solidFill>
                  <a:schemeClr val="tx1"/>
                </a:solidFill>
                <a:latin typeface="Arial" charset="0"/>
                <a:cs typeface="Arial" charset="0"/>
              </a:defRPr>
            </a:lvl6pPr>
            <a:lvl7pPr marL="5277322" indent="-405948" eaLnBrk="0" fontAlgn="base" hangingPunct="0">
              <a:spcBef>
                <a:spcPct val="0"/>
              </a:spcBef>
              <a:spcAft>
                <a:spcPct val="0"/>
              </a:spcAft>
              <a:defRPr>
                <a:solidFill>
                  <a:schemeClr val="tx1"/>
                </a:solidFill>
                <a:latin typeface="Arial" charset="0"/>
                <a:cs typeface="Arial" charset="0"/>
              </a:defRPr>
            </a:lvl7pPr>
            <a:lvl8pPr marL="6089218" indent="-405948" eaLnBrk="0" fontAlgn="base" hangingPunct="0">
              <a:spcBef>
                <a:spcPct val="0"/>
              </a:spcBef>
              <a:spcAft>
                <a:spcPct val="0"/>
              </a:spcAft>
              <a:defRPr>
                <a:solidFill>
                  <a:schemeClr val="tx1"/>
                </a:solidFill>
                <a:latin typeface="Arial" charset="0"/>
                <a:cs typeface="Arial" charset="0"/>
              </a:defRPr>
            </a:lvl8pPr>
            <a:lvl9pPr marL="6901114" indent="-405948" eaLnBrk="0" fontAlgn="base" hangingPunct="0">
              <a:spcBef>
                <a:spcPct val="0"/>
              </a:spcBef>
              <a:spcAft>
                <a:spcPct val="0"/>
              </a:spcAft>
              <a:defRPr>
                <a:solidFill>
                  <a:schemeClr val="tx1"/>
                </a:solidFill>
                <a:latin typeface="Arial" charset="0"/>
                <a:cs typeface="Arial"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CEF0DB86-A903-4D48-A41C-D5795CFCDB17}"/>
              </a:ext>
            </a:extLst>
          </p:cNvPr>
          <p:cNvSpPr>
            <a:spLocks noGrp="1"/>
          </p:cNvSpPr>
          <p:nvPr>
            <p:ph type="sldNum" sz="quarter" idx="5"/>
          </p:nvPr>
        </p:nvSpPr>
        <p:spPr/>
        <p:txBody>
          <a:bodyPr/>
          <a:lstStyle/>
          <a:p>
            <a:fld id="{1E843CD1-841C-4A2D-850F-4013836CC806}" type="slidenum">
              <a:rPr lang="en-US" smtClean="0"/>
              <a:pPr/>
              <a:t>8</a:t>
            </a:fld>
            <a:endParaRPr lang="en-US"/>
          </a:p>
        </p:txBody>
      </p:sp>
    </p:spTree>
    <p:extLst>
      <p:ext uri="{BB962C8B-B14F-4D97-AF65-F5344CB8AC3E}">
        <p14:creationId xmlns:p14="http://schemas.microsoft.com/office/powerpoint/2010/main" val="176778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AD820-A106-2A8E-487E-63D8596EC957}"/>
            </a:ext>
          </a:extLst>
        </p:cNvPr>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D77DAB1-B106-D1C5-2FE1-E53B73CED80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B01B3FAA-D297-B160-EBE8-76F943EA01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292" name="Footer Placeholder 3">
            <a:extLst>
              <a:ext uri="{FF2B5EF4-FFF2-40B4-BE49-F238E27FC236}">
                <a16:creationId xmlns:a16="http://schemas.microsoft.com/office/drawing/2014/main" id="{5D14A3DB-6413-186B-895E-68ABA1645F6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1319331" indent="-507435">
              <a:defRPr>
                <a:solidFill>
                  <a:schemeClr val="tx1"/>
                </a:solidFill>
                <a:latin typeface="Arial" charset="0"/>
                <a:cs typeface="Arial" charset="0"/>
              </a:defRPr>
            </a:lvl2pPr>
            <a:lvl3pPr marL="2029739" indent="-405948">
              <a:defRPr>
                <a:solidFill>
                  <a:schemeClr val="tx1"/>
                </a:solidFill>
                <a:latin typeface="Arial" charset="0"/>
                <a:cs typeface="Arial" charset="0"/>
              </a:defRPr>
            </a:lvl3pPr>
            <a:lvl4pPr marL="2841635" indent="-405948">
              <a:defRPr>
                <a:solidFill>
                  <a:schemeClr val="tx1"/>
                </a:solidFill>
                <a:latin typeface="Arial" charset="0"/>
                <a:cs typeface="Arial" charset="0"/>
              </a:defRPr>
            </a:lvl4pPr>
            <a:lvl5pPr marL="3653531" indent="-405948">
              <a:defRPr>
                <a:solidFill>
                  <a:schemeClr val="tx1"/>
                </a:solidFill>
                <a:latin typeface="Arial" charset="0"/>
                <a:cs typeface="Arial" charset="0"/>
              </a:defRPr>
            </a:lvl5pPr>
            <a:lvl6pPr marL="4465427" indent="-405948" eaLnBrk="0" fontAlgn="base" hangingPunct="0">
              <a:spcBef>
                <a:spcPct val="0"/>
              </a:spcBef>
              <a:spcAft>
                <a:spcPct val="0"/>
              </a:spcAft>
              <a:defRPr>
                <a:solidFill>
                  <a:schemeClr val="tx1"/>
                </a:solidFill>
                <a:latin typeface="Arial" charset="0"/>
                <a:cs typeface="Arial" charset="0"/>
              </a:defRPr>
            </a:lvl6pPr>
            <a:lvl7pPr marL="5277322" indent="-405948" eaLnBrk="0" fontAlgn="base" hangingPunct="0">
              <a:spcBef>
                <a:spcPct val="0"/>
              </a:spcBef>
              <a:spcAft>
                <a:spcPct val="0"/>
              </a:spcAft>
              <a:defRPr>
                <a:solidFill>
                  <a:schemeClr val="tx1"/>
                </a:solidFill>
                <a:latin typeface="Arial" charset="0"/>
                <a:cs typeface="Arial" charset="0"/>
              </a:defRPr>
            </a:lvl7pPr>
            <a:lvl8pPr marL="6089218" indent="-405948" eaLnBrk="0" fontAlgn="base" hangingPunct="0">
              <a:spcBef>
                <a:spcPct val="0"/>
              </a:spcBef>
              <a:spcAft>
                <a:spcPct val="0"/>
              </a:spcAft>
              <a:defRPr>
                <a:solidFill>
                  <a:schemeClr val="tx1"/>
                </a:solidFill>
                <a:latin typeface="Arial" charset="0"/>
                <a:cs typeface="Arial" charset="0"/>
              </a:defRPr>
            </a:lvl8pPr>
            <a:lvl9pPr marL="6901114" indent="-405948" eaLnBrk="0" fontAlgn="base" hangingPunct="0">
              <a:spcBef>
                <a:spcPct val="0"/>
              </a:spcBef>
              <a:spcAft>
                <a:spcPct val="0"/>
              </a:spcAft>
              <a:defRPr>
                <a:solidFill>
                  <a:schemeClr val="tx1"/>
                </a:solidFill>
                <a:latin typeface="Arial" charset="0"/>
                <a:cs typeface="Arial" charset="0"/>
              </a:defRPr>
            </a:lvl9pPr>
          </a:lstStyle>
          <a:p>
            <a:endParaRPr lang="en-US" altLang="en-US" dirty="0">
              <a:solidFill>
                <a:srgbClr val="000000"/>
              </a:solidFill>
            </a:endParaRPr>
          </a:p>
        </p:txBody>
      </p:sp>
      <p:sp>
        <p:nvSpPr>
          <p:cNvPr id="2" name="Slide Number Placeholder 1">
            <a:extLst>
              <a:ext uri="{FF2B5EF4-FFF2-40B4-BE49-F238E27FC236}">
                <a16:creationId xmlns:a16="http://schemas.microsoft.com/office/drawing/2014/main" id="{08D87AA0-9AE9-481F-9F22-0F940D2BCC30}"/>
              </a:ext>
            </a:extLst>
          </p:cNvPr>
          <p:cNvSpPr>
            <a:spLocks noGrp="1"/>
          </p:cNvSpPr>
          <p:nvPr>
            <p:ph type="sldNum" sz="quarter" idx="5"/>
          </p:nvPr>
        </p:nvSpPr>
        <p:spPr/>
        <p:txBody>
          <a:bodyPr/>
          <a:lstStyle/>
          <a:p>
            <a:fld id="{1E843CD1-841C-4A2D-850F-4013836CC806}" type="slidenum">
              <a:rPr lang="en-US" smtClean="0"/>
              <a:pPr/>
              <a:t>9</a:t>
            </a:fld>
            <a:endParaRPr lang="en-US"/>
          </a:p>
        </p:txBody>
      </p:sp>
    </p:spTree>
    <p:extLst>
      <p:ext uri="{BB962C8B-B14F-4D97-AF65-F5344CB8AC3E}">
        <p14:creationId xmlns:p14="http://schemas.microsoft.com/office/powerpoint/2010/main" val="2193717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ChangeArrowheads="1" noTextEdit="1"/>
          </p:cNvSpPr>
          <p:nvPr>
            <p:ph type="sldImg"/>
          </p:nvPr>
        </p:nvSpPr>
        <p:spPr bwMode="auto">
          <a:xfrm>
            <a:off x="420688" y="1241425"/>
            <a:ext cx="5956300" cy="33512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4036" name="Footer Placeholder 3"/>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1319331" indent="-507435">
              <a:defRPr>
                <a:solidFill>
                  <a:schemeClr val="tx1"/>
                </a:solidFill>
                <a:latin typeface="Arial" pitchFamily="34" charset="0"/>
                <a:cs typeface="Arial" pitchFamily="34" charset="0"/>
              </a:defRPr>
            </a:lvl2pPr>
            <a:lvl3pPr marL="2029739" indent="-405948">
              <a:defRPr>
                <a:solidFill>
                  <a:schemeClr val="tx1"/>
                </a:solidFill>
                <a:latin typeface="Arial" pitchFamily="34" charset="0"/>
                <a:cs typeface="Arial" pitchFamily="34" charset="0"/>
              </a:defRPr>
            </a:lvl3pPr>
            <a:lvl4pPr marL="2841635" indent="-405948">
              <a:defRPr>
                <a:solidFill>
                  <a:schemeClr val="tx1"/>
                </a:solidFill>
                <a:latin typeface="Arial" pitchFamily="34" charset="0"/>
                <a:cs typeface="Arial" pitchFamily="34" charset="0"/>
              </a:defRPr>
            </a:lvl4pPr>
            <a:lvl5pPr marL="3653531" indent="-405948">
              <a:defRPr>
                <a:solidFill>
                  <a:schemeClr val="tx1"/>
                </a:solidFill>
                <a:latin typeface="Arial" pitchFamily="34" charset="0"/>
                <a:cs typeface="Arial" pitchFamily="34" charset="0"/>
              </a:defRPr>
            </a:lvl5pPr>
            <a:lvl6pPr marL="4465427" indent="-405948" eaLnBrk="0" fontAlgn="base" hangingPunct="0">
              <a:spcBef>
                <a:spcPct val="0"/>
              </a:spcBef>
              <a:spcAft>
                <a:spcPct val="0"/>
              </a:spcAft>
              <a:defRPr>
                <a:solidFill>
                  <a:schemeClr val="tx1"/>
                </a:solidFill>
                <a:latin typeface="Arial" pitchFamily="34" charset="0"/>
                <a:cs typeface="Arial" pitchFamily="34" charset="0"/>
              </a:defRPr>
            </a:lvl6pPr>
            <a:lvl7pPr marL="5277322" indent="-405948" eaLnBrk="0" fontAlgn="base" hangingPunct="0">
              <a:spcBef>
                <a:spcPct val="0"/>
              </a:spcBef>
              <a:spcAft>
                <a:spcPct val="0"/>
              </a:spcAft>
              <a:defRPr>
                <a:solidFill>
                  <a:schemeClr val="tx1"/>
                </a:solidFill>
                <a:latin typeface="Arial" pitchFamily="34" charset="0"/>
                <a:cs typeface="Arial" pitchFamily="34" charset="0"/>
              </a:defRPr>
            </a:lvl7pPr>
            <a:lvl8pPr marL="6089218" indent="-405948" eaLnBrk="0" fontAlgn="base" hangingPunct="0">
              <a:spcBef>
                <a:spcPct val="0"/>
              </a:spcBef>
              <a:spcAft>
                <a:spcPct val="0"/>
              </a:spcAft>
              <a:defRPr>
                <a:solidFill>
                  <a:schemeClr val="tx1"/>
                </a:solidFill>
                <a:latin typeface="Arial" pitchFamily="34" charset="0"/>
                <a:cs typeface="Arial" pitchFamily="34" charset="0"/>
              </a:defRPr>
            </a:lvl8pPr>
            <a:lvl9pPr marL="6901114" indent="-405948"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a:solidFill>
                <a:srgbClr val="000000"/>
              </a:solidFill>
            </a:endParaRPr>
          </a:p>
        </p:txBody>
      </p:sp>
      <p:sp>
        <p:nvSpPr>
          <p:cNvPr id="2" name="Slide Number Placeholder 1">
            <a:extLst>
              <a:ext uri="{FF2B5EF4-FFF2-40B4-BE49-F238E27FC236}">
                <a16:creationId xmlns:a16="http://schemas.microsoft.com/office/drawing/2014/main" id="{CFAA7884-C33B-47FF-800B-794C174A7840}"/>
              </a:ext>
            </a:extLst>
          </p:cNvPr>
          <p:cNvSpPr>
            <a:spLocks noGrp="1"/>
          </p:cNvSpPr>
          <p:nvPr>
            <p:ph type="sldNum" sz="quarter" idx="5"/>
          </p:nvPr>
        </p:nvSpPr>
        <p:spPr/>
        <p:txBody>
          <a:bodyPr/>
          <a:lstStyle/>
          <a:p>
            <a:fld id="{1E843CD1-841C-4A2D-850F-4013836CC806}"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CB262-9FC5-42AA-A3AF-E352015294C2}" type="datetime1">
              <a:rPr lang="en-US" smtClean="0"/>
              <a:pPr/>
              <a:t>9/19/2025</a:t>
            </a:fld>
            <a:endParaRPr lang="en-US"/>
          </a:p>
        </p:txBody>
      </p:sp>
      <p:sp>
        <p:nvSpPr>
          <p:cNvPr id="5" name="Footer Placeholder 4"/>
          <p:cNvSpPr>
            <a:spLocks noGrp="1"/>
          </p:cNvSpPr>
          <p:nvPr>
            <p:ph type="ftr" sz="quarter" idx="11"/>
          </p:nvPr>
        </p:nvSpPr>
        <p:spPr/>
        <p:txBody>
          <a:bodyPr/>
          <a:lstStyle/>
          <a:p>
            <a:r>
              <a:rPr lang="en-US"/>
              <a:t>5th IQAC Meeting, 19th September 2025, SU</a:t>
            </a:r>
          </a:p>
        </p:txBody>
      </p:sp>
      <p:sp>
        <p:nvSpPr>
          <p:cNvPr id="6" name="Slide Number Placeholder 5"/>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1206FA-5A58-41D8-87DB-A0A4697E9F71}" type="datetime1">
              <a:rPr lang="en-US" smtClean="0"/>
              <a:pPr/>
              <a:t>9/19/2025</a:t>
            </a:fld>
            <a:endParaRPr lang="en-US"/>
          </a:p>
        </p:txBody>
      </p:sp>
      <p:sp>
        <p:nvSpPr>
          <p:cNvPr id="5" name="Footer Placeholder 4"/>
          <p:cNvSpPr>
            <a:spLocks noGrp="1"/>
          </p:cNvSpPr>
          <p:nvPr>
            <p:ph type="ftr" sz="quarter" idx="11"/>
          </p:nvPr>
        </p:nvSpPr>
        <p:spPr/>
        <p:txBody>
          <a:bodyPr/>
          <a:lstStyle/>
          <a:p>
            <a:r>
              <a:rPr lang="en-US"/>
              <a:t>5th IQAC Meeting, 19th September 2025, SU</a:t>
            </a:r>
          </a:p>
        </p:txBody>
      </p:sp>
      <p:sp>
        <p:nvSpPr>
          <p:cNvPr id="6" name="Slide Number Placeholder 5"/>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1DC80F-B198-46E2-933A-8C877FBB9040}" type="datetime1">
              <a:rPr lang="en-US" smtClean="0"/>
              <a:pPr/>
              <a:t>9/19/2025</a:t>
            </a:fld>
            <a:endParaRPr lang="en-US"/>
          </a:p>
        </p:txBody>
      </p:sp>
      <p:sp>
        <p:nvSpPr>
          <p:cNvPr id="5" name="Footer Placeholder 4"/>
          <p:cNvSpPr>
            <a:spLocks noGrp="1"/>
          </p:cNvSpPr>
          <p:nvPr>
            <p:ph type="ftr" sz="quarter" idx="11"/>
          </p:nvPr>
        </p:nvSpPr>
        <p:spPr/>
        <p:txBody>
          <a:bodyPr/>
          <a:lstStyle/>
          <a:p>
            <a:r>
              <a:rPr lang="en-US"/>
              <a:t>5th IQAC Meeting, 19th September 2025, SU</a:t>
            </a:r>
          </a:p>
        </p:txBody>
      </p:sp>
      <p:sp>
        <p:nvSpPr>
          <p:cNvPr id="6" name="Slide Number Placeholder 5"/>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EB7530-CDC7-4242-8312-962F1A97C2F8}" type="datetime1">
              <a:rPr lang="en-US" smtClean="0"/>
              <a:pPr/>
              <a:t>9/19/2025</a:t>
            </a:fld>
            <a:endParaRPr lang="en-US"/>
          </a:p>
        </p:txBody>
      </p:sp>
      <p:sp>
        <p:nvSpPr>
          <p:cNvPr id="6" name="Footer Placeholder 5"/>
          <p:cNvSpPr>
            <a:spLocks noGrp="1"/>
          </p:cNvSpPr>
          <p:nvPr>
            <p:ph type="ftr" sz="quarter" idx="11"/>
          </p:nvPr>
        </p:nvSpPr>
        <p:spPr/>
        <p:txBody>
          <a:bodyPr/>
          <a:lstStyle/>
          <a:p>
            <a:r>
              <a:rPr lang="en-US"/>
              <a:t>5th IQAC Meeting, 19th September 2025, SU</a:t>
            </a:r>
          </a:p>
        </p:txBody>
      </p:sp>
      <p:sp>
        <p:nvSpPr>
          <p:cNvPr id="7" name="Slide Number Placeholder 6"/>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FEF7F1-618B-4A58-A671-06E2B38B463A}" type="datetime1">
              <a:rPr lang="en-US" smtClean="0"/>
              <a:pPr/>
              <a:t>9/19/2025</a:t>
            </a:fld>
            <a:endParaRPr lang="en-US"/>
          </a:p>
        </p:txBody>
      </p:sp>
      <p:sp>
        <p:nvSpPr>
          <p:cNvPr id="8" name="Footer Placeholder 7"/>
          <p:cNvSpPr>
            <a:spLocks noGrp="1"/>
          </p:cNvSpPr>
          <p:nvPr>
            <p:ph type="ftr" sz="quarter" idx="11"/>
          </p:nvPr>
        </p:nvSpPr>
        <p:spPr/>
        <p:txBody>
          <a:bodyPr/>
          <a:lstStyle/>
          <a:p>
            <a:r>
              <a:rPr lang="en-US"/>
              <a:t>5th IQAC Meeting, 19th September 2025, SU</a:t>
            </a:r>
          </a:p>
        </p:txBody>
      </p:sp>
      <p:sp>
        <p:nvSpPr>
          <p:cNvPr id="9" name="Slide Number Placeholder 8"/>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F2F6D0C-DAB8-4158-9275-AAC2C9B2029E}" type="datetime1">
              <a:rPr lang="en-US" smtClean="0"/>
              <a:pPr/>
              <a:t>9/19/2025</a:t>
            </a:fld>
            <a:endParaRPr lang="en-US"/>
          </a:p>
        </p:txBody>
      </p:sp>
      <p:sp>
        <p:nvSpPr>
          <p:cNvPr id="4" name="Footer Placeholder 3"/>
          <p:cNvSpPr>
            <a:spLocks noGrp="1"/>
          </p:cNvSpPr>
          <p:nvPr>
            <p:ph type="ftr" sz="quarter" idx="11"/>
          </p:nvPr>
        </p:nvSpPr>
        <p:spPr/>
        <p:txBody>
          <a:bodyPr/>
          <a:lstStyle/>
          <a:p>
            <a:r>
              <a:rPr lang="en-US"/>
              <a:t>5th IQAC Meeting, 19th September 2025, SU</a:t>
            </a:r>
          </a:p>
        </p:txBody>
      </p:sp>
      <p:sp>
        <p:nvSpPr>
          <p:cNvPr id="5" name="Slide Number Placeholder 4"/>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591D59-A0FC-4513-A161-209DE14A6ED8}" type="datetime1">
              <a:rPr lang="en-US" smtClean="0"/>
              <a:pPr/>
              <a:t>9/19/2025</a:t>
            </a:fld>
            <a:endParaRPr lang="en-US"/>
          </a:p>
        </p:txBody>
      </p:sp>
      <p:sp>
        <p:nvSpPr>
          <p:cNvPr id="3" name="Footer Placeholder 2"/>
          <p:cNvSpPr>
            <a:spLocks noGrp="1"/>
          </p:cNvSpPr>
          <p:nvPr>
            <p:ph type="ftr" sz="quarter" idx="11"/>
          </p:nvPr>
        </p:nvSpPr>
        <p:spPr/>
        <p:txBody>
          <a:bodyPr/>
          <a:lstStyle/>
          <a:p>
            <a:r>
              <a:rPr lang="en-US"/>
              <a:t>5th IQAC Meeting, 19th September 2025, SU</a:t>
            </a:r>
          </a:p>
        </p:txBody>
      </p:sp>
      <p:sp>
        <p:nvSpPr>
          <p:cNvPr id="4" name="Slide Number Placeholder 3"/>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DF88DE-CCF2-4B3E-8E94-267A0754C7A4}" type="datetime1">
              <a:rPr lang="en-US" smtClean="0"/>
              <a:pPr/>
              <a:t>9/19/2025</a:t>
            </a:fld>
            <a:endParaRPr lang="en-US"/>
          </a:p>
        </p:txBody>
      </p:sp>
      <p:sp>
        <p:nvSpPr>
          <p:cNvPr id="6" name="Footer Placeholder 5"/>
          <p:cNvSpPr>
            <a:spLocks noGrp="1"/>
          </p:cNvSpPr>
          <p:nvPr>
            <p:ph type="ftr" sz="quarter" idx="11"/>
          </p:nvPr>
        </p:nvSpPr>
        <p:spPr/>
        <p:txBody>
          <a:bodyPr/>
          <a:lstStyle/>
          <a:p>
            <a:r>
              <a:rPr lang="en-US"/>
              <a:t>5th IQAC Meeting, 19th September 2025, SU</a:t>
            </a:r>
          </a:p>
        </p:txBody>
      </p:sp>
      <p:sp>
        <p:nvSpPr>
          <p:cNvPr id="7" name="Slide Number Placeholder 6"/>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DA57E5-863F-4802-A7A2-9C7CBB30517F}" type="datetime1">
              <a:rPr lang="en-US" smtClean="0"/>
              <a:pPr/>
              <a:t>9/19/2025</a:t>
            </a:fld>
            <a:endParaRPr lang="en-US"/>
          </a:p>
        </p:txBody>
      </p:sp>
      <p:sp>
        <p:nvSpPr>
          <p:cNvPr id="6" name="Footer Placeholder 5"/>
          <p:cNvSpPr>
            <a:spLocks noGrp="1"/>
          </p:cNvSpPr>
          <p:nvPr>
            <p:ph type="ftr" sz="quarter" idx="11"/>
          </p:nvPr>
        </p:nvSpPr>
        <p:spPr/>
        <p:txBody>
          <a:bodyPr/>
          <a:lstStyle/>
          <a:p>
            <a:r>
              <a:rPr lang="en-US"/>
              <a:t>5th IQAC Meeting, 19th September 2025, SU</a:t>
            </a:r>
          </a:p>
        </p:txBody>
      </p:sp>
      <p:sp>
        <p:nvSpPr>
          <p:cNvPr id="7" name="Slide Number Placeholder 6"/>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DDB834-F943-4FF7-AB7F-B3BB7E916FA4}" type="datetime1">
              <a:rPr lang="en-US" smtClean="0"/>
              <a:pPr/>
              <a:t>9/19/2025</a:t>
            </a:fld>
            <a:endParaRPr lang="en-US"/>
          </a:p>
        </p:txBody>
      </p:sp>
      <p:sp>
        <p:nvSpPr>
          <p:cNvPr id="5" name="Footer Placeholder 4"/>
          <p:cNvSpPr>
            <a:spLocks noGrp="1"/>
          </p:cNvSpPr>
          <p:nvPr>
            <p:ph type="ftr" sz="quarter" idx="11"/>
          </p:nvPr>
        </p:nvSpPr>
        <p:spPr/>
        <p:txBody>
          <a:bodyPr/>
          <a:lstStyle/>
          <a:p>
            <a:r>
              <a:rPr lang="en-US"/>
              <a:t>5th IQAC Meeting, 19th September 2025, SU</a:t>
            </a:r>
          </a:p>
        </p:txBody>
      </p:sp>
      <p:sp>
        <p:nvSpPr>
          <p:cNvPr id="6" name="Slide Number Placeholder 5"/>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97549-0F89-4527-B5E1-292C88BDA781}" type="datetime1">
              <a:rPr lang="en-US" smtClean="0"/>
              <a:pPr/>
              <a:t>9/19/2025</a:t>
            </a:fld>
            <a:endParaRPr lang="en-US"/>
          </a:p>
        </p:txBody>
      </p:sp>
      <p:sp>
        <p:nvSpPr>
          <p:cNvPr id="5" name="Footer Placeholder 4"/>
          <p:cNvSpPr>
            <a:spLocks noGrp="1"/>
          </p:cNvSpPr>
          <p:nvPr>
            <p:ph type="ftr" sz="quarter" idx="11"/>
          </p:nvPr>
        </p:nvSpPr>
        <p:spPr/>
        <p:txBody>
          <a:bodyPr/>
          <a:lstStyle/>
          <a:p>
            <a:r>
              <a:rPr lang="en-US"/>
              <a:t>5th IQAC Meeting, 19th September 2025, SU</a:t>
            </a:r>
          </a:p>
        </p:txBody>
      </p:sp>
      <p:sp>
        <p:nvSpPr>
          <p:cNvPr id="6" name="Slide Number Placeholder 5"/>
          <p:cNvSpPr>
            <a:spLocks noGrp="1"/>
          </p:cNvSpPr>
          <p:nvPr>
            <p:ph type="sldNum" sz="quarter" idx="12"/>
          </p:nvPr>
        </p:nvSpPr>
        <p:spPr/>
        <p:txBody>
          <a:bodyPr/>
          <a:lstStyle/>
          <a:p>
            <a:fld id="{0369829C-C6AB-4FFE-8619-7C8CBBAF19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1D444-B91E-44F9-AABA-E2C5FD60E52B}" type="datetime1">
              <a:rPr lang="en-US" smtClean="0"/>
              <a:pPr/>
              <a:t>9/19/2025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5th IQAC Meeting, 19th September 2025, SU</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9829C-C6AB-4FFE-8619-7C8CBBAF19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oleObject" Target="../embeddings/oleObject2.bin"/><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image" Target="../media/image40.emf"/></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bject 2">
            <a:extLst>
              <a:ext uri="{FF2B5EF4-FFF2-40B4-BE49-F238E27FC236}">
                <a16:creationId xmlns:a16="http://schemas.microsoft.com/office/drawing/2014/main" id="{E98921A2-7822-B5A9-117A-86DA0A1A981A}"/>
              </a:ext>
            </a:extLst>
          </p:cNvPr>
          <p:cNvSpPr>
            <a:spLocks/>
          </p:cNvSpPr>
          <p:nvPr/>
        </p:nvSpPr>
        <p:spPr bwMode="auto">
          <a:xfrm>
            <a:off x="6089294" y="1"/>
            <a:ext cx="6089663" cy="248284"/>
          </a:xfrm>
          <a:custGeom>
            <a:avLst/>
            <a:gdLst>
              <a:gd name="T0" fmla="*/ 2911614 w 2880360"/>
              <a:gd name="T1" fmla="*/ 0 h 116839"/>
              <a:gd name="T2" fmla="*/ 0 w 2880360"/>
              <a:gd name="T3" fmla="*/ 0 h 116839"/>
              <a:gd name="T4" fmla="*/ 0 w 2880360"/>
              <a:gd name="T5" fmla="*/ 139582 h 116839"/>
              <a:gd name="T6" fmla="*/ 2911614 w 2880360"/>
              <a:gd name="T7" fmla="*/ 139582 h 116839"/>
              <a:gd name="T8" fmla="*/ 2911614 w 2880360"/>
              <a:gd name="T9" fmla="*/ 0 h 116839"/>
              <a:gd name="T10" fmla="*/ 0 60000 65536"/>
              <a:gd name="T11" fmla="*/ 0 60000 65536"/>
              <a:gd name="T12" fmla="*/ 0 60000 65536"/>
              <a:gd name="T13" fmla="*/ 0 60000 65536"/>
              <a:gd name="T14" fmla="*/ 0 60000 65536"/>
              <a:gd name="T15" fmla="*/ 0 w 2880360"/>
              <a:gd name="T16" fmla="*/ 0 h 116839"/>
              <a:gd name="T17" fmla="*/ 2880360 w 2880360"/>
              <a:gd name="T18" fmla="*/ 116839 h 116839"/>
            </a:gdLst>
            <a:ahLst/>
            <a:cxnLst>
              <a:cxn ang="T10">
                <a:pos x="T0" y="T1"/>
              </a:cxn>
              <a:cxn ang="T11">
                <a:pos x="T2" y="T3"/>
              </a:cxn>
              <a:cxn ang="T12">
                <a:pos x="T4" y="T5"/>
              </a:cxn>
              <a:cxn ang="T13">
                <a:pos x="T6" y="T7"/>
              </a:cxn>
              <a:cxn ang="T14">
                <a:pos x="T8" y="T9"/>
              </a:cxn>
            </a:cxnLst>
            <a:rect l="T15" t="T16" r="T17" b="T18"/>
            <a:pathLst>
              <a:path w="2880360" h="116839">
                <a:moveTo>
                  <a:pt x="2880004" y="0"/>
                </a:moveTo>
                <a:lnTo>
                  <a:pt x="0" y="0"/>
                </a:lnTo>
                <a:lnTo>
                  <a:pt x="0" y="116687"/>
                </a:lnTo>
                <a:lnTo>
                  <a:pt x="2880004" y="116687"/>
                </a:lnTo>
                <a:lnTo>
                  <a:pt x="2880004" y="0"/>
                </a:lnTo>
                <a:close/>
              </a:path>
            </a:pathLst>
          </a:custGeom>
          <a:solidFill>
            <a:srgbClr val="008AA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sz="3804" dirty="0"/>
          </a:p>
        </p:txBody>
      </p:sp>
      <p:sp>
        <p:nvSpPr>
          <p:cNvPr id="5" name="object 5">
            <a:extLst>
              <a:ext uri="{FF2B5EF4-FFF2-40B4-BE49-F238E27FC236}">
                <a16:creationId xmlns:a16="http://schemas.microsoft.com/office/drawing/2014/main" id="{A2E51A57-DD2B-D7F7-44DF-6AAF27F98341}"/>
              </a:ext>
            </a:extLst>
          </p:cNvPr>
          <p:cNvSpPr txBox="1"/>
          <p:nvPr/>
        </p:nvSpPr>
        <p:spPr>
          <a:xfrm>
            <a:off x="2985" y="2623756"/>
            <a:ext cx="12186035" cy="1497496"/>
          </a:xfrm>
          <a:prstGeom prst="rect">
            <a:avLst/>
          </a:prstGeom>
          <a:solidFill>
            <a:schemeClr val="accent5">
              <a:lumMod val="75000"/>
            </a:schemeClr>
          </a:solidFill>
        </p:spPr>
        <p:txBody>
          <a:bodyPr lIns="0" tIns="104682" rIns="0" bIns="0">
            <a:spAutoFit/>
          </a:bodyPr>
          <a:lstStyle/>
          <a:p>
            <a:pPr marL="26841" algn="ctr">
              <a:tabLst>
                <a:tab pos="5239451" algn="l"/>
              </a:tabLst>
              <a:defRPr/>
            </a:pPr>
            <a:r>
              <a:rPr lang="en-IN" sz="2959" b="1"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5</a:t>
            </a:r>
            <a:r>
              <a:rPr lang="en-IN" sz="2959" b="1" baseline="3000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th </a:t>
            </a:r>
            <a:r>
              <a:rPr lang="en-IN" sz="2959" b="1"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IQAC Meeting </a:t>
            </a:r>
            <a:endParaRPr lang="en-US" sz="2959" b="1"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endParaRPr>
          </a:p>
          <a:p>
            <a:pPr algn="ctr">
              <a:spcBef>
                <a:spcPts val="241"/>
              </a:spcBef>
              <a:defRPr/>
            </a:pPr>
            <a:r>
              <a:rPr lang="en-US" sz="2959" spc="-11" dirty="0">
                <a:solidFill>
                  <a:srgbClr val="FFFF00"/>
                </a:solidFill>
                <a:latin typeface="Times New Roman"/>
                <a:cs typeface="Times New Roman"/>
              </a:rPr>
              <a:t>WELCOME</a:t>
            </a:r>
            <a:br>
              <a:rPr lang="en-US" sz="2959" dirty="0">
                <a:solidFill>
                  <a:srgbClr val="FFFF00"/>
                </a:solidFill>
                <a:latin typeface="Times New Roman"/>
                <a:cs typeface="Times New Roman"/>
              </a:rPr>
            </a:br>
            <a:endParaRPr sz="2959" kern="0" dirty="0">
              <a:solidFill>
                <a:srgbClr val="FFFF00"/>
              </a:solidFill>
              <a:latin typeface="Tahoma"/>
              <a:cs typeface="Tahoma"/>
            </a:endParaRPr>
          </a:p>
        </p:txBody>
      </p:sp>
      <p:sp>
        <p:nvSpPr>
          <p:cNvPr id="11268" name="object 6">
            <a:extLst>
              <a:ext uri="{FF2B5EF4-FFF2-40B4-BE49-F238E27FC236}">
                <a16:creationId xmlns:a16="http://schemas.microsoft.com/office/drawing/2014/main" id="{7F082EFF-99D3-4026-72AD-0AD07F5076D3}"/>
              </a:ext>
            </a:extLst>
          </p:cNvPr>
          <p:cNvSpPr txBox="1">
            <a:spLocks noChangeArrowheads="1"/>
          </p:cNvSpPr>
          <p:nvPr/>
        </p:nvSpPr>
        <p:spPr bwMode="auto">
          <a:xfrm>
            <a:off x="3841315" y="4556348"/>
            <a:ext cx="4831468" cy="116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25499"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ts val="53"/>
              </a:spcBef>
            </a:pPr>
            <a:endParaRPr lang="en-US" altLang="en-US" sz="1479" dirty="0">
              <a:solidFill>
                <a:srgbClr val="000000"/>
              </a:solidFill>
              <a:latin typeface="Microsoft Sans Serif" panose="020B0604020202020204" pitchFamily="34" charset="0"/>
              <a:cs typeface="Microsoft Sans Serif" panose="020B0604020202020204" pitchFamily="34" charset="0"/>
            </a:endParaRPr>
          </a:p>
          <a:p>
            <a:pPr algn="ctr" eaLnBrk="1" hangingPunct="1"/>
            <a:r>
              <a:rPr lang="en-US" altLang="en-US" sz="2959" dirty="0">
                <a:solidFill>
                  <a:schemeClr val="accent1">
                    <a:lumMod val="75000"/>
                  </a:schemeClr>
                </a:solidFill>
                <a:latin typeface="Microsoft Sans Serif" panose="020B0604020202020204" pitchFamily="34" charset="0"/>
                <a:cs typeface="Microsoft Sans Serif" panose="020B0604020202020204" pitchFamily="34" charset="0"/>
              </a:rPr>
              <a:t>Friday</a:t>
            </a:r>
          </a:p>
          <a:p>
            <a:pPr algn="ctr" eaLnBrk="1" hangingPunct="1"/>
            <a:r>
              <a:rPr lang="en-US" altLang="en-US" sz="2959" dirty="0">
                <a:solidFill>
                  <a:schemeClr val="accent1">
                    <a:lumMod val="75000"/>
                  </a:schemeClr>
                </a:solidFill>
                <a:latin typeface="Microsoft Sans Serif" panose="020B0604020202020204" pitchFamily="34" charset="0"/>
                <a:cs typeface="Microsoft Sans Serif" panose="020B0604020202020204" pitchFamily="34" charset="0"/>
              </a:rPr>
              <a:t>19.9.2025</a:t>
            </a:r>
          </a:p>
        </p:txBody>
      </p:sp>
      <p:sp>
        <p:nvSpPr>
          <p:cNvPr id="12" name="object 12">
            <a:extLst>
              <a:ext uri="{FF2B5EF4-FFF2-40B4-BE49-F238E27FC236}">
                <a16:creationId xmlns:a16="http://schemas.microsoft.com/office/drawing/2014/main" id="{AC7008F6-C7BF-2EAD-AD1D-A39D577E6579}"/>
              </a:ext>
            </a:extLst>
          </p:cNvPr>
          <p:cNvSpPr txBox="1"/>
          <p:nvPr/>
        </p:nvSpPr>
        <p:spPr>
          <a:xfrm>
            <a:off x="5770551" y="6639914"/>
            <a:ext cx="1962783" cy="153888"/>
          </a:xfrm>
          <a:prstGeom prst="rect">
            <a:avLst/>
          </a:prstGeom>
        </p:spPr>
        <p:txBody>
          <a:bodyPr lIns="0" tIns="0" rIns="0" bIns="0">
            <a:spAutoFit/>
          </a:bodyPr>
          <a:lstStyle/>
          <a:p>
            <a:pPr marL="26841">
              <a:lnSpc>
                <a:spcPts val="1226"/>
              </a:lnSpc>
              <a:defRPr/>
            </a:pPr>
            <a:r>
              <a:rPr lang="en-US" sz="1057" b="1" u="sng" kern="0" dirty="0">
                <a:solidFill>
                  <a:srgbClr val="FFFFFF"/>
                </a:solidFill>
                <a:latin typeface="Microsoft Sans Serif"/>
                <a:cs typeface="Microsoft Sans Serif"/>
              </a:rPr>
              <a:t>IQAC</a:t>
            </a:r>
            <a:endParaRPr sz="1057" b="1" u="sng" kern="0" dirty="0">
              <a:solidFill>
                <a:sysClr val="windowText" lastClr="000000"/>
              </a:solidFill>
              <a:latin typeface="Microsoft Sans Serif"/>
              <a:cs typeface="Microsoft Sans Serif"/>
            </a:endParaRPr>
          </a:p>
        </p:txBody>
      </p:sp>
      <p:pic>
        <p:nvPicPr>
          <p:cNvPr id="11273" name="Picture 13">
            <a:extLst>
              <a:ext uri="{FF2B5EF4-FFF2-40B4-BE49-F238E27FC236}">
                <a16:creationId xmlns:a16="http://schemas.microsoft.com/office/drawing/2014/main" id="{73AC6134-AE70-FF24-53DF-6444B0E4F755}"/>
              </a:ext>
            </a:extLst>
          </p:cNvPr>
          <p:cNvPicPr>
            <a:picLocks noChangeAspect="1"/>
          </p:cNvPicPr>
          <p:nvPr/>
        </p:nvPicPr>
        <p:blipFill>
          <a:blip r:embed="rId3" cstate="print">
            <a:extLst>
              <a:ext uri="{28A0092B-C50C-407E-A947-70E740481C1C}">
                <a14:useLocalDpi xmlns:a14="http://schemas.microsoft.com/office/drawing/2010/main" val="0"/>
              </a:ext>
            </a:extLst>
          </a:blip>
          <a:srcRect l="1469" b="12148"/>
          <a:stretch>
            <a:fillRect/>
          </a:stretch>
        </p:blipFill>
        <p:spPr bwMode="auto">
          <a:xfrm>
            <a:off x="2985" y="3"/>
            <a:ext cx="12186035" cy="149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2">
            <a:extLst>
              <a:ext uri="{FF2B5EF4-FFF2-40B4-BE49-F238E27FC236}">
                <a16:creationId xmlns:a16="http://schemas.microsoft.com/office/drawing/2014/main" id="{E6B4D37F-7BAA-1C5B-E01E-78965296A8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9708" y="1496413"/>
            <a:ext cx="2204359" cy="112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3" name="Slide Number Placeholder 2"/>
          <p:cNvSpPr>
            <a:spLocks noGrp="1"/>
          </p:cNvSpPr>
          <p:nvPr>
            <p:ph type="sldNum" sz="quarter" idx="12"/>
          </p:nvPr>
        </p:nvSpPr>
        <p:spPr/>
        <p:txBody>
          <a:bodyPr/>
          <a:lstStyle/>
          <a:p>
            <a:fld id="{0369829C-C6AB-4FFE-8619-7C8CBBAF19CF}" type="slidenum">
              <a:rPr lang="en-US" smtClean="0"/>
              <a:pPr/>
              <a:t>1</a:t>
            </a:fld>
            <a:endParaRPr lang="en-US" dirty="0"/>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8" name="object 4">
            <a:extLst>
              <a:ext uri="{FF2B5EF4-FFF2-40B4-BE49-F238E27FC236}">
                <a16:creationId xmlns:a16="http://schemas.microsoft.com/office/drawing/2014/main" id="{FB392E24-B388-8D02-BEC4-A772C2772B44}"/>
              </a:ext>
            </a:extLst>
          </p:cNvPr>
          <p:cNvSpPr>
            <a:spLocks/>
          </p:cNvSpPr>
          <p:nvPr/>
        </p:nvSpPr>
        <p:spPr bwMode="auto">
          <a:xfrm>
            <a:off x="1" y="0"/>
            <a:ext cx="12192000" cy="895128"/>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5" name="object 5">
            <a:extLst>
              <a:ext uri="{FF2B5EF4-FFF2-40B4-BE49-F238E27FC236}">
                <a16:creationId xmlns:a16="http://schemas.microsoft.com/office/drawing/2014/main" id="{D97088A6-5305-2E7B-275E-85F3083B9B5B}"/>
              </a:ext>
            </a:extLst>
          </p:cNvPr>
          <p:cNvSpPr txBox="1">
            <a:spLocks noGrp="1"/>
          </p:cNvSpPr>
          <p:nvPr>
            <p:ph type="title"/>
          </p:nvPr>
        </p:nvSpPr>
        <p:spPr>
          <a:xfrm>
            <a:off x="137190" y="136522"/>
            <a:ext cx="11850517" cy="473082"/>
          </a:xfrm>
        </p:spPr>
        <p:txBody>
          <a:bodyPr vert="horz" lIns="91440" tIns="36236" rIns="91440" bIns="45720" rtlCol="0" anchor="ctr">
            <a:normAutofit fontScale="90000"/>
          </a:bodyPr>
          <a:lstStyle/>
          <a:p>
            <a:pPr marL="26841" algn="ctr">
              <a:spcBef>
                <a:spcPts val="285"/>
              </a:spcBef>
              <a:defRPr/>
            </a:pPr>
            <a:r>
              <a:rPr lang="en-US" sz="3804" b="1"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Agenda</a:t>
            </a:r>
            <a:endParaRPr sz="3804" spc="-169" dirty="0">
              <a:solidFill>
                <a:schemeClr val="bg1"/>
              </a:solidFill>
            </a:endParaRPr>
          </a:p>
        </p:txBody>
      </p:sp>
      <p:sp>
        <p:nvSpPr>
          <p:cNvPr id="2" name="Footer Placeholder 1"/>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3" name="Slide Number Placeholder 2"/>
          <p:cNvSpPr>
            <a:spLocks noGrp="1"/>
          </p:cNvSpPr>
          <p:nvPr>
            <p:ph type="sldNum" sz="quarter" idx="12"/>
          </p:nvPr>
        </p:nvSpPr>
        <p:spPr>
          <a:xfrm>
            <a:off x="11287125" y="6356353"/>
            <a:ext cx="295275" cy="365125"/>
          </a:xfrm>
        </p:spPr>
        <p:txBody>
          <a:bodyPr/>
          <a:lstStyle/>
          <a:p>
            <a:fld id="{0369829C-C6AB-4FFE-8619-7C8CBBAF19CF}" type="slidenum">
              <a:rPr lang="en-US" smtClean="0"/>
              <a:pPr/>
              <a:t>2</a:t>
            </a:fld>
            <a:endParaRPr lang="en-US" dirty="0"/>
          </a:p>
        </p:txBody>
      </p:sp>
      <p:sp>
        <p:nvSpPr>
          <p:cNvPr id="6" name="object 6">
            <a:extLst>
              <a:ext uri="{FF2B5EF4-FFF2-40B4-BE49-F238E27FC236}">
                <a16:creationId xmlns:a16="http://schemas.microsoft.com/office/drawing/2014/main" id="{7AE4DA36-3CF9-F770-5173-F05125C1948D}"/>
              </a:ext>
            </a:extLst>
          </p:cNvPr>
          <p:cNvSpPr txBox="1"/>
          <p:nvPr/>
        </p:nvSpPr>
        <p:spPr>
          <a:xfrm>
            <a:off x="137190" y="852217"/>
            <a:ext cx="11595523" cy="481129"/>
          </a:xfrm>
          <a:prstGeom prst="rect">
            <a:avLst/>
          </a:prstGeom>
        </p:spPr>
        <p:txBody>
          <a:bodyPr lIns="0" tIns="25499" rIns="0" bIns="0">
            <a:spAutoFit/>
          </a:bodyPr>
          <a:lstStyle/>
          <a:p>
            <a:pPr>
              <a:defRPr/>
            </a:pPr>
            <a:r>
              <a:rPr lang="en-IN" sz="2959" b="1" kern="0" dirty="0">
                <a:solidFill>
                  <a:schemeClr val="accent5">
                    <a:lumMod val="75000"/>
                  </a:schemeClr>
                </a:solidFill>
                <a:effectLst>
                  <a:outerShdw blurRad="50800" dist="38100" dir="2700000" algn="tl" rotWithShape="0">
                    <a:prstClr val="black">
                      <a:alpha val="40000"/>
                    </a:prstClr>
                  </a:outerShdw>
                </a:effectLst>
                <a:latin typeface="Times New Roman" pitchFamily="18" charset="0"/>
                <a:cs typeface="Times New Roman" pitchFamily="18" charset="0"/>
              </a:rPr>
              <a:t>Action taken report on the proposals of 4</a:t>
            </a:r>
            <a:r>
              <a:rPr lang="en-IN" sz="2959" b="1" kern="0"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cs typeface="Times New Roman" pitchFamily="18" charset="0"/>
              </a:rPr>
              <a:t>th</a:t>
            </a:r>
            <a:r>
              <a:rPr lang="en-IN" sz="2959" b="1" kern="0" dirty="0">
                <a:solidFill>
                  <a:schemeClr val="accent5">
                    <a:lumMod val="75000"/>
                  </a:schemeClr>
                </a:solidFill>
                <a:effectLst>
                  <a:outerShdw blurRad="50800" dist="38100" dir="2700000" algn="tl" rotWithShape="0">
                    <a:prstClr val="black">
                      <a:alpha val="40000"/>
                    </a:prstClr>
                  </a:outerShdw>
                </a:effectLst>
                <a:latin typeface="Times New Roman" pitchFamily="18" charset="0"/>
                <a:cs typeface="Times New Roman" pitchFamily="18" charset="0"/>
              </a:rPr>
              <a:t>  (38</a:t>
            </a:r>
            <a:r>
              <a:rPr lang="en-IN" sz="2959" b="1" kern="0"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cs typeface="Times New Roman" pitchFamily="18" charset="0"/>
              </a:rPr>
              <a:t>th</a:t>
            </a:r>
            <a:r>
              <a:rPr lang="en-IN" sz="2959" b="1" kern="0" dirty="0">
                <a:solidFill>
                  <a:schemeClr val="accent5">
                    <a:lumMod val="75000"/>
                  </a:schemeClr>
                </a:solidFill>
                <a:effectLst>
                  <a:outerShdw blurRad="50800" dist="38100" dir="2700000" algn="tl" rotWithShape="0">
                    <a:prstClr val="black">
                      <a:alpha val="40000"/>
                    </a:prstClr>
                  </a:outerShdw>
                </a:effectLst>
                <a:latin typeface="Times New Roman" pitchFamily="18" charset="0"/>
                <a:cs typeface="Times New Roman" pitchFamily="18" charset="0"/>
              </a:rPr>
              <a:t> ) IQAC Meeting.</a:t>
            </a:r>
            <a:endParaRPr lang="en-US" sz="2959" b="1" kern="0" dirty="0">
              <a:solidFill>
                <a:schemeClr val="accent5">
                  <a:lumMod val="75000"/>
                </a:schemeClr>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12" name="object 12">
            <a:extLst>
              <a:ext uri="{FF2B5EF4-FFF2-40B4-BE49-F238E27FC236}">
                <a16:creationId xmlns:a16="http://schemas.microsoft.com/office/drawing/2014/main" id="{01D17549-0D99-A5C1-C56B-C621F52F8526}"/>
              </a:ext>
            </a:extLst>
          </p:cNvPr>
          <p:cNvSpPr txBox="1"/>
          <p:nvPr/>
        </p:nvSpPr>
        <p:spPr>
          <a:xfrm>
            <a:off x="4968660" y="6649978"/>
            <a:ext cx="1962785" cy="153888"/>
          </a:xfrm>
          <a:prstGeom prst="rect">
            <a:avLst/>
          </a:prstGeom>
        </p:spPr>
        <p:txBody>
          <a:bodyPr lIns="0" tIns="0" rIns="0" bIns="0">
            <a:spAutoFit/>
          </a:bodyPr>
          <a:lstStyle/>
          <a:p>
            <a:pPr marL="26841" algn="ctr">
              <a:lnSpc>
                <a:spcPts val="1226"/>
              </a:lnSpc>
              <a:defRPr/>
            </a:pPr>
            <a:r>
              <a:rPr lang="en-US" sz="1057" b="1" u="sng" kern="0" dirty="0">
                <a:solidFill>
                  <a:schemeClr val="bg1"/>
                </a:solidFill>
                <a:latin typeface="Microsoft Sans Serif"/>
                <a:cs typeface="Microsoft Sans Serif"/>
              </a:rPr>
              <a:t>IQAC</a:t>
            </a:r>
            <a:endParaRPr sz="1057" b="1" u="sng" kern="0" dirty="0">
              <a:solidFill>
                <a:schemeClr val="bg1"/>
              </a:solidFill>
              <a:latin typeface="Microsoft Sans Serif"/>
              <a:cs typeface="Microsoft Sans Serif"/>
            </a:endParaRPr>
          </a:p>
        </p:txBody>
      </p:sp>
      <p:sp>
        <p:nvSpPr>
          <p:cNvPr id="13321" name="Rectangle 14">
            <a:extLst>
              <a:ext uri="{FF2B5EF4-FFF2-40B4-BE49-F238E27FC236}">
                <a16:creationId xmlns:a16="http://schemas.microsoft.com/office/drawing/2014/main" id="{800D2B06-B4D6-2978-86E7-7A715B74EB7E}"/>
              </a:ext>
            </a:extLst>
          </p:cNvPr>
          <p:cNvSpPr>
            <a:spLocks noChangeArrowheads="1"/>
          </p:cNvSpPr>
          <p:nvPr/>
        </p:nvSpPr>
        <p:spPr bwMode="auto">
          <a:xfrm>
            <a:off x="2984" y="1429310"/>
            <a:ext cx="11890779" cy="152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buFont typeface="Wingdings" panose="05000000000000000000" pitchFamily="2" charset="2"/>
              <a:buChar char="ü"/>
            </a:pPr>
            <a:r>
              <a:rPr lang="en-US" altLang="en-US" sz="2325" dirty="0">
                <a:latin typeface="Times New Roman" panose="02020603050405020304" pitchFamily="18" charset="0"/>
              </a:rPr>
              <a:t>Student Project framework to integrate SDGs (as per NBA SAR 2024) and multidisciplinary research (as per NEP 2020).</a:t>
            </a:r>
          </a:p>
          <a:p>
            <a:pPr algn="just">
              <a:buFont typeface="Wingdings" panose="05000000000000000000" pitchFamily="2" charset="2"/>
              <a:buChar char="ü"/>
            </a:pPr>
            <a:r>
              <a:rPr lang="en-US" altLang="en-US" sz="2325" dirty="0">
                <a:latin typeface="Times New Roman" panose="02020603050405020304" pitchFamily="18" charset="0"/>
              </a:rPr>
              <a:t>Implementation of faculty internship, SWAYAM MOOC certifications and contribution to SWAYAM/E-content development as per latest NBA SAR July  2024 guidelines.</a:t>
            </a:r>
          </a:p>
        </p:txBody>
      </p:sp>
      <p:sp>
        <p:nvSpPr>
          <p:cNvPr id="16" name="Rectangle 15">
            <a:extLst>
              <a:ext uri="{FF2B5EF4-FFF2-40B4-BE49-F238E27FC236}">
                <a16:creationId xmlns:a16="http://schemas.microsoft.com/office/drawing/2014/main" id="{A9D6B75C-A62F-5423-24E3-3E177943D8E6}"/>
              </a:ext>
            </a:extLst>
          </p:cNvPr>
          <p:cNvSpPr/>
          <p:nvPr/>
        </p:nvSpPr>
        <p:spPr>
          <a:xfrm>
            <a:off x="-27215" y="3056577"/>
            <a:ext cx="8434939" cy="547714"/>
          </a:xfrm>
          <a:prstGeom prst="rect">
            <a:avLst/>
          </a:prstGeom>
        </p:spPr>
        <p:txBody>
          <a:bodyPr>
            <a:spAutoFit/>
          </a:bodyPr>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buClr>
                <a:srgbClr val="000000"/>
              </a:buClr>
              <a:buSzPct val="114000"/>
              <a:defRPr/>
            </a:pPr>
            <a:r>
              <a:rPr lang="en-IN" altLang="en-US" sz="2959" b="1" dirty="0">
                <a:solidFill>
                  <a:schemeClr val="accent5">
                    <a:lumMod val="75000"/>
                  </a:schemeClr>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Issues open for discussion</a:t>
            </a:r>
            <a:endParaRPr lang="en-US" altLang="en-US" sz="2959" b="1" dirty="0">
              <a:solidFill>
                <a:schemeClr val="accent5">
                  <a:lumMod val="75000"/>
                </a:schemeClr>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
        <p:nvSpPr>
          <p:cNvPr id="13323" name="Rectangle 15">
            <a:extLst>
              <a:ext uri="{FF2B5EF4-FFF2-40B4-BE49-F238E27FC236}">
                <a16:creationId xmlns:a16="http://schemas.microsoft.com/office/drawing/2014/main" id="{69F4EC99-8CF0-421D-1AD2-47E280368262}"/>
              </a:ext>
            </a:extLst>
          </p:cNvPr>
          <p:cNvSpPr>
            <a:spLocks noChangeArrowheads="1"/>
          </p:cNvSpPr>
          <p:nvPr/>
        </p:nvSpPr>
        <p:spPr bwMode="auto">
          <a:xfrm>
            <a:off x="0" y="3379449"/>
            <a:ext cx="12014923" cy="2823978"/>
          </a:xfrm>
          <a:prstGeom prst="rect">
            <a:avLst/>
          </a:prstGeom>
          <a:noFill/>
          <a:ln>
            <a:noFill/>
          </a:ln>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2536" dirty="0">
                <a:latin typeface="Times New Roman" panose="02020603050405020304" pitchFamily="18" charset="0"/>
              </a:rPr>
              <a:t>      </a:t>
            </a:r>
          </a:p>
          <a:p>
            <a:pPr marL="362360" indent="-362360">
              <a:buFont typeface="Wingdings" panose="05000000000000000000" pitchFamily="2" charset="2"/>
              <a:buChar char="ü"/>
              <a:defRPr/>
            </a:pPr>
            <a:r>
              <a:rPr lang="en-IN" sz="2536" dirty="0">
                <a:latin typeface="Times New Roman" panose="02020603050405020304" pitchFamily="18" charset="0"/>
                <a:cs typeface="Times New Roman" panose="02020603050405020304" pitchFamily="18" charset="0"/>
              </a:rPr>
              <a:t>Academic and Administrative Audit (AAA) and Actions taken thereof during the </a:t>
            </a:r>
          </a:p>
          <a:p>
            <a:pPr>
              <a:defRPr/>
            </a:pPr>
            <a:r>
              <a:rPr lang="en-IN" sz="2536" dirty="0">
                <a:latin typeface="Times New Roman" panose="02020603050405020304" pitchFamily="18" charset="0"/>
                <a:cs typeface="Times New Roman" panose="02020603050405020304" pitchFamily="18" charset="0"/>
              </a:rPr>
              <a:t>    AY 2024-25</a:t>
            </a:r>
            <a:endParaRPr lang="en-US" sz="2536" dirty="0">
              <a:latin typeface="Times New Roman" panose="02020603050405020304" pitchFamily="18" charset="0"/>
              <a:cs typeface="Times New Roman" panose="02020603050405020304" pitchFamily="18" charset="0"/>
            </a:endParaRPr>
          </a:p>
          <a:p>
            <a:pPr marL="362360" indent="-362360">
              <a:buFont typeface="Wingdings" panose="05000000000000000000" pitchFamily="2" charset="2"/>
              <a:buChar char="ü"/>
              <a:defRPr/>
            </a:pPr>
            <a:r>
              <a:rPr lang="en-IN" sz="2536" dirty="0">
                <a:latin typeface="Times New Roman" panose="02020603050405020304" pitchFamily="18" charset="0"/>
                <a:cs typeface="Times New Roman" panose="02020603050405020304" pitchFamily="18" charset="0"/>
              </a:rPr>
              <a:t>Awareness on Maturity-Based Grading System under the revised NAAC framework for systematic evaluation and continuous improvement of institutional practices across quality parameters.</a:t>
            </a:r>
            <a:endParaRPr lang="en-US" sz="2536"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defRPr/>
            </a:pPr>
            <a:r>
              <a:rPr lang="en-IN" altLang="en-US" sz="2536" dirty="0">
                <a:latin typeface="Times New Roman" panose="02020603050405020304" pitchFamily="18" charset="0"/>
              </a:rPr>
              <a:t>Any other item with permission of chairperson.</a:t>
            </a:r>
            <a:endParaRPr lang="en-US" altLang="en-US" sz="2536" dirty="0">
              <a:latin typeface="Times New Roman" panose="02020603050405020304" pitchFamily="18" charset="0"/>
            </a:endParaRPr>
          </a:p>
        </p:txBody>
      </p:sp>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994053"/>
            <a:ext cx="12192000" cy="128663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800" b="1" kern="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Action taken report on the proposals of 4</a:t>
            </a:r>
            <a:r>
              <a:rPr lang="en-IN" sz="2800" b="1" kern="0" baseline="3000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th</a:t>
            </a:r>
            <a:r>
              <a:rPr lang="en-IN" sz="2800" b="1" kern="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  (38</a:t>
            </a:r>
            <a:r>
              <a:rPr lang="en-IN" sz="2800" b="1" kern="0" baseline="3000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th</a:t>
            </a:r>
            <a:r>
              <a:rPr lang="en-IN" sz="2800" b="1" kern="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rPr>
              <a:t> ) IQAC Meeting.</a:t>
            </a:r>
            <a:endParaRPr lang="en-US" sz="2800" b="1" kern="0" dirty="0">
              <a:solidFill>
                <a:schemeClr val="bg1"/>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3" name="Slide Number Placeholder 2"/>
          <p:cNvSpPr>
            <a:spLocks noGrp="1"/>
          </p:cNvSpPr>
          <p:nvPr>
            <p:ph type="sldNum" sz="quarter" idx="12"/>
          </p:nvPr>
        </p:nvSpPr>
        <p:spPr/>
        <p:txBody>
          <a:bodyPr/>
          <a:lstStyle/>
          <a:p>
            <a:fld id="{0369829C-C6AB-4FFE-8619-7C8CBBAF19CF}" type="slidenum">
              <a:rPr lang="en-US" smtClean="0"/>
              <a:pPr/>
              <a:t>3</a:t>
            </a:fld>
            <a:endParaRPr lang="en-US" dirty="0"/>
          </a:p>
        </p:txBody>
      </p:sp>
    </p:spTree>
    <p:extLst>
      <p:ext uri="{BB962C8B-B14F-4D97-AF65-F5344CB8AC3E}">
        <p14:creationId xmlns:p14="http://schemas.microsoft.com/office/powerpoint/2010/main" val="5385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D03E3-CA69-D436-01E5-6A723BB225A6}"/>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E09B25D1-4CE9-AED3-181E-0248132EB009}"/>
              </a:ext>
            </a:extLst>
          </p:cNvPr>
          <p:cNvSpPr>
            <a:spLocks noGrp="1"/>
          </p:cNvSpPr>
          <p:nvPr>
            <p:ph type="dt" sz="half" idx="10"/>
          </p:nvPr>
        </p:nvSpPr>
        <p:spPr>
          <a:xfrm>
            <a:off x="1426653" y="6660045"/>
            <a:ext cx="1205100" cy="161049"/>
          </a:xfrm>
        </p:spPr>
        <p:txBody>
          <a:bodyPr rtlCol="0"/>
          <a:lstStyle/>
          <a:p>
            <a:pPr marL="26849">
              <a:lnSpc>
                <a:spcPts val="1226"/>
              </a:lnSpc>
              <a:defRPr/>
            </a:pPr>
            <a:fld id="{05DA16EF-DC79-4F2A-8D8A-08FC4BA8EB78}" type="datetime1">
              <a:rPr lang="en-US" b="1" kern="0" spc="-21">
                <a:solidFill>
                  <a:schemeClr val="bg1"/>
                </a:solidFill>
                <a:latin typeface="Microsoft Sans Serif"/>
                <a:cs typeface="Microsoft Sans Serif"/>
              </a:rPr>
              <a:pPr marL="26849">
                <a:lnSpc>
                  <a:spcPts val="1226"/>
                </a:lnSpc>
                <a:defRPr/>
              </a:pPr>
              <a:t>9/19/2025</a:t>
            </a:fld>
            <a:endParaRPr lang="en-US" b="1" kern="0" spc="-21" dirty="0">
              <a:solidFill>
                <a:schemeClr val="bg1"/>
              </a:solidFill>
              <a:latin typeface="Microsoft Sans Serif"/>
              <a:cs typeface="Microsoft Sans Serif"/>
            </a:endParaRPr>
          </a:p>
        </p:txBody>
      </p:sp>
      <p:sp>
        <p:nvSpPr>
          <p:cNvPr id="7175" name="object 14">
            <a:extLst>
              <a:ext uri="{FF2B5EF4-FFF2-40B4-BE49-F238E27FC236}">
                <a16:creationId xmlns:a16="http://schemas.microsoft.com/office/drawing/2014/main" id="{AA31AE4C-1214-5078-4254-D8EE498320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4</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12" name="object 12">
            <a:extLst>
              <a:ext uri="{FF2B5EF4-FFF2-40B4-BE49-F238E27FC236}">
                <a16:creationId xmlns:a16="http://schemas.microsoft.com/office/drawing/2014/main" id="{814CDACC-D1B7-3853-A6F6-5EB62250944F}"/>
              </a:ext>
            </a:extLst>
          </p:cNvPr>
          <p:cNvSpPr txBox="1"/>
          <p:nvPr/>
        </p:nvSpPr>
        <p:spPr>
          <a:xfrm>
            <a:off x="4968106" y="6649978"/>
            <a:ext cx="1963746" cy="153888"/>
          </a:xfrm>
          <a:prstGeom prst="rect">
            <a:avLst/>
          </a:prstGeom>
        </p:spPr>
        <p:txBody>
          <a:bodyPr lIns="0" tIns="0" rIns="0" bIns="0">
            <a:spAutoFit/>
          </a:bodyPr>
          <a:lstStyle/>
          <a:p>
            <a:pPr marL="26849" algn="ctr">
              <a:lnSpc>
                <a:spcPts val="1226"/>
              </a:lnSpc>
              <a:defRPr/>
            </a:pPr>
            <a:r>
              <a:rPr lang="en-US" sz="1100" b="1" u="sng" kern="0" dirty="0">
                <a:solidFill>
                  <a:schemeClr val="bg1"/>
                </a:solidFill>
                <a:latin typeface="Microsoft Sans Serif"/>
                <a:cs typeface="Microsoft Sans Serif"/>
              </a:rPr>
              <a:t>IQAC</a:t>
            </a:r>
            <a:endParaRPr sz="1100" b="1" u="sng" kern="0" dirty="0">
              <a:solidFill>
                <a:schemeClr val="bg1"/>
              </a:solidFill>
              <a:latin typeface="Microsoft Sans Serif"/>
              <a:cs typeface="Microsoft Sans Serif"/>
            </a:endParaRPr>
          </a:p>
        </p:txBody>
      </p:sp>
      <p:sp>
        <p:nvSpPr>
          <p:cNvPr id="2" name="Rectangle 1">
            <a:extLst>
              <a:ext uri="{FF2B5EF4-FFF2-40B4-BE49-F238E27FC236}">
                <a16:creationId xmlns:a16="http://schemas.microsoft.com/office/drawing/2014/main" id="{297F1576-94F0-10BF-C8ED-EA09C53403AF}"/>
              </a:ext>
            </a:extLst>
          </p:cNvPr>
          <p:cNvSpPr/>
          <p:nvPr/>
        </p:nvSpPr>
        <p:spPr>
          <a:xfrm>
            <a:off x="157392" y="653849"/>
            <a:ext cx="11896599" cy="650906"/>
          </a:xfrm>
          <a:prstGeom prst="rect">
            <a:avLst/>
          </a:prstGeom>
        </p:spPr>
        <p:txBody>
          <a:bodyPr lIns="193313" tIns="96657" rIns="193313" bIns="96657">
            <a:spAutoFit/>
          </a:bodyPr>
          <a:lstStyle/>
          <a:p>
            <a:pPr algn="ctr">
              <a:defRPr/>
            </a:pP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Action taken report on the proposals of 4</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(38</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 IQAC Meeting</a:t>
            </a:r>
          </a:p>
        </p:txBody>
      </p:sp>
      <p:sp>
        <p:nvSpPr>
          <p:cNvPr id="10" name="object 4">
            <a:extLst>
              <a:ext uri="{FF2B5EF4-FFF2-40B4-BE49-F238E27FC236}">
                <a16:creationId xmlns:a16="http://schemas.microsoft.com/office/drawing/2014/main" id="{508AB449-A4A0-0474-013A-8318E7A75168}"/>
              </a:ext>
            </a:extLst>
          </p:cNvPr>
          <p:cNvSpPr>
            <a:spLocks/>
          </p:cNvSpPr>
          <p:nvPr/>
        </p:nvSpPr>
        <p:spPr bwMode="auto">
          <a:xfrm>
            <a:off x="-6559" y="-32463"/>
            <a:ext cx="12172615" cy="740082"/>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13" name="TextBox 12">
            <a:extLst>
              <a:ext uri="{FF2B5EF4-FFF2-40B4-BE49-F238E27FC236}">
                <a16:creationId xmlns:a16="http://schemas.microsoft.com/office/drawing/2014/main" id="{3D1D3916-37D6-DF5C-4F7D-3325E8EA31F3}"/>
              </a:ext>
            </a:extLst>
          </p:cNvPr>
          <p:cNvSpPr txBox="1"/>
          <p:nvPr/>
        </p:nvSpPr>
        <p:spPr>
          <a:xfrm>
            <a:off x="56942" y="148993"/>
            <a:ext cx="12172614" cy="523220"/>
          </a:xfrm>
          <a:prstGeom prst="rect">
            <a:avLst/>
          </a:prstGeom>
          <a:noFill/>
        </p:spPr>
        <p:txBody>
          <a:bodyPr wrap="square" rtlCol="0">
            <a:spAutoFit/>
          </a:bodyPr>
          <a:lstStyle/>
          <a:p>
            <a:r>
              <a:rPr lang="en-US" sz="2800" b="1" dirty="0">
                <a:solidFill>
                  <a:schemeClr val="bg1"/>
                </a:solidFill>
                <a:latin typeface="Times New Roman" pitchFamily="18" charset="0"/>
                <a:cs typeface="Arial" pitchFamily="34" charset="0"/>
              </a:rPr>
              <a:t>Student Project framework to integrate SDGs  and Multidisciplinary research</a:t>
            </a:r>
            <a:endParaRPr lang="en-US" sz="2800" dirty="0">
              <a:solidFill>
                <a:schemeClr val="bg1"/>
              </a:solidFill>
            </a:endParaRPr>
          </a:p>
        </p:txBody>
      </p:sp>
      <p:sp>
        <p:nvSpPr>
          <p:cNvPr id="6" name="Rectangle 5">
            <a:extLst>
              <a:ext uri="{FF2B5EF4-FFF2-40B4-BE49-F238E27FC236}">
                <a16:creationId xmlns:a16="http://schemas.microsoft.com/office/drawing/2014/main" id="{5883E7B9-036F-0A87-8B23-24DFF83A73FF}"/>
              </a:ext>
            </a:extLst>
          </p:cNvPr>
          <p:cNvSpPr/>
          <p:nvPr/>
        </p:nvSpPr>
        <p:spPr>
          <a:xfrm>
            <a:off x="138009" y="1322175"/>
            <a:ext cx="3591291" cy="55092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2000" b="1" dirty="0">
                <a:solidFill>
                  <a:srgbClr val="3333FF"/>
                </a:solidFill>
                <a:latin typeface="Times New Roman" panose="02020603050405020304" pitchFamily="18" charset="0"/>
                <a:cs typeface="Times New Roman" panose="02020603050405020304" pitchFamily="18" charset="0"/>
              </a:rPr>
              <a:t>Current Practices </a:t>
            </a:r>
          </a:p>
          <a:p>
            <a:pPr algn="ctr">
              <a:defRPr/>
            </a:pPr>
            <a:r>
              <a:rPr lang="en-US" sz="1600" b="1" dirty="0">
                <a:solidFill>
                  <a:srgbClr val="CC00CC"/>
                </a:solidFill>
                <a:latin typeface="Times New Roman" panose="02020603050405020304" pitchFamily="18" charset="0"/>
                <a:cs typeface="Times New Roman" panose="02020603050405020304" pitchFamily="18" charset="0"/>
              </a:rPr>
              <a:t>EPICS and Student Projects – </a:t>
            </a:r>
          </a:p>
          <a:p>
            <a:pPr algn="ctr">
              <a:defRPr/>
            </a:pPr>
            <a:r>
              <a:rPr lang="en-US" sz="1600" b="1" dirty="0">
                <a:solidFill>
                  <a:srgbClr val="CC00CC"/>
                </a:solidFill>
                <a:latin typeface="Times New Roman" panose="02020603050405020304" pitchFamily="18" charset="0"/>
                <a:cs typeface="Times New Roman" panose="02020603050405020304" pitchFamily="18" charset="0"/>
              </a:rPr>
              <a:t>Current Practices and Gaps</a:t>
            </a:r>
          </a:p>
          <a:p>
            <a:pPr marL="362360" indent="-362360" algn="just">
              <a:buFont typeface="Arial" panose="020B0604020202020204" pitchFamily="34" charset="0"/>
              <a:buChar char="•"/>
              <a:defRPr/>
            </a:pPr>
            <a:r>
              <a:rPr lang="en-US" sz="2000" dirty="0">
                <a:latin typeface="Times New Roman" panose="02020603050405020304" pitchFamily="18" charset="0"/>
                <a:cs typeface="Times New Roman" panose="02020603050405020304" pitchFamily="18" charset="0"/>
              </a:rPr>
              <a:t>Students undertake projects related to societal or industry problems</a:t>
            </a:r>
          </a:p>
          <a:p>
            <a:pPr marL="362360" indent="-362360" algn="just">
              <a:buFont typeface="Arial" panose="020B0604020202020204" pitchFamily="34" charset="0"/>
              <a:buChar char="•"/>
              <a:defRPr/>
            </a:pPr>
            <a:r>
              <a:rPr lang="en-US" sz="2000" dirty="0">
                <a:latin typeface="Times New Roman" panose="02020603050405020304" pitchFamily="18" charset="0"/>
                <a:cs typeface="Times New Roman" panose="02020603050405020304" pitchFamily="18" charset="0"/>
              </a:rPr>
              <a:t>Projects are mapped with CO,PO,PSOs only</a:t>
            </a:r>
          </a:p>
          <a:p>
            <a:pPr marL="362360" indent="-362360" algn="just">
              <a:buFont typeface="Arial" panose="020B0604020202020204" pitchFamily="34" charset="0"/>
              <a:buChar char="•"/>
              <a:defRPr/>
            </a:pPr>
            <a:r>
              <a:rPr lang="en-US" sz="2000" dirty="0">
                <a:latin typeface="Times New Roman" panose="02020603050405020304" pitchFamily="18" charset="0"/>
                <a:cs typeface="Times New Roman" panose="02020603050405020304" pitchFamily="18" charset="0"/>
              </a:rPr>
              <a:t>There is no clear objective to relate these projects to the SDGs</a:t>
            </a:r>
          </a:p>
          <a:p>
            <a:pPr marL="362360" indent="-362360" algn="just">
              <a:buFont typeface="Arial" panose="020B0604020202020204" pitchFamily="34" charset="0"/>
              <a:buChar char="•"/>
              <a:defRPr/>
            </a:pPr>
            <a:r>
              <a:rPr lang="en-US" sz="2000" dirty="0">
                <a:latin typeface="Times New Roman" panose="02020603050405020304" pitchFamily="18" charset="0"/>
                <a:cs typeface="Times New Roman" panose="02020603050405020304" pitchFamily="18" charset="0"/>
              </a:rPr>
              <a:t>SDGs are not included in project guidelines or evaluation criteria</a:t>
            </a:r>
          </a:p>
          <a:p>
            <a:pPr marL="362360" indent="-362360" algn="just">
              <a:buFont typeface="Arial" panose="020B0604020202020204" pitchFamily="34" charset="0"/>
              <a:buChar char="•"/>
              <a:defRPr/>
            </a:pPr>
            <a:r>
              <a:rPr lang="en-US" sz="2000" dirty="0">
                <a:latin typeface="Times New Roman" panose="02020603050405020304" pitchFamily="18" charset="0"/>
                <a:cs typeface="Times New Roman" panose="02020603050405020304" pitchFamily="18" charset="0"/>
              </a:rPr>
              <a:t>Some projects may incidentally address certain SDGs without any documentation</a:t>
            </a:r>
          </a:p>
        </p:txBody>
      </p:sp>
      <p:sp>
        <p:nvSpPr>
          <p:cNvPr id="3" name="Rectangle 2">
            <a:extLst>
              <a:ext uri="{FF2B5EF4-FFF2-40B4-BE49-F238E27FC236}">
                <a16:creationId xmlns:a16="http://schemas.microsoft.com/office/drawing/2014/main" id="{13CA1C8D-7C88-366B-4E9F-7F46A5D8E9C8}"/>
              </a:ext>
            </a:extLst>
          </p:cNvPr>
          <p:cNvSpPr/>
          <p:nvPr/>
        </p:nvSpPr>
        <p:spPr>
          <a:xfrm>
            <a:off x="3911979" y="1322175"/>
            <a:ext cx="4550723" cy="506946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defRPr/>
            </a:pPr>
            <a:r>
              <a:rPr lang="en-US" sz="2114" b="1" dirty="0">
                <a:solidFill>
                  <a:srgbClr val="3333FF"/>
                </a:solidFill>
                <a:latin typeface="Times New Roman" panose="02020603050405020304" pitchFamily="18" charset="0"/>
                <a:cs typeface="Times New Roman" panose="02020603050405020304" pitchFamily="18" charset="0"/>
              </a:rPr>
              <a:t>  Gaps identified in the Current Practices</a:t>
            </a:r>
          </a:p>
          <a:p>
            <a:pPr marL="362360" indent="-362360" algn="just">
              <a:buFont typeface="Arial" panose="020B0604020202020204"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Projects are not designed to focus or target specific SDGs. </a:t>
            </a:r>
          </a:p>
          <a:p>
            <a:pPr marL="362360" indent="-362360" algn="just">
              <a:buFont typeface="Arial" panose="020B0604020202020204"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Students lack awareness of what SDGs are, or how to apply them</a:t>
            </a:r>
          </a:p>
          <a:p>
            <a:pPr marL="362360" indent="-362360" algn="just">
              <a:buFont typeface="Arial" panose="020B0604020202020204"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Faculty may not be guiding students to think in terms of global sustainability objectives</a:t>
            </a:r>
          </a:p>
          <a:p>
            <a:pPr marL="362360" indent="-362360" algn="just">
              <a:buFont typeface="Arial" panose="020B0604020202020204"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There is no systematic process or rubric to assess the SDG relevance of projects</a:t>
            </a:r>
          </a:p>
          <a:p>
            <a:pPr marL="362360" indent="-362360" algn="just">
              <a:buFont typeface="Arial" panose="020B0604020202020204"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 Limited exposure to interdisciplinary project framing - SDGs require interdisciplinary thinking</a:t>
            </a:r>
          </a:p>
          <a:p>
            <a:pPr algn="just">
              <a:defRPr/>
            </a:pPr>
            <a:endParaRPr lang="en-US" sz="2114" dirty="0">
              <a:solidFill>
                <a:prstClr val="black"/>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1C70C852-F56B-4EFE-BFF5-B11E561AAD6F}"/>
              </a:ext>
            </a:extLst>
          </p:cNvPr>
          <p:cNvSpPr/>
          <p:nvPr/>
        </p:nvSpPr>
        <p:spPr>
          <a:xfrm>
            <a:off x="8651588" y="1304755"/>
            <a:ext cx="3300373" cy="432182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defRPr/>
            </a:pPr>
            <a:r>
              <a:rPr lang="en-US" sz="2114" b="1" dirty="0">
                <a:solidFill>
                  <a:srgbClr val="3333FF"/>
                </a:solidFill>
                <a:latin typeface="Times New Roman" panose="02020603050405020304" pitchFamily="18" charset="0"/>
                <a:cs typeface="Times New Roman" panose="02020603050405020304" pitchFamily="18" charset="0"/>
              </a:rPr>
              <a:t>  Proposed Action Plan by IQAC</a:t>
            </a:r>
          </a:p>
          <a:p>
            <a:pPr algn="just">
              <a:defRPr/>
            </a:pPr>
            <a:r>
              <a:rPr lang="en-US" sz="2114" dirty="0">
                <a:solidFill>
                  <a:prstClr val="black"/>
                </a:solidFill>
                <a:latin typeface="Times New Roman" panose="02020603050405020304" pitchFamily="18" charset="0"/>
                <a:cs typeface="Times New Roman" panose="02020603050405020304" pitchFamily="18" charset="0"/>
              </a:rPr>
              <a:t>	To address these gaps </a:t>
            </a:r>
            <a:r>
              <a:rPr lang="en-US" sz="2114" b="1" dirty="0">
                <a:solidFill>
                  <a:srgbClr val="CC00CC"/>
                </a:solidFill>
                <a:latin typeface="Times New Roman" panose="02020603050405020304" pitchFamily="18" charset="0"/>
                <a:cs typeface="Times New Roman" panose="02020603050405020304" pitchFamily="18" charset="0"/>
              </a:rPr>
              <a:t>IQAC proposes</a:t>
            </a:r>
          </a:p>
          <a:p>
            <a:pPr marL="362360" indent="-362360" algn="just">
              <a:buFont typeface="Arial" panose="020B0604020202020204" pitchFamily="34" charset="0"/>
              <a:buChar char="•"/>
              <a:defRPr/>
            </a:pPr>
            <a:r>
              <a:rPr lang="en-US" sz="2114" dirty="0">
                <a:solidFill>
                  <a:prstClr val="black"/>
                </a:solidFill>
                <a:latin typeface="Times New Roman" panose="02020603050405020304" pitchFamily="18" charset="0"/>
                <a:cs typeface="Times New Roman" panose="02020603050405020304" pitchFamily="18" charset="0"/>
              </a:rPr>
              <a:t>To conduct a FDP on SDG integration in Academics in the October 2025</a:t>
            </a:r>
          </a:p>
          <a:p>
            <a:pPr marL="362360" indent="-362360" algn="just">
              <a:buFont typeface="Arial" panose="020B0604020202020204" pitchFamily="34" charset="0"/>
              <a:buChar char="•"/>
              <a:defRPr/>
            </a:pPr>
            <a:r>
              <a:rPr lang="en-US" sz="2114" dirty="0">
                <a:solidFill>
                  <a:prstClr val="black"/>
                </a:solidFill>
                <a:latin typeface="Times New Roman" panose="02020603050405020304" pitchFamily="18" charset="0"/>
                <a:cs typeface="Times New Roman" panose="02020603050405020304" pitchFamily="18" charset="0"/>
              </a:rPr>
              <a:t>A defined framework to identify and evaluate SDG contributions in student project works.</a:t>
            </a:r>
          </a:p>
          <a:p>
            <a:pPr algn="just">
              <a:defRPr/>
            </a:pPr>
            <a:endParaRPr lang="en-US" sz="2114" dirty="0">
              <a:solidFill>
                <a:prstClr val="black"/>
              </a:solidFill>
              <a:latin typeface="Times New Roman" panose="02020603050405020304" pitchFamily="18" charset="0"/>
              <a:cs typeface="Times New Roman" panose="02020603050405020304" pitchFamily="18" charset="0"/>
            </a:endParaRPr>
          </a:p>
        </p:txBody>
      </p:sp>
      <p:sp>
        <p:nvSpPr>
          <p:cNvPr id="15" name="Footer Placeholder 1">
            <a:extLst>
              <a:ext uri="{FF2B5EF4-FFF2-40B4-BE49-F238E27FC236}">
                <a16:creationId xmlns:a16="http://schemas.microsoft.com/office/drawing/2014/main" id="{B9BC3285-2D0D-40AF-854D-1C39C1F0D5C9}"/>
              </a:ext>
            </a:extLst>
          </p:cNvPr>
          <p:cNvSpPr>
            <a:spLocks noGrp="1"/>
          </p:cNvSpPr>
          <p:nvPr>
            <p:ph type="ftr" sz="quarter" idx="11"/>
          </p:nvPr>
        </p:nvSpPr>
        <p:spPr>
          <a:xfrm>
            <a:off x="4165600" y="6477482"/>
            <a:ext cx="3860800" cy="365125"/>
          </a:xfrm>
        </p:spPr>
        <p:txBody>
          <a:bodyPr/>
          <a:lstStyle/>
          <a:p>
            <a:r>
              <a:rPr lang="en-US" b="1" dirty="0">
                <a:solidFill>
                  <a:schemeClr val="accent5">
                    <a:lumMod val="75000"/>
                  </a:schemeClr>
                </a:solidFill>
              </a:rPr>
              <a:t>5th IQAC Meeting, 19th September 2025, SU</a:t>
            </a:r>
          </a:p>
        </p:txBody>
      </p:sp>
    </p:spTree>
    <p:extLst>
      <p:ext uri="{BB962C8B-B14F-4D97-AF65-F5344CB8AC3E}">
        <p14:creationId xmlns:p14="http://schemas.microsoft.com/office/powerpoint/2010/main" val="2256789220"/>
      </p:ext>
    </p:extLst>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ontent Placeholder 21">
            <a:extLst>
              <a:ext uri="{FF2B5EF4-FFF2-40B4-BE49-F238E27FC236}">
                <a16:creationId xmlns:a16="http://schemas.microsoft.com/office/drawing/2014/main" id="{7887681F-97B7-C642-BCC1-6E073C8E702B}"/>
              </a:ext>
            </a:extLst>
          </p:cNvPr>
          <p:cNvGraphicFramePr>
            <a:graphicFrameLocks noGrp="1"/>
          </p:cNvGraphicFramePr>
          <p:nvPr>
            <p:ph sz="half" idx="1"/>
            <p:extLst>
              <p:ext uri="{D42A27DB-BD31-4B8C-83A1-F6EECF244321}">
                <p14:modId xmlns:p14="http://schemas.microsoft.com/office/powerpoint/2010/main" val="2126444359"/>
              </p:ext>
            </p:extLst>
          </p:nvPr>
        </p:nvGraphicFramePr>
        <p:xfrm>
          <a:off x="31262" y="1603029"/>
          <a:ext cx="5255113" cy="5116394"/>
        </p:xfrm>
        <a:graphic>
          <a:graphicData uri="http://schemas.openxmlformats.org/drawingml/2006/table">
            <a:tbl>
              <a:tblPr/>
              <a:tblGrid>
                <a:gridCol w="768589">
                  <a:extLst>
                    <a:ext uri="{9D8B030D-6E8A-4147-A177-3AD203B41FA5}">
                      <a16:colId xmlns:a16="http://schemas.microsoft.com/office/drawing/2014/main" val="20000"/>
                    </a:ext>
                  </a:extLst>
                </a:gridCol>
                <a:gridCol w="4486524">
                  <a:extLst>
                    <a:ext uri="{9D8B030D-6E8A-4147-A177-3AD203B41FA5}">
                      <a16:colId xmlns:a16="http://schemas.microsoft.com/office/drawing/2014/main" val="20001"/>
                    </a:ext>
                  </a:extLst>
                </a:gridCol>
              </a:tblGrid>
              <a:tr h="470193">
                <a:tc>
                  <a:txBody>
                    <a:bodyPr/>
                    <a:lstStyle/>
                    <a:p>
                      <a:pPr algn="l" fontAlgn="b"/>
                      <a:r>
                        <a:rPr lang="en-US" sz="1200" b="0" i="0" u="none" strike="noStrike" dirty="0">
                          <a:solidFill>
                            <a:srgbClr val="000000"/>
                          </a:solidFill>
                          <a:latin typeface="Aptos Narrow"/>
                        </a:rPr>
                        <a:t> </a:t>
                      </a:r>
                    </a:p>
                  </a:txBody>
                  <a:tcPr marL="6044" marR="6044" marT="60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Palatino Linotype"/>
                        </a:rPr>
                        <a:t>Embedding SDGs in Curriculum and Research                                   Two days Faculty training program on SDGs </a:t>
                      </a:r>
                    </a:p>
                  </a:txBody>
                  <a:tcPr marL="6044" marR="6044" marT="60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120872">
                <a:tc rowSpan="10">
                  <a:txBody>
                    <a:bodyPr/>
                    <a:lstStyle/>
                    <a:p>
                      <a:pPr algn="ctr" fontAlgn="ctr"/>
                      <a:r>
                        <a:rPr lang="en-US" sz="1200" b="1" i="0" u="none" strike="noStrike" dirty="0">
                          <a:solidFill>
                            <a:srgbClr val="000000"/>
                          </a:solidFill>
                          <a:latin typeface="Aptos Narrow"/>
                        </a:rPr>
                        <a:t>Day-1</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r>
                        <a:rPr lang="en-US" sz="1200" b="1" i="0" u="none" strike="noStrike" dirty="0">
                          <a:solidFill>
                            <a:srgbClr val="000000"/>
                          </a:solidFill>
                          <a:latin typeface="Aptos Narrow"/>
                        </a:rPr>
                        <a:t>Sessions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1183">
                <a:tc vMerge="1">
                  <a:txBody>
                    <a:bodyPr/>
                    <a:lstStyle/>
                    <a:p>
                      <a:endParaRPr lang="en-US"/>
                    </a:p>
                  </a:txBody>
                  <a:tcPr/>
                </a:tc>
                <a:tc>
                  <a:txBody>
                    <a:bodyPr/>
                    <a:lstStyle/>
                    <a:p>
                      <a:pPr algn="l" fontAlgn="ctr"/>
                      <a:r>
                        <a:rPr lang="en-US" sz="1200" b="1" i="0" u="none" strike="noStrike" dirty="0">
                          <a:solidFill>
                            <a:srgbClr val="000000"/>
                          </a:solidFill>
                          <a:latin typeface="Aptos Narrow"/>
                        </a:rPr>
                        <a:t>Session 1:Overview of All SDGs-Covering basic definitions, examples and creating awareness of all SDGs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AF8"/>
                    </a:solidFill>
                  </a:tcPr>
                </a:tc>
                <a:extLst>
                  <a:ext uri="{0D108BD9-81ED-4DB2-BD59-A6C34878D82A}">
                    <a16:rowId xmlns:a16="http://schemas.microsoft.com/office/drawing/2014/main" val="10002"/>
                  </a:ext>
                </a:extLst>
              </a:tr>
              <a:tr h="143188">
                <a:tc vMerge="1">
                  <a:txBody>
                    <a:bodyPr/>
                    <a:lstStyle/>
                    <a:p>
                      <a:endParaRPr lang="en-US"/>
                    </a:p>
                  </a:txBody>
                  <a:tcPr/>
                </a:tc>
                <a:tc>
                  <a:txBody>
                    <a:bodyPr/>
                    <a:lstStyle/>
                    <a:p>
                      <a:pPr algn="l" fontAlgn="ctr"/>
                      <a:r>
                        <a:rPr lang="en-US" sz="1200" b="1" i="0" u="none" strike="noStrike" dirty="0">
                          <a:solidFill>
                            <a:srgbClr val="000000"/>
                          </a:solidFill>
                          <a:latin typeface="Aptos Narrow"/>
                        </a:rPr>
                        <a:t>Tea break </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1513">
                <a:tc vMerge="1">
                  <a:txBody>
                    <a:bodyPr/>
                    <a:lstStyle/>
                    <a:p>
                      <a:endParaRPr lang="en-US"/>
                    </a:p>
                  </a:txBody>
                  <a:tcPr/>
                </a:tc>
                <a:tc>
                  <a:txBody>
                    <a:bodyPr/>
                    <a:lstStyle/>
                    <a:p>
                      <a:pPr algn="l" fontAlgn="ctr"/>
                      <a:r>
                        <a:rPr lang="en-US" sz="1200" b="1" i="0" u="none" strike="noStrike" dirty="0">
                          <a:solidFill>
                            <a:srgbClr val="000000"/>
                          </a:solidFill>
                          <a:latin typeface="Aptos Narrow"/>
                        </a:rPr>
                        <a:t>Session 1:Overview of All SDGs-Continuation of all SDGs interaction,  Handouts, group </a:t>
                      </a:r>
                      <a:r>
                        <a:rPr lang="en-US" sz="1200" b="1" i="0" u="none" strike="noStrike" dirty="0" err="1">
                          <a:solidFill>
                            <a:srgbClr val="000000"/>
                          </a:solidFill>
                          <a:latin typeface="Aptos Narrow"/>
                        </a:rPr>
                        <a:t>actvities</a:t>
                      </a:r>
                      <a:r>
                        <a:rPr lang="en-US" sz="1200" b="1" i="0" u="none" strike="noStrike" dirty="0">
                          <a:solidFill>
                            <a:srgbClr val="000000"/>
                          </a:solidFill>
                          <a:latin typeface="Aptos Narrow"/>
                        </a:rPr>
                        <a:t> -</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10004"/>
                  </a:ext>
                </a:extLst>
              </a:tr>
              <a:tr h="143188">
                <a:tc vMerge="1">
                  <a:txBody>
                    <a:bodyPr/>
                    <a:lstStyle/>
                    <a:p>
                      <a:endParaRPr lang="en-US"/>
                    </a:p>
                  </a:txBody>
                  <a:tcPr/>
                </a:tc>
                <a:tc>
                  <a:txBody>
                    <a:bodyPr/>
                    <a:lstStyle/>
                    <a:p>
                      <a:pPr algn="l" fontAlgn="ctr"/>
                      <a:r>
                        <a:rPr lang="en-US" sz="1200" b="1" i="0" u="none" strike="noStrike">
                          <a:solidFill>
                            <a:srgbClr val="000000"/>
                          </a:solidFill>
                          <a:latin typeface="Aptos Narrow"/>
                        </a:rPr>
                        <a:t>Lunch Break</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1745">
                <a:tc vMerge="1">
                  <a:txBody>
                    <a:bodyPr/>
                    <a:lstStyle/>
                    <a:p>
                      <a:endParaRPr lang="en-US"/>
                    </a:p>
                  </a:txBody>
                  <a:tcPr/>
                </a:tc>
                <a:tc>
                  <a:txBody>
                    <a:bodyPr/>
                    <a:lstStyle/>
                    <a:p>
                      <a:pPr algn="l" fontAlgn="ctr"/>
                      <a:r>
                        <a:rPr lang="en-US" sz="1200" b="1" i="0" u="none" strike="noStrike" dirty="0">
                          <a:solidFill>
                            <a:srgbClr val="000000"/>
                          </a:solidFill>
                          <a:latin typeface="Aptos Narrow"/>
                        </a:rPr>
                        <a:t>Session 2: Teaching and Learning Methods towards SDGs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EDFB"/>
                    </a:solidFill>
                  </a:tcPr>
                </a:tc>
                <a:extLst>
                  <a:ext uri="{0D108BD9-81ED-4DB2-BD59-A6C34878D82A}">
                    <a16:rowId xmlns:a16="http://schemas.microsoft.com/office/drawing/2014/main" val="10006"/>
                  </a:ext>
                </a:extLst>
              </a:tr>
              <a:tr h="143188">
                <a:tc vMerge="1">
                  <a:txBody>
                    <a:bodyPr/>
                    <a:lstStyle/>
                    <a:p>
                      <a:endParaRPr lang="en-US"/>
                    </a:p>
                  </a:txBody>
                  <a:tcPr/>
                </a:tc>
                <a:tc>
                  <a:txBody>
                    <a:bodyPr/>
                    <a:lstStyle/>
                    <a:p>
                      <a:pPr algn="l" fontAlgn="ctr"/>
                      <a:r>
                        <a:rPr lang="en-US" sz="1200" b="1" i="0" u="none" strike="noStrike" dirty="0">
                          <a:solidFill>
                            <a:srgbClr val="000000"/>
                          </a:solidFill>
                          <a:latin typeface="Aptos Narrow"/>
                        </a:rPr>
                        <a:t>Tea Break</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31513">
                <a:tc vMerge="1">
                  <a:txBody>
                    <a:bodyPr/>
                    <a:lstStyle/>
                    <a:p>
                      <a:endParaRPr lang="en-US"/>
                    </a:p>
                  </a:txBody>
                  <a:tcPr/>
                </a:tc>
                <a:tc>
                  <a:txBody>
                    <a:bodyPr/>
                    <a:lstStyle/>
                    <a:p>
                      <a:pPr algn="l" fontAlgn="ctr"/>
                      <a:r>
                        <a:rPr lang="en-US" sz="1200" b="1" i="0" u="none" strike="noStrike">
                          <a:solidFill>
                            <a:srgbClr val="000000"/>
                          </a:solidFill>
                          <a:latin typeface="Aptos Narrow"/>
                        </a:rPr>
                        <a:t>Session 3: Hands on Training on Curriculum mapping with SDGs( for Running courses and new courses)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1C8"/>
                    </a:solidFill>
                  </a:tcPr>
                </a:tc>
                <a:extLst>
                  <a:ext uri="{0D108BD9-81ED-4DB2-BD59-A6C34878D82A}">
                    <a16:rowId xmlns:a16="http://schemas.microsoft.com/office/drawing/2014/main" val="10008"/>
                  </a:ext>
                </a:extLst>
              </a:tr>
              <a:tr h="143188">
                <a:tc vMerge="1">
                  <a:txBody>
                    <a:bodyPr/>
                    <a:lstStyle/>
                    <a:p>
                      <a:endParaRPr lang="en-US"/>
                    </a:p>
                  </a:txBody>
                  <a:tcPr/>
                </a:tc>
                <a:tc>
                  <a:txBody>
                    <a:bodyPr/>
                    <a:lstStyle/>
                    <a:p>
                      <a:pPr algn="l" fontAlgn="ctr"/>
                      <a:r>
                        <a:rPr lang="en-US" sz="1200" b="1" i="0" u="none" strike="noStrike">
                          <a:solidFill>
                            <a:srgbClr val="000000"/>
                          </a:solidFill>
                          <a:latin typeface="Aptos Narrow"/>
                        </a:rPr>
                        <a:t>Tea Break</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18778">
                <a:tc vMerge="1">
                  <a:txBody>
                    <a:bodyPr/>
                    <a:lstStyle/>
                    <a:p>
                      <a:endParaRPr lang="en-US"/>
                    </a:p>
                  </a:txBody>
                  <a:tcPr/>
                </a:tc>
                <a:tc>
                  <a:txBody>
                    <a:bodyPr/>
                    <a:lstStyle/>
                    <a:p>
                      <a:pPr algn="l" fontAlgn="ctr"/>
                      <a:r>
                        <a:rPr lang="en-US" sz="1200" b="1" i="0" u="none" strike="noStrike">
                          <a:solidFill>
                            <a:srgbClr val="000000"/>
                          </a:solidFill>
                          <a:latin typeface="Aptos Narrow"/>
                        </a:rPr>
                        <a:t>Session-4:Implementation of SDGs in OBE </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EDFB"/>
                    </a:solidFill>
                  </a:tcPr>
                </a:tc>
                <a:extLst>
                  <a:ext uri="{0D108BD9-81ED-4DB2-BD59-A6C34878D82A}">
                    <a16:rowId xmlns:a16="http://schemas.microsoft.com/office/drawing/2014/main" val="10010"/>
                  </a:ext>
                </a:extLst>
              </a:tr>
              <a:tr h="143188">
                <a:tc rowSpan="8">
                  <a:txBody>
                    <a:bodyPr/>
                    <a:lstStyle/>
                    <a:p>
                      <a:pPr algn="ctr" fontAlgn="ctr"/>
                      <a:r>
                        <a:rPr lang="en-US" sz="1200" b="1" i="0" u="none" strike="noStrike">
                          <a:solidFill>
                            <a:srgbClr val="000000"/>
                          </a:solidFill>
                          <a:latin typeface="Aptos Narrow"/>
                        </a:rPr>
                        <a:t>Day-2</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r>
                        <a:rPr lang="en-US" sz="1200" b="1" i="0" u="none" strike="noStrike" dirty="0">
                          <a:solidFill>
                            <a:srgbClr val="000000"/>
                          </a:solidFill>
                          <a:latin typeface="Aptos Narrow"/>
                        </a:rPr>
                        <a:t>Sessions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18778">
                <a:tc vMerge="1">
                  <a:txBody>
                    <a:bodyPr/>
                    <a:lstStyle/>
                    <a:p>
                      <a:endParaRPr lang="en-US"/>
                    </a:p>
                  </a:txBody>
                  <a:tcPr/>
                </a:tc>
                <a:tc>
                  <a:txBody>
                    <a:bodyPr/>
                    <a:lstStyle/>
                    <a:p>
                      <a:pPr algn="l" fontAlgn="ctr"/>
                      <a:r>
                        <a:rPr lang="en-US" sz="1200" b="1" i="0" u="none" strike="noStrike">
                          <a:solidFill>
                            <a:srgbClr val="000000"/>
                          </a:solidFill>
                          <a:latin typeface="Aptos Narrow"/>
                        </a:rPr>
                        <a:t>Session 5:Student Project mapping with SDGs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10013"/>
                  </a:ext>
                </a:extLst>
              </a:tr>
              <a:tr h="143188">
                <a:tc vMerge="1">
                  <a:txBody>
                    <a:bodyPr/>
                    <a:lstStyle/>
                    <a:p>
                      <a:endParaRPr lang="en-US"/>
                    </a:p>
                  </a:txBody>
                  <a:tcPr/>
                </a:tc>
                <a:tc>
                  <a:txBody>
                    <a:bodyPr/>
                    <a:lstStyle/>
                    <a:p>
                      <a:pPr algn="l" fontAlgn="ctr"/>
                      <a:r>
                        <a:rPr lang="en-US" sz="1200" b="1" i="0" u="none" strike="noStrike">
                          <a:solidFill>
                            <a:srgbClr val="000000"/>
                          </a:solidFill>
                          <a:latin typeface="Aptos Narrow"/>
                        </a:rPr>
                        <a:t>Tea break </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18778">
                <a:tc vMerge="1">
                  <a:txBody>
                    <a:bodyPr/>
                    <a:lstStyle/>
                    <a:p>
                      <a:endParaRPr lang="en-US"/>
                    </a:p>
                  </a:txBody>
                  <a:tcPr/>
                </a:tc>
                <a:tc>
                  <a:txBody>
                    <a:bodyPr/>
                    <a:lstStyle/>
                    <a:p>
                      <a:pPr algn="l" fontAlgn="ctr"/>
                      <a:r>
                        <a:rPr lang="en-US" sz="1200" b="1" i="0" u="none" strike="noStrike">
                          <a:solidFill>
                            <a:srgbClr val="000000"/>
                          </a:solidFill>
                          <a:latin typeface="Aptos Narrow"/>
                        </a:rPr>
                        <a:t>Session 7:Research work mapping with SDGs </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EDFB"/>
                    </a:solidFill>
                  </a:tcPr>
                </a:tc>
                <a:extLst>
                  <a:ext uri="{0D108BD9-81ED-4DB2-BD59-A6C34878D82A}">
                    <a16:rowId xmlns:a16="http://schemas.microsoft.com/office/drawing/2014/main" val="10015"/>
                  </a:ext>
                </a:extLst>
              </a:tr>
              <a:tr h="143188">
                <a:tc vMerge="1">
                  <a:txBody>
                    <a:bodyPr/>
                    <a:lstStyle/>
                    <a:p>
                      <a:endParaRPr lang="en-US"/>
                    </a:p>
                  </a:txBody>
                  <a:tcPr/>
                </a:tc>
                <a:tc>
                  <a:txBody>
                    <a:bodyPr/>
                    <a:lstStyle/>
                    <a:p>
                      <a:pPr algn="l" fontAlgn="ctr"/>
                      <a:r>
                        <a:rPr lang="en-US" sz="1200" b="1" i="0" u="none" strike="noStrike">
                          <a:solidFill>
                            <a:srgbClr val="000000"/>
                          </a:solidFill>
                          <a:latin typeface="Aptos Narrow"/>
                        </a:rPr>
                        <a:t>Lunch Break</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25146">
                <a:tc vMerge="1">
                  <a:txBody>
                    <a:bodyPr/>
                    <a:lstStyle/>
                    <a:p>
                      <a:endParaRPr lang="en-US"/>
                    </a:p>
                  </a:txBody>
                  <a:tcPr/>
                </a:tc>
                <a:tc>
                  <a:txBody>
                    <a:bodyPr/>
                    <a:lstStyle/>
                    <a:p>
                      <a:pPr algn="l" fontAlgn="ctr"/>
                      <a:r>
                        <a:rPr lang="en-US" sz="1200" b="1" i="0" u="none" strike="noStrike">
                          <a:solidFill>
                            <a:srgbClr val="000000"/>
                          </a:solidFill>
                          <a:latin typeface="Aptos Narrow"/>
                        </a:rPr>
                        <a:t>Session 7:Linking SDGs with Accreditation Criterias &amp; Quality Benchmarks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1C8"/>
                    </a:solidFill>
                  </a:tcPr>
                </a:tc>
                <a:extLst>
                  <a:ext uri="{0D108BD9-81ED-4DB2-BD59-A6C34878D82A}">
                    <a16:rowId xmlns:a16="http://schemas.microsoft.com/office/drawing/2014/main" val="10017"/>
                  </a:ext>
                </a:extLst>
              </a:tr>
              <a:tr h="143188">
                <a:tc vMerge="1">
                  <a:txBody>
                    <a:bodyPr/>
                    <a:lstStyle/>
                    <a:p>
                      <a:endParaRPr lang="en-US"/>
                    </a:p>
                  </a:txBody>
                  <a:tcPr/>
                </a:tc>
                <a:tc>
                  <a:txBody>
                    <a:bodyPr/>
                    <a:lstStyle/>
                    <a:p>
                      <a:pPr algn="l" fontAlgn="ctr"/>
                      <a:r>
                        <a:rPr lang="en-US" sz="1200" b="1" i="0" u="none" strike="noStrike">
                          <a:solidFill>
                            <a:srgbClr val="000000"/>
                          </a:solidFill>
                          <a:latin typeface="Aptos Narrow"/>
                        </a:rPr>
                        <a:t>Tea Break</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325146">
                <a:tc vMerge="1">
                  <a:txBody>
                    <a:bodyPr/>
                    <a:lstStyle/>
                    <a:p>
                      <a:endParaRPr lang="en-US"/>
                    </a:p>
                  </a:txBody>
                  <a:tcPr/>
                </a:tc>
                <a:tc>
                  <a:txBody>
                    <a:bodyPr/>
                    <a:lstStyle/>
                    <a:p>
                      <a:pPr algn="ctr" fontAlgn="ctr"/>
                      <a:r>
                        <a:rPr lang="en-US" sz="1200" b="1" i="0" u="none" strike="noStrike" dirty="0">
                          <a:solidFill>
                            <a:srgbClr val="000000"/>
                          </a:solidFill>
                          <a:latin typeface="Aptos Narrow"/>
                        </a:rPr>
                        <a:t>Session 8: Overview of 4 Prioritized SDGs Templates for Courses and Projects</a:t>
                      </a:r>
                    </a:p>
                  </a:txBody>
                  <a:tcPr marL="6044" marR="6044" marT="60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AF8"/>
                    </a:solidFill>
                  </a:tcPr>
                </a:tc>
                <a:extLst>
                  <a:ext uri="{0D108BD9-81ED-4DB2-BD59-A6C34878D82A}">
                    <a16:rowId xmlns:a16="http://schemas.microsoft.com/office/drawing/2014/main" val="10019"/>
                  </a:ext>
                </a:extLst>
              </a:tr>
            </a:tbl>
          </a:graphicData>
        </a:graphic>
      </p:graphicFrame>
      <p:sp>
        <p:nvSpPr>
          <p:cNvPr id="5173" name="object 14">
            <a:extLst>
              <a:ext uri="{FF2B5EF4-FFF2-40B4-BE49-F238E27FC236}">
                <a16:creationId xmlns:a16="http://schemas.microsoft.com/office/drawing/2014/main" id="{7DFF994D-6FFC-9F50-CA85-36C943DD2B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123D7E0-4D2D-409A-AE53-937CBC298A91}" type="slidenum">
              <a:rPr lang="en-US" altLang="en-US" b="1">
                <a:solidFill>
                  <a:schemeClr val="bg1"/>
                </a:solidFill>
                <a:latin typeface="Microsoft Sans Serif" panose="020B0604020202020204" pitchFamily="34" charset="0"/>
                <a:cs typeface="Microsoft Sans Serif" panose="020B0604020202020204" pitchFamily="34" charset="0"/>
              </a:rPr>
              <a:pPr/>
              <a:t>5</a:t>
            </a:fld>
            <a:r>
              <a:rPr lang="en-US" altLang="en-US">
                <a:solidFill>
                  <a:schemeClr val="bg1"/>
                </a:solidFill>
                <a:latin typeface="Microsoft Sans Serif" panose="020B0604020202020204" pitchFamily="34" charset="0"/>
                <a:cs typeface="Microsoft Sans Serif" panose="020B0604020202020204" pitchFamily="34" charset="0"/>
              </a:rPr>
              <a:t> / 17</a:t>
            </a:r>
          </a:p>
          <a:p>
            <a:endParaRPr lang="en-US" altLang="en-US" b="1">
              <a:solidFill>
                <a:schemeClr val="bg1"/>
              </a:solidFill>
              <a:latin typeface="Microsoft Sans Serif" panose="020B0604020202020204" pitchFamily="34" charset="0"/>
              <a:cs typeface="Microsoft Sans Serif" panose="020B0604020202020204" pitchFamily="34" charset="0"/>
            </a:endParaRPr>
          </a:p>
        </p:txBody>
      </p:sp>
      <p:grpSp>
        <p:nvGrpSpPr>
          <p:cNvPr id="5176" name="Google Shape;535;p26">
            <a:extLst>
              <a:ext uri="{FF2B5EF4-FFF2-40B4-BE49-F238E27FC236}">
                <a16:creationId xmlns:a16="http://schemas.microsoft.com/office/drawing/2014/main" id="{8B4FC0A7-A6E8-9AC3-3D21-0CB86392CB54}"/>
              </a:ext>
            </a:extLst>
          </p:cNvPr>
          <p:cNvGrpSpPr>
            <a:grpSpLocks/>
          </p:cNvGrpSpPr>
          <p:nvPr/>
        </p:nvGrpSpPr>
        <p:grpSpPr bwMode="auto">
          <a:xfrm>
            <a:off x="5738813" y="1720536"/>
            <a:ext cx="3289300" cy="4929291"/>
            <a:chOff x="3622369" y="1301225"/>
            <a:chExt cx="1891718" cy="3842723"/>
          </a:xfrm>
        </p:grpSpPr>
        <p:sp>
          <p:nvSpPr>
            <p:cNvPr id="24" name="Google Shape;536;p26">
              <a:extLst>
                <a:ext uri="{FF2B5EF4-FFF2-40B4-BE49-F238E27FC236}">
                  <a16:creationId xmlns:a16="http://schemas.microsoft.com/office/drawing/2014/main" id="{03438375-338E-EED9-D099-B531B1EBD4A3}"/>
                </a:ext>
              </a:extLst>
            </p:cNvPr>
            <p:cNvSpPr/>
            <p:nvPr/>
          </p:nvSpPr>
          <p:spPr>
            <a:xfrm>
              <a:off x="3622389" y="4465048"/>
              <a:ext cx="1836300" cy="678900"/>
            </a:xfrm>
            <a:prstGeom prst="roundRect">
              <a:avLst>
                <a:gd name="adj" fmla="val 10059"/>
              </a:avLst>
            </a:prstGeom>
            <a:gradFill>
              <a:gsLst>
                <a:gs pos="0">
                  <a:srgbClr val="F3F3F3"/>
                </a:gs>
                <a:gs pos="40000">
                  <a:srgbClr val="FFFFFF">
                    <a:alpha val="0"/>
                  </a:srgbClr>
                </a:gs>
                <a:gs pos="100000">
                  <a:srgbClr val="FFFFFF">
                    <a:alpha val="0"/>
                  </a:srgbClr>
                </a:gs>
              </a:gsLst>
              <a:lin ang="5400012" scaled="0"/>
            </a:gradFill>
            <a:ln>
              <a:noFill/>
            </a:ln>
          </p:spPr>
          <p:txBody>
            <a:bodyPr spcFirstLastPara="1" lIns="91425" tIns="45700" rIns="91425" bIns="45700" anchor="ctr"/>
            <a:lstStyle/>
            <a:p>
              <a:pPr algn="ctr" fontAlgn="auto">
                <a:spcBef>
                  <a:spcPts val="0"/>
                </a:spcBef>
                <a:spcAft>
                  <a:spcPts val="0"/>
                </a:spcAft>
                <a:buClr>
                  <a:srgbClr val="FFFFFF"/>
                </a:buClr>
                <a:buSzPts val="1800"/>
                <a:buFont typeface="Calibri"/>
                <a:buNone/>
                <a:defRPr/>
              </a:pPr>
              <a:endParaRPr>
                <a:solidFill>
                  <a:srgbClr val="FFFFFF"/>
                </a:solidFill>
                <a:latin typeface="Calibri"/>
                <a:ea typeface="Calibri"/>
                <a:cs typeface="Calibri"/>
                <a:sym typeface="Calibri"/>
              </a:endParaRPr>
            </a:p>
          </p:txBody>
        </p:sp>
        <p:sp>
          <p:nvSpPr>
            <p:cNvPr id="25" name="Google Shape;537;p26">
              <a:extLst>
                <a:ext uri="{FF2B5EF4-FFF2-40B4-BE49-F238E27FC236}">
                  <a16:creationId xmlns:a16="http://schemas.microsoft.com/office/drawing/2014/main" id="{486C7864-F688-13E2-F822-48A9EB1DDC8E}"/>
                </a:ext>
              </a:extLst>
            </p:cNvPr>
            <p:cNvSpPr/>
            <p:nvPr/>
          </p:nvSpPr>
          <p:spPr>
            <a:xfrm>
              <a:off x="3622369" y="1301225"/>
              <a:ext cx="1836025" cy="3745122"/>
            </a:xfrm>
            <a:prstGeom prst="roundRect">
              <a:avLst>
                <a:gd name="adj" fmla="val 10059"/>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lIns="91425" tIns="45700" rIns="91425" bIns="45700" anchor="ctr"/>
            <a:lstStyle/>
            <a:p>
              <a:pPr algn="ctr" fontAlgn="auto">
                <a:spcBef>
                  <a:spcPts val="0"/>
                </a:spcBef>
                <a:spcAft>
                  <a:spcPts val="0"/>
                </a:spcAft>
                <a:buClr>
                  <a:srgbClr val="FFFFFF"/>
                </a:buClr>
                <a:buSzPts val="1800"/>
                <a:buFont typeface="Calibri"/>
                <a:buNone/>
                <a:defRPr/>
              </a:pPr>
              <a:endParaRPr>
                <a:solidFill>
                  <a:srgbClr val="FFFFFF"/>
                </a:solidFill>
                <a:ea typeface="Calibri"/>
                <a:cs typeface="Calibri"/>
                <a:sym typeface="Calibri"/>
              </a:endParaRPr>
            </a:p>
          </p:txBody>
        </p:sp>
        <p:sp>
          <p:nvSpPr>
            <p:cNvPr id="5191" name="Google Shape;538;p26">
              <a:extLst>
                <a:ext uri="{FF2B5EF4-FFF2-40B4-BE49-F238E27FC236}">
                  <a16:creationId xmlns:a16="http://schemas.microsoft.com/office/drawing/2014/main" id="{C8C62528-16DA-C68A-A76A-9085179C6F90}"/>
                </a:ext>
              </a:extLst>
            </p:cNvPr>
            <p:cNvSpPr txBox="1">
              <a:spLocks noChangeArrowheads="1"/>
            </p:cNvSpPr>
            <p:nvPr/>
          </p:nvSpPr>
          <p:spPr bwMode="auto">
            <a:xfrm>
              <a:off x="3830312" y="2111522"/>
              <a:ext cx="1419900" cy="38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buClr>
                  <a:srgbClr val="FFFFFF"/>
                </a:buClr>
                <a:buSzPts val="2500"/>
                <a:buFont typeface="Arial" panose="020B0604020202020204" pitchFamily="34" charset="0"/>
                <a:buNone/>
              </a:pPr>
              <a:r>
                <a:rPr lang="en-US" altLang="en-US" sz="2500">
                  <a:solidFill>
                    <a:srgbClr val="FFFFFF"/>
                  </a:solidFill>
                  <a:latin typeface="Arial" panose="020B0604020202020204" pitchFamily="34" charset="0"/>
                  <a:sym typeface="Arial" panose="020B0604020202020204" pitchFamily="34" charset="0"/>
                </a:rPr>
                <a:t>SERVICES</a:t>
              </a:r>
              <a:endParaRPr lang="en-US" altLang="en-US"/>
            </a:p>
          </p:txBody>
        </p:sp>
        <p:sp>
          <p:nvSpPr>
            <p:cNvPr id="27" name="Google Shape;539;p26">
              <a:extLst>
                <a:ext uri="{FF2B5EF4-FFF2-40B4-BE49-F238E27FC236}">
                  <a16:creationId xmlns:a16="http://schemas.microsoft.com/office/drawing/2014/main" id="{85A0C64E-D9D6-D941-4D20-4E8D6786C063}"/>
                </a:ext>
              </a:extLst>
            </p:cNvPr>
            <p:cNvSpPr txBox="1"/>
            <p:nvPr/>
          </p:nvSpPr>
          <p:spPr>
            <a:xfrm>
              <a:off x="3678061" y="1364741"/>
              <a:ext cx="1836026" cy="382367"/>
            </a:xfrm>
            <a:prstGeom prst="rect">
              <a:avLst/>
            </a:prstGeom>
            <a:noFill/>
            <a:ln>
              <a:noFill/>
            </a:ln>
          </p:spPr>
          <p:txBody>
            <a:bodyPr spcFirstLastPara="1" lIns="91425" tIns="45700" rIns="91425" bIns="45700" anchor="ctr"/>
            <a:lstStyle/>
            <a:p>
              <a:pPr algn="ctr" fontAlgn="auto">
                <a:spcBef>
                  <a:spcPts val="0"/>
                </a:spcBef>
                <a:spcAft>
                  <a:spcPts val="0"/>
                </a:spcAft>
                <a:defRPr/>
              </a:pPr>
              <a:r>
                <a:rPr lang="en-US" sz="1200" b="1" dirty="0">
                  <a:solidFill>
                    <a:schemeClr val="tx2">
                      <a:lumMod val="60000"/>
                      <a:lumOff val="40000"/>
                    </a:schemeClr>
                  </a:solidFill>
                  <a:latin typeface="Aptos" pitchFamily="34" charset="0"/>
                  <a:cs typeface="Times New Roman" pitchFamily="18" charset="0"/>
                </a:rPr>
                <a:t>Role of Project Coordinator </a:t>
              </a:r>
            </a:p>
            <a:p>
              <a:pPr algn="ctr" fontAlgn="auto">
                <a:spcBef>
                  <a:spcPts val="0"/>
                </a:spcBef>
                <a:spcAft>
                  <a:spcPts val="0"/>
                </a:spcAft>
                <a:defRPr/>
              </a:pPr>
              <a:r>
                <a:rPr lang="en-US" sz="1200" b="1" dirty="0">
                  <a:solidFill>
                    <a:schemeClr val="tx2">
                      <a:lumMod val="60000"/>
                      <a:lumOff val="40000"/>
                    </a:schemeClr>
                  </a:solidFill>
                  <a:latin typeface="Aptos" pitchFamily="34" charset="0"/>
                  <a:cs typeface="Times New Roman" pitchFamily="18" charset="0"/>
                </a:rPr>
                <a:t> &amp; PAC </a:t>
              </a:r>
            </a:p>
          </p:txBody>
        </p:sp>
        <p:sp>
          <p:nvSpPr>
            <p:cNvPr id="28" name="Google Shape;540;p26">
              <a:extLst>
                <a:ext uri="{FF2B5EF4-FFF2-40B4-BE49-F238E27FC236}">
                  <a16:creationId xmlns:a16="http://schemas.microsoft.com/office/drawing/2014/main" id="{6411F9E6-DA19-4ED8-76CC-633128DBB03F}"/>
                </a:ext>
              </a:extLst>
            </p:cNvPr>
            <p:cNvSpPr/>
            <p:nvPr/>
          </p:nvSpPr>
          <p:spPr>
            <a:xfrm>
              <a:off x="3633325" y="1794110"/>
              <a:ext cx="1802245" cy="2923010"/>
            </a:xfrm>
            <a:prstGeom prst="rect">
              <a:avLst/>
            </a:prstGeom>
            <a:solidFill>
              <a:schemeClr val="accent5">
                <a:lumMod val="40000"/>
                <a:lumOff val="60000"/>
              </a:schemeClr>
            </a:solidFill>
            <a:ln>
              <a:solidFill>
                <a:schemeClr val="accent3">
                  <a:lumMod val="75000"/>
                </a:schemeClr>
              </a:solidFill>
            </a:ln>
          </p:spPr>
          <p:txBody>
            <a:bodyPr spcFirstLastPara="1" lIns="91425" tIns="45700" rIns="91425" bIns="45700" anchor="ctr"/>
            <a:lstStyle/>
            <a:p>
              <a:pPr algn="ctr" fontAlgn="auto">
                <a:spcBef>
                  <a:spcPts val="0"/>
                </a:spcBef>
                <a:spcAft>
                  <a:spcPts val="0"/>
                </a:spcAft>
                <a:buClr>
                  <a:srgbClr val="FFFFFF"/>
                </a:buClr>
                <a:buSzPts val="1800"/>
                <a:buFont typeface="Calibri"/>
                <a:buNone/>
                <a:defRPr/>
              </a:pPr>
              <a:endParaRPr>
                <a:solidFill>
                  <a:srgbClr val="FFFFFF"/>
                </a:solidFill>
                <a:latin typeface="Calibri"/>
                <a:ea typeface="Calibri"/>
                <a:cs typeface="Calibri"/>
                <a:sym typeface="Calibri"/>
              </a:endParaRPr>
            </a:p>
          </p:txBody>
        </p:sp>
        <p:sp>
          <p:nvSpPr>
            <p:cNvPr id="29" name="Google Shape;542;p26">
              <a:extLst>
                <a:ext uri="{FF2B5EF4-FFF2-40B4-BE49-F238E27FC236}">
                  <a16:creationId xmlns:a16="http://schemas.microsoft.com/office/drawing/2014/main" id="{17025A4F-2D33-DEAB-C0EC-BB0FC7C98238}"/>
                </a:ext>
              </a:extLst>
            </p:cNvPr>
            <p:cNvSpPr txBox="1"/>
            <p:nvPr/>
          </p:nvSpPr>
          <p:spPr>
            <a:xfrm>
              <a:off x="3633325" y="1703602"/>
              <a:ext cx="1843329" cy="3010030"/>
            </a:xfrm>
            <a:prstGeom prst="rect">
              <a:avLst/>
            </a:prstGeom>
            <a:noFill/>
            <a:ln>
              <a:noFill/>
            </a:ln>
          </p:spPr>
          <p:txBody>
            <a:bodyPr spcFirstLastPara="1" lIns="91425" tIns="45700" rIns="91425" bIns="45700" anchor="ctr"/>
            <a:lstStyle/>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Facilitate formation of </a:t>
              </a:r>
              <a:r>
                <a:rPr lang="en-US" sz="1400" b="1" dirty="0">
                  <a:latin typeface="Times New Roman" pitchFamily="18" charset="0"/>
                  <a:cs typeface="Times New Roman" pitchFamily="18" charset="0"/>
                </a:rPr>
                <a:t>interdisciplinary student teams </a:t>
              </a:r>
              <a:r>
                <a:rPr lang="en-US" sz="1400" dirty="0">
                  <a:latin typeface="Times New Roman" pitchFamily="18" charset="0"/>
                  <a:cs typeface="Times New Roman" pitchFamily="18" charset="0"/>
                </a:rPr>
                <a:t>across departments</a:t>
              </a:r>
              <a:r>
                <a:rPr lang="en-US" sz="1400" b="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Conduct an </a:t>
              </a:r>
              <a:r>
                <a:rPr lang="en-US" sz="1400" b="1" dirty="0">
                  <a:latin typeface="Times New Roman" pitchFamily="18" charset="0"/>
                  <a:cs typeface="Times New Roman" pitchFamily="18" charset="0"/>
                </a:rPr>
                <a:t>SDG orientation session</a:t>
              </a:r>
              <a:r>
                <a:rPr lang="en-US" sz="1400" dirty="0">
                  <a:latin typeface="Times New Roman" pitchFamily="18" charset="0"/>
                  <a:cs typeface="Times New Roman" pitchFamily="18" charset="0"/>
                </a:rPr>
                <a:t> and share the list of 17 UN SDGs.</a:t>
              </a:r>
            </a:p>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Provide </a:t>
              </a:r>
              <a:r>
                <a:rPr lang="en-US" sz="1400" b="1" dirty="0">
                  <a:latin typeface="Times New Roman" pitchFamily="18" charset="0"/>
                  <a:cs typeface="Times New Roman" pitchFamily="18" charset="0"/>
                </a:rPr>
                <a:t>standardized templates </a:t>
              </a:r>
              <a:r>
                <a:rPr lang="en-US" sz="1400" dirty="0">
                  <a:latin typeface="Times New Roman" pitchFamily="18" charset="0"/>
                  <a:cs typeface="Times New Roman" pitchFamily="18" charset="0"/>
                </a:rPr>
                <a:t>for proposals, SDG mapping, reviews, and reports.</a:t>
              </a:r>
            </a:p>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Use </a:t>
              </a:r>
              <a:r>
                <a:rPr lang="en-US" sz="1400" b="1" dirty="0">
                  <a:latin typeface="Times New Roman" pitchFamily="18" charset="0"/>
                  <a:cs typeface="Times New Roman" pitchFamily="18" charset="0"/>
                </a:rPr>
                <a:t>SDG-based assessment rubrics </a:t>
              </a:r>
              <a:r>
                <a:rPr lang="en-US" sz="1400" dirty="0">
                  <a:latin typeface="Times New Roman" pitchFamily="18" charset="0"/>
                  <a:cs typeface="Times New Roman" pitchFamily="18" charset="0"/>
                </a:rPr>
                <a:t>consistently across all project stages.</a:t>
              </a:r>
            </a:p>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Assign a </a:t>
              </a:r>
              <a:r>
                <a:rPr lang="en-US" sz="1400" b="1" dirty="0">
                  <a:latin typeface="Times New Roman" pitchFamily="18" charset="0"/>
                  <a:cs typeface="Times New Roman" pitchFamily="18" charset="0"/>
                </a:rPr>
                <a:t>primary supervisor and co-supervisor </a:t>
              </a:r>
              <a:r>
                <a:rPr lang="en-US" sz="1400" dirty="0">
                  <a:latin typeface="Times New Roman" pitchFamily="18" charset="0"/>
                  <a:cs typeface="Times New Roman" pitchFamily="18" charset="0"/>
                </a:rPr>
                <a:t>to each project.</a:t>
              </a:r>
            </a:p>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Monitor </a:t>
              </a:r>
              <a:r>
                <a:rPr lang="en-US" sz="1400" b="1" dirty="0">
                  <a:latin typeface="Times New Roman" pitchFamily="18" charset="0"/>
                  <a:cs typeface="Times New Roman" pitchFamily="18" charset="0"/>
                </a:rPr>
                <a:t>project progress and SDG compliance </a:t>
              </a:r>
              <a:r>
                <a:rPr lang="en-US" sz="1400" dirty="0">
                  <a:latin typeface="Times New Roman" pitchFamily="18" charset="0"/>
                  <a:cs typeface="Times New Roman" pitchFamily="18" charset="0"/>
                </a:rPr>
                <a:t>during scheduled reviews.</a:t>
              </a:r>
            </a:p>
            <a:p>
              <a:pPr marL="171450" indent="-171450" algn="just" fontAlgn="auto">
                <a:spcBef>
                  <a:spcPts val="0"/>
                </a:spcBef>
                <a:spcAft>
                  <a:spcPts val="0"/>
                </a:spcAft>
                <a:buFont typeface="Arial" pitchFamily="34" charset="0"/>
                <a:buChar char="•"/>
                <a:defRPr/>
              </a:pPr>
              <a:r>
                <a:rPr lang="en-US" sz="1400" dirty="0">
                  <a:latin typeface="Times New Roman" pitchFamily="18" charset="0"/>
                  <a:cs typeface="Times New Roman" pitchFamily="18" charset="0"/>
                </a:rPr>
                <a:t>Ensure access to </a:t>
              </a:r>
              <a:r>
                <a:rPr lang="en-US" sz="1400" b="1" dirty="0">
                  <a:latin typeface="Times New Roman" pitchFamily="18" charset="0"/>
                  <a:cs typeface="Times New Roman" pitchFamily="18" charset="0"/>
                </a:rPr>
                <a:t>labs, software, tools mutually, </a:t>
              </a:r>
              <a:r>
                <a:rPr lang="en-US" sz="1400" dirty="0">
                  <a:latin typeface="Times New Roman" pitchFamily="18" charset="0"/>
                  <a:cs typeface="Times New Roman" pitchFamily="18" charset="0"/>
                </a:rPr>
                <a:t>and promote </a:t>
              </a:r>
              <a:r>
                <a:rPr lang="en-US" sz="1400" b="1" dirty="0">
                  <a:latin typeface="Times New Roman" pitchFamily="18" charset="0"/>
                  <a:cs typeface="Times New Roman" pitchFamily="18" charset="0"/>
                </a:rPr>
                <a:t>student innovation and dissemination</a:t>
              </a:r>
              <a:endParaRPr sz="1400" dirty="0">
                <a:solidFill>
                  <a:schemeClr val="lt1"/>
                </a:solidFill>
                <a:latin typeface="Roboto"/>
                <a:ea typeface="Roboto"/>
                <a:cs typeface="Roboto"/>
                <a:sym typeface="Roboto"/>
              </a:endParaRPr>
            </a:p>
          </p:txBody>
        </p:sp>
      </p:grpSp>
      <p:grpSp>
        <p:nvGrpSpPr>
          <p:cNvPr id="5177" name="Google Shape;543;p26">
            <a:extLst>
              <a:ext uri="{FF2B5EF4-FFF2-40B4-BE49-F238E27FC236}">
                <a16:creationId xmlns:a16="http://schemas.microsoft.com/office/drawing/2014/main" id="{16BF7577-376C-BFC9-A2CE-CF9D9E9ED233}"/>
              </a:ext>
            </a:extLst>
          </p:cNvPr>
          <p:cNvGrpSpPr>
            <a:grpSpLocks/>
          </p:cNvGrpSpPr>
          <p:nvPr/>
        </p:nvGrpSpPr>
        <p:grpSpPr bwMode="auto">
          <a:xfrm>
            <a:off x="9040814" y="1720536"/>
            <a:ext cx="2925127" cy="4827691"/>
            <a:chOff x="6124606" y="1301223"/>
            <a:chExt cx="1864282" cy="3842725"/>
          </a:xfrm>
        </p:grpSpPr>
        <p:sp>
          <p:nvSpPr>
            <p:cNvPr id="31" name="Google Shape;544;p26">
              <a:extLst>
                <a:ext uri="{FF2B5EF4-FFF2-40B4-BE49-F238E27FC236}">
                  <a16:creationId xmlns:a16="http://schemas.microsoft.com/office/drawing/2014/main" id="{94E8A251-075A-F3D0-A96C-42F7B7C5EAD8}"/>
                </a:ext>
              </a:extLst>
            </p:cNvPr>
            <p:cNvSpPr/>
            <p:nvPr/>
          </p:nvSpPr>
          <p:spPr>
            <a:xfrm>
              <a:off x="6124660" y="4465048"/>
              <a:ext cx="1836300" cy="678900"/>
            </a:xfrm>
            <a:prstGeom prst="roundRect">
              <a:avLst>
                <a:gd name="adj" fmla="val 10059"/>
              </a:avLst>
            </a:prstGeom>
            <a:gradFill>
              <a:gsLst>
                <a:gs pos="0">
                  <a:srgbClr val="F3F3F3"/>
                </a:gs>
                <a:gs pos="40000">
                  <a:srgbClr val="FFFFFF">
                    <a:alpha val="0"/>
                  </a:srgbClr>
                </a:gs>
                <a:gs pos="100000">
                  <a:srgbClr val="FFFFFF">
                    <a:alpha val="0"/>
                  </a:srgbClr>
                </a:gs>
              </a:gsLst>
              <a:lin ang="5400012" scaled="0"/>
            </a:gradFill>
            <a:ln>
              <a:noFill/>
            </a:ln>
          </p:spPr>
          <p:txBody>
            <a:bodyPr spcFirstLastPara="1" lIns="91425" tIns="45700" rIns="91425" bIns="45700" anchor="ctr"/>
            <a:lstStyle/>
            <a:p>
              <a:pPr algn="ctr" fontAlgn="auto">
                <a:spcBef>
                  <a:spcPts val="0"/>
                </a:spcBef>
                <a:spcAft>
                  <a:spcPts val="0"/>
                </a:spcAft>
                <a:buClr>
                  <a:srgbClr val="FFFFFF"/>
                </a:buClr>
                <a:buSzPts val="1800"/>
                <a:buFont typeface="Calibri"/>
                <a:buNone/>
                <a:defRPr/>
              </a:pPr>
              <a:endParaRPr>
                <a:solidFill>
                  <a:srgbClr val="FFFFFF"/>
                </a:solidFill>
                <a:latin typeface="Calibri"/>
                <a:ea typeface="Calibri"/>
                <a:cs typeface="Calibri"/>
                <a:sym typeface="Calibri"/>
              </a:endParaRPr>
            </a:p>
          </p:txBody>
        </p:sp>
        <p:sp>
          <p:nvSpPr>
            <p:cNvPr id="32" name="Google Shape;545;p26">
              <a:extLst>
                <a:ext uri="{FF2B5EF4-FFF2-40B4-BE49-F238E27FC236}">
                  <a16:creationId xmlns:a16="http://schemas.microsoft.com/office/drawing/2014/main" id="{7492BF3B-F9D4-141D-AC17-9275DA4B1679}"/>
                </a:ext>
              </a:extLst>
            </p:cNvPr>
            <p:cNvSpPr/>
            <p:nvPr/>
          </p:nvSpPr>
          <p:spPr>
            <a:xfrm>
              <a:off x="6124606" y="1301223"/>
              <a:ext cx="1836357" cy="3823736"/>
            </a:xfrm>
            <a:prstGeom prst="roundRect">
              <a:avLst>
                <a:gd name="adj" fmla="val 10059"/>
              </a:avLst>
            </a:prstGeom>
            <a:solidFill>
              <a:srgbClr val="F3F3F3"/>
            </a:solidFill>
            <a:ln w="19050" cap="flat" cmpd="sng">
              <a:solidFill>
                <a:schemeClr val="accent3"/>
              </a:solidFill>
              <a:prstDash val="solid"/>
              <a:round/>
              <a:headEnd type="none" w="sm" len="sm"/>
              <a:tailEnd type="none" w="sm" len="sm"/>
            </a:ln>
          </p:spPr>
          <p:txBody>
            <a:bodyPr spcFirstLastPara="1" lIns="91425" tIns="45700" rIns="91425" bIns="45700" anchor="ctr"/>
            <a:lstStyle/>
            <a:p>
              <a:pPr algn="ctr" fontAlgn="auto">
                <a:spcBef>
                  <a:spcPts val="0"/>
                </a:spcBef>
                <a:spcAft>
                  <a:spcPts val="0"/>
                </a:spcAft>
                <a:buClr>
                  <a:srgbClr val="FFFFFF"/>
                </a:buClr>
                <a:buSzPts val="1800"/>
                <a:buFont typeface="Calibri"/>
                <a:buNone/>
                <a:defRPr/>
              </a:pPr>
              <a:endParaRPr>
                <a:solidFill>
                  <a:srgbClr val="FFFFFF"/>
                </a:solidFill>
                <a:latin typeface="Calibri"/>
                <a:ea typeface="Calibri"/>
                <a:cs typeface="Calibri"/>
                <a:sym typeface="Calibri"/>
              </a:endParaRPr>
            </a:p>
          </p:txBody>
        </p:sp>
        <p:sp>
          <p:nvSpPr>
            <p:cNvPr id="33" name="Google Shape;546;p26">
              <a:extLst>
                <a:ext uri="{FF2B5EF4-FFF2-40B4-BE49-F238E27FC236}">
                  <a16:creationId xmlns:a16="http://schemas.microsoft.com/office/drawing/2014/main" id="{7CDF72F8-7DC8-0472-F7FC-6EA93AC8B87F}"/>
                </a:ext>
              </a:extLst>
            </p:cNvPr>
            <p:cNvSpPr txBox="1"/>
            <p:nvPr/>
          </p:nvSpPr>
          <p:spPr>
            <a:xfrm>
              <a:off x="6152531" y="1307870"/>
              <a:ext cx="1836357" cy="382451"/>
            </a:xfrm>
            <a:prstGeom prst="rect">
              <a:avLst/>
            </a:prstGeom>
            <a:noFill/>
            <a:ln>
              <a:noFill/>
            </a:ln>
          </p:spPr>
          <p:txBody>
            <a:bodyPr lIns="91425" tIns="45700" rIns="91425" bIns="457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buClr>
                  <a:srgbClr val="282F39"/>
                </a:buClr>
                <a:buSzPts val="2500"/>
              </a:pPr>
              <a:r>
                <a:rPr lang="en-US" altLang="en-US" sz="1400" b="1" dirty="0">
                  <a:solidFill>
                    <a:srgbClr val="9BBB59"/>
                  </a:solidFill>
                  <a:latin typeface="Fira Sans Extra Condensed Mediu" charset="0"/>
                  <a:cs typeface="Fira Sans Extra Condensed Mediu" charset="0"/>
                  <a:sym typeface="Fira Sans Extra Condensed Mediu" charset="0"/>
                </a:rPr>
                <a:t>Role of Supervisor</a:t>
              </a:r>
            </a:p>
          </p:txBody>
        </p:sp>
        <p:sp>
          <p:nvSpPr>
            <p:cNvPr id="34" name="Google Shape;547;p26">
              <a:extLst>
                <a:ext uri="{FF2B5EF4-FFF2-40B4-BE49-F238E27FC236}">
                  <a16:creationId xmlns:a16="http://schemas.microsoft.com/office/drawing/2014/main" id="{B5C02F79-EA6E-875C-898C-349DA8A64198}"/>
                </a:ext>
              </a:extLst>
            </p:cNvPr>
            <p:cNvSpPr/>
            <p:nvPr/>
          </p:nvSpPr>
          <p:spPr>
            <a:xfrm>
              <a:off x="6134724" y="1802342"/>
              <a:ext cx="1813087" cy="2986666"/>
            </a:xfrm>
            <a:prstGeom prst="rect">
              <a:avLst/>
            </a:prstGeom>
            <a:solidFill>
              <a:schemeClr val="accent3"/>
            </a:solidFill>
            <a:ln>
              <a:noFill/>
            </a:ln>
          </p:spPr>
          <p:txBody>
            <a:bodyPr spcFirstLastPara="1" lIns="91425" tIns="45700" rIns="91425" bIns="45700" anchor="ctr"/>
            <a:lstStyle/>
            <a:p>
              <a:pPr algn="ctr" fontAlgn="auto">
                <a:spcBef>
                  <a:spcPts val="0"/>
                </a:spcBef>
                <a:spcAft>
                  <a:spcPts val="0"/>
                </a:spcAft>
                <a:buClr>
                  <a:srgbClr val="FFFFFF"/>
                </a:buClr>
                <a:buSzPts val="1800"/>
                <a:buFont typeface="Calibri"/>
                <a:buNone/>
                <a:defRPr/>
              </a:pPr>
              <a:endParaRPr dirty="0">
                <a:solidFill>
                  <a:srgbClr val="FFFFFF"/>
                </a:solidFill>
                <a:latin typeface="Calibri"/>
                <a:ea typeface="Calibri"/>
                <a:cs typeface="Calibri"/>
                <a:sym typeface="Calibri"/>
              </a:endParaRPr>
            </a:p>
          </p:txBody>
        </p:sp>
        <p:sp>
          <p:nvSpPr>
            <p:cNvPr id="5186" name="Google Shape;549;p26">
              <a:extLst>
                <a:ext uri="{FF2B5EF4-FFF2-40B4-BE49-F238E27FC236}">
                  <a16:creationId xmlns:a16="http://schemas.microsoft.com/office/drawing/2014/main" id="{CB620FBC-FB08-ADD6-7DBF-90759C74EB66}"/>
                </a:ext>
              </a:extLst>
            </p:cNvPr>
            <p:cNvSpPr txBox="1">
              <a:spLocks noChangeArrowheads="1"/>
            </p:cNvSpPr>
            <p:nvPr/>
          </p:nvSpPr>
          <p:spPr bwMode="auto">
            <a:xfrm>
              <a:off x="6124606" y="2161527"/>
              <a:ext cx="1836300" cy="182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buFont typeface="Arial" panose="020B0604020202020204" pitchFamily="34" charset="0"/>
                <a:buChar char="•"/>
              </a:pPr>
              <a:r>
                <a:rPr lang="en-US" altLang="en-US" sz="1400" b="1" dirty="0">
                  <a:latin typeface="Times New Roman" panose="02020603050405020304" pitchFamily="18" charset="0"/>
                  <a:cs typeface="Times New Roman" panose="02020603050405020304" pitchFamily="18" charset="0"/>
                </a:rPr>
                <a:t>Validate SDG Mapping </a:t>
              </a:r>
              <a:r>
                <a:rPr lang="en-US" altLang="en-US" sz="1400" dirty="0">
                  <a:latin typeface="Times New Roman" panose="02020603050405020304" pitchFamily="18" charset="0"/>
                  <a:cs typeface="Times New Roman" panose="02020603050405020304" pitchFamily="18" charset="0"/>
                </a:rPr>
                <a:t>done by the student group</a:t>
              </a:r>
              <a:r>
                <a:rPr lang="en-US" altLang="en-US" sz="1400" b="1" dirty="0">
                  <a:latin typeface="Times New Roman" panose="02020603050405020304" pitchFamily="18" charset="0"/>
                  <a:cs typeface="Times New Roman" panose="02020603050405020304" pitchFamily="18" charset="0"/>
                </a:rPr>
                <a:t>.</a:t>
              </a:r>
              <a:endParaRPr lang="en-US" altLang="en-US" sz="1400"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altLang="en-US" sz="1400" b="1" dirty="0">
                  <a:latin typeface="Times New Roman" panose="02020603050405020304" pitchFamily="18" charset="0"/>
                  <a:cs typeface="Times New Roman" panose="02020603050405020304" pitchFamily="18" charset="0"/>
                </a:rPr>
                <a:t>Ensure Continuous Alignment </a:t>
              </a:r>
              <a:r>
                <a:rPr lang="en-US" altLang="en-US" sz="1400" dirty="0">
                  <a:latin typeface="Times New Roman" panose="02020603050405020304" pitchFamily="18" charset="0"/>
                  <a:cs typeface="Times New Roman" panose="02020603050405020304" pitchFamily="18" charset="0"/>
                </a:rPr>
                <a:t>with selected SDGs throughout the project duration.</a:t>
              </a:r>
            </a:p>
            <a:p>
              <a:pPr algn="just">
                <a:buFont typeface="Arial" panose="020B0604020202020204" pitchFamily="34" charset="0"/>
                <a:buChar char="•"/>
              </a:pPr>
              <a:r>
                <a:rPr lang="en-US" altLang="en-US" sz="1400" b="1" dirty="0">
                  <a:latin typeface="Times New Roman" panose="02020603050405020304" pitchFamily="18" charset="0"/>
                  <a:cs typeface="Times New Roman" panose="02020603050405020304" pitchFamily="18" charset="0"/>
                </a:rPr>
                <a:t>Provide Technical Guidance </a:t>
              </a:r>
              <a:r>
                <a:rPr lang="en-US" altLang="en-US" sz="1400" dirty="0">
                  <a:latin typeface="Times New Roman" panose="02020603050405020304" pitchFamily="18" charset="0"/>
                  <a:cs typeface="Times New Roman" panose="02020603050405020304" pitchFamily="18" charset="0"/>
                </a:rPr>
                <a:t>and domain-specific inputs.</a:t>
              </a:r>
            </a:p>
            <a:p>
              <a:pPr algn="just">
                <a:buFont typeface="Arial" panose="020B0604020202020204" pitchFamily="34" charset="0"/>
                <a:buChar char="•"/>
              </a:pPr>
              <a:r>
                <a:rPr lang="en-US" altLang="en-US" sz="1400" b="1" dirty="0">
                  <a:latin typeface="Times New Roman" panose="02020603050405020304" pitchFamily="18" charset="0"/>
                  <a:cs typeface="Times New Roman" panose="02020603050405020304" pitchFamily="18" charset="0"/>
                </a:rPr>
                <a:t>Support Resource Planning </a:t>
              </a:r>
              <a:r>
                <a:rPr lang="en-US" altLang="en-US" sz="1400" dirty="0">
                  <a:latin typeface="Times New Roman" panose="02020603050405020304" pitchFamily="18" charset="0"/>
                  <a:cs typeface="Times New Roman" panose="02020603050405020304" pitchFamily="18" charset="0"/>
                </a:rPr>
                <a:t>and use of relevant tools/software.</a:t>
              </a:r>
            </a:p>
            <a:p>
              <a:pPr algn="just">
                <a:buFont typeface="Arial" panose="020B0604020202020204" pitchFamily="34" charset="0"/>
                <a:buChar char="•"/>
              </a:pPr>
              <a:r>
                <a:rPr lang="en-US" altLang="en-US" sz="1400" b="1" dirty="0">
                  <a:latin typeface="Times New Roman" panose="02020603050405020304" pitchFamily="18" charset="0"/>
                  <a:cs typeface="Times New Roman" panose="02020603050405020304" pitchFamily="18" charset="0"/>
                </a:rPr>
                <a:t>Offer Milestone Feedback </a:t>
              </a:r>
              <a:r>
                <a:rPr lang="en-US" altLang="en-US" sz="1400" dirty="0">
                  <a:latin typeface="Times New Roman" panose="02020603050405020304" pitchFamily="18" charset="0"/>
                  <a:cs typeface="Times New Roman" panose="02020603050405020304" pitchFamily="18" charset="0"/>
                </a:rPr>
                <a:t>to enhance sustainability and social relevance.</a:t>
              </a:r>
            </a:p>
            <a:p>
              <a:pPr algn="just">
                <a:buFont typeface="Arial" panose="020B0604020202020204" pitchFamily="34" charset="0"/>
                <a:buChar char="•"/>
              </a:pPr>
              <a:r>
                <a:rPr lang="en-US" altLang="en-US" sz="1400" b="1" dirty="0">
                  <a:latin typeface="Times New Roman" panose="02020603050405020304" pitchFamily="18" charset="0"/>
                  <a:cs typeface="Times New Roman" panose="02020603050405020304" pitchFamily="18" charset="0"/>
                </a:rPr>
                <a:t>Guide SDG Reporting </a:t>
              </a:r>
              <a:r>
                <a:rPr lang="en-US" altLang="en-US" sz="1400" dirty="0">
                  <a:latin typeface="Times New Roman" panose="02020603050405020304" pitchFamily="18" charset="0"/>
                  <a:cs typeface="Times New Roman" panose="02020603050405020304" pitchFamily="18" charset="0"/>
                </a:rPr>
                <a:t>for inclusion in project reports and presentations.</a:t>
              </a:r>
            </a:p>
          </p:txBody>
        </p:sp>
      </p:grpSp>
      <p:sp>
        <p:nvSpPr>
          <p:cNvPr id="36" name="TextBox 35">
            <a:extLst>
              <a:ext uri="{FF2B5EF4-FFF2-40B4-BE49-F238E27FC236}">
                <a16:creationId xmlns:a16="http://schemas.microsoft.com/office/drawing/2014/main" id="{737EE403-A4E9-3D19-5B97-5BFA2B3A9396}"/>
              </a:ext>
            </a:extLst>
          </p:cNvPr>
          <p:cNvSpPr txBox="1"/>
          <p:nvPr/>
        </p:nvSpPr>
        <p:spPr>
          <a:xfrm>
            <a:off x="1006632" y="1193802"/>
            <a:ext cx="4292600" cy="369887"/>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fontAlgn="auto">
              <a:spcBef>
                <a:spcPts val="0"/>
              </a:spcBef>
              <a:spcAft>
                <a:spcPts val="0"/>
              </a:spcAft>
              <a:defRPr/>
            </a:pPr>
            <a:r>
              <a:rPr lang="en-US" b="1" dirty="0">
                <a:solidFill>
                  <a:schemeClr val="accent5">
                    <a:lumMod val="75000"/>
                  </a:schemeClr>
                </a:solidFill>
              </a:rPr>
              <a:t>Planned a two day FDP in October month</a:t>
            </a:r>
          </a:p>
        </p:txBody>
      </p:sp>
      <p:sp>
        <p:nvSpPr>
          <p:cNvPr id="37" name="TextBox 36">
            <a:extLst>
              <a:ext uri="{FF2B5EF4-FFF2-40B4-BE49-F238E27FC236}">
                <a16:creationId xmlns:a16="http://schemas.microsoft.com/office/drawing/2014/main" id="{6134041D-8A10-5EF5-880A-8CD8CABD198A}"/>
              </a:ext>
            </a:extLst>
          </p:cNvPr>
          <p:cNvSpPr txBox="1"/>
          <p:nvPr/>
        </p:nvSpPr>
        <p:spPr>
          <a:xfrm>
            <a:off x="6745288" y="1234547"/>
            <a:ext cx="4292600" cy="369888"/>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lgn="ctr" fontAlgn="auto">
              <a:spcBef>
                <a:spcPts val="0"/>
              </a:spcBef>
              <a:spcAft>
                <a:spcPts val="0"/>
              </a:spcAft>
              <a:defRPr/>
            </a:pPr>
            <a:r>
              <a:rPr lang="en-US" b="1" dirty="0">
                <a:solidFill>
                  <a:schemeClr val="accent4">
                    <a:lumMod val="75000"/>
                  </a:schemeClr>
                </a:solidFill>
              </a:rPr>
              <a:t>Guidelines to implement SDGs</a:t>
            </a:r>
          </a:p>
        </p:txBody>
      </p:sp>
      <p:sp>
        <p:nvSpPr>
          <p:cNvPr id="6" name="Rectangle 5">
            <a:extLst>
              <a:ext uri="{FF2B5EF4-FFF2-40B4-BE49-F238E27FC236}">
                <a16:creationId xmlns:a16="http://schemas.microsoft.com/office/drawing/2014/main" id="{A9A361B3-8674-BB01-67EC-D355C0283680}"/>
              </a:ext>
            </a:extLst>
          </p:cNvPr>
          <p:cNvSpPr/>
          <p:nvPr/>
        </p:nvSpPr>
        <p:spPr>
          <a:xfrm>
            <a:off x="157392" y="653849"/>
            <a:ext cx="11896599" cy="650906"/>
          </a:xfrm>
          <a:prstGeom prst="rect">
            <a:avLst/>
          </a:prstGeom>
        </p:spPr>
        <p:txBody>
          <a:bodyPr lIns="193313" tIns="96657" rIns="193313" bIns="96657">
            <a:spAutoFit/>
          </a:bodyPr>
          <a:lstStyle/>
          <a:p>
            <a:pPr algn="ctr">
              <a:defRPr/>
            </a:pP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Action taken report on the proposals of 4</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(38</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 IQAC Meeting</a:t>
            </a:r>
          </a:p>
        </p:txBody>
      </p:sp>
      <p:sp>
        <p:nvSpPr>
          <p:cNvPr id="7" name="object 4">
            <a:extLst>
              <a:ext uri="{FF2B5EF4-FFF2-40B4-BE49-F238E27FC236}">
                <a16:creationId xmlns:a16="http://schemas.microsoft.com/office/drawing/2014/main" id="{A2AF5F6C-3B63-1A63-536E-BB46A9424C2E}"/>
              </a:ext>
            </a:extLst>
          </p:cNvPr>
          <p:cNvSpPr>
            <a:spLocks/>
          </p:cNvSpPr>
          <p:nvPr/>
        </p:nvSpPr>
        <p:spPr bwMode="auto">
          <a:xfrm>
            <a:off x="1" y="0"/>
            <a:ext cx="12192000" cy="740082"/>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8" name="TextBox 7">
            <a:extLst>
              <a:ext uri="{FF2B5EF4-FFF2-40B4-BE49-F238E27FC236}">
                <a16:creationId xmlns:a16="http://schemas.microsoft.com/office/drawing/2014/main" id="{41CBE684-6810-7B2C-7FDC-1BA8E020AB2A}"/>
              </a:ext>
            </a:extLst>
          </p:cNvPr>
          <p:cNvSpPr txBox="1"/>
          <p:nvPr/>
        </p:nvSpPr>
        <p:spPr>
          <a:xfrm>
            <a:off x="512467" y="130629"/>
            <a:ext cx="11525458" cy="523220"/>
          </a:xfrm>
          <a:prstGeom prst="rect">
            <a:avLst/>
          </a:prstGeom>
          <a:noFill/>
        </p:spPr>
        <p:txBody>
          <a:bodyPr wrap="square" rtlCol="0">
            <a:spAutoFit/>
          </a:bodyPr>
          <a:lstStyle/>
          <a:p>
            <a:r>
              <a:rPr lang="en-US" sz="2800" b="1" dirty="0">
                <a:solidFill>
                  <a:schemeClr val="bg1"/>
                </a:solidFill>
                <a:latin typeface="Times New Roman" pitchFamily="18" charset="0"/>
                <a:cs typeface="Arial" pitchFamily="34" charset="0"/>
              </a:rPr>
              <a:t>Student Project framework to integrate SDGs  and multidisciplinary </a:t>
            </a:r>
            <a:r>
              <a:rPr lang="en-US" sz="2800" b="1" dirty="0" err="1">
                <a:solidFill>
                  <a:schemeClr val="bg1"/>
                </a:solidFill>
                <a:latin typeface="Times New Roman" pitchFamily="18" charset="0"/>
                <a:cs typeface="Arial" pitchFamily="34" charset="0"/>
              </a:rPr>
              <a:t>resea</a:t>
            </a:r>
            <a:endParaRPr lang="en-US" sz="2800" dirty="0">
              <a:solidFill>
                <a:schemeClr val="bg1"/>
              </a:solidFill>
            </a:endParaRPr>
          </a:p>
        </p:txBody>
      </p:sp>
      <p:sp>
        <p:nvSpPr>
          <p:cNvPr id="26" name="Footer Placeholder 1">
            <a:extLst>
              <a:ext uri="{FF2B5EF4-FFF2-40B4-BE49-F238E27FC236}">
                <a16:creationId xmlns:a16="http://schemas.microsoft.com/office/drawing/2014/main" id="{8526C220-2710-4DC0-9BCA-4419EDF807F9}"/>
              </a:ext>
            </a:extLst>
          </p:cNvPr>
          <p:cNvSpPr>
            <a:spLocks noGrp="1"/>
          </p:cNvSpPr>
          <p:nvPr>
            <p:ph type="ftr" sz="quarter" idx="11"/>
          </p:nvPr>
        </p:nvSpPr>
        <p:spPr>
          <a:xfrm>
            <a:off x="4767689" y="6543221"/>
            <a:ext cx="3860800" cy="365125"/>
          </a:xfrm>
        </p:spPr>
        <p:txBody>
          <a:bodyPr/>
          <a:lstStyle/>
          <a:p>
            <a:r>
              <a:rPr lang="en-US" b="1" dirty="0">
                <a:solidFill>
                  <a:schemeClr val="accent5">
                    <a:lumMod val="75000"/>
                  </a:schemeClr>
                </a:solidFill>
              </a:rPr>
              <a:t>5th IQAC Meeting, 19th September 2025, SU</a:t>
            </a:r>
          </a:p>
        </p:txBody>
      </p:sp>
      <p:sp>
        <p:nvSpPr>
          <p:cNvPr id="30" name="object 14">
            <a:extLst>
              <a:ext uri="{FF2B5EF4-FFF2-40B4-BE49-F238E27FC236}">
                <a16:creationId xmlns:a16="http://schemas.microsoft.com/office/drawing/2014/main" id="{FC1152F5-9D27-4A9C-B9D2-7FF635E523FA}"/>
              </a:ext>
            </a:extLst>
          </p:cNvPr>
          <p:cNvSpPr txBox="1">
            <a:spLocks noChangeArrowheads="1"/>
          </p:cNvSpPr>
          <p:nvPr/>
        </p:nvSpPr>
        <p:spPr bwMode="auto">
          <a:xfrm>
            <a:off x="8890000" y="650875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26849" algn="r" defTabSz="914400" rtl="0" eaLnBrk="1" latinLnBrk="0" hangingPunct="1">
              <a:defRPr sz="1200" kern="1200">
                <a:solidFill>
                  <a:schemeClr val="tx1"/>
                </a:solidFill>
                <a:latin typeface="Arial" charset="0"/>
                <a:ea typeface="+mn-ea"/>
                <a:cs typeface="Arial" charset="0"/>
              </a:defRPr>
            </a:lvl1pPr>
            <a:lvl2pPr marL="1570671" indent="-604104" algn="l" defTabSz="914400" rtl="0" eaLnBrk="1" latinLnBrk="0" hangingPunct="1">
              <a:defRPr sz="1800" kern="1200">
                <a:solidFill>
                  <a:schemeClr val="tx1"/>
                </a:solidFill>
                <a:latin typeface="Arial" charset="0"/>
                <a:ea typeface="+mn-ea"/>
                <a:cs typeface="Arial" charset="0"/>
              </a:defRPr>
            </a:lvl2pPr>
            <a:lvl3pPr marL="2416416" indent="-483283" algn="l" defTabSz="914400" rtl="0" eaLnBrk="1" latinLnBrk="0" hangingPunct="1">
              <a:defRPr sz="1800" kern="1200">
                <a:solidFill>
                  <a:schemeClr val="tx1"/>
                </a:solidFill>
                <a:latin typeface="Arial" charset="0"/>
                <a:ea typeface="+mn-ea"/>
                <a:cs typeface="Arial" charset="0"/>
              </a:defRPr>
            </a:lvl3pPr>
            <a:lvl4pPr marL="3382983" indent="-483283" algn="l" defTabSz="914400" rtl="0" eaLnBrk="1" latinLnBrk="0" hangingPunct="1">
              <a:defRPr sz="1800" kern="1200">
                <a:solidFill>
                  <a:schemeClr val="tx1"/>
                </a:solidFill>
                <a:latin typeface="Arial" charset="0"/>
                <a:ea typeface="+mn-ea"/>
                <a:cs typeface="Arial" charset="0"/>
              </a:defRPr>
            </a:lvl4pPr>
            <a:lvl5pPr marL="4349549" indent="-483283" algn="l" defTabSz="914400" rtl="0" eaLnBrk="1" latinLnBrk="0" hangingPunct="1">
              <a:defRPr sz="1800" kern="1200">
                <a:solidFill>
                  <a:schemeClr val="tx1"/>
                </a:solidFill>
                <a:latin typeface="Arial" charset="0"/>
                <a:ea typeface="+mn-ea"/>
                <a:cs typeface="Arial" charset="0"/>
              </a:defRPr>
            </a:lvl5pPr>
            <a:lvl6pPr marL="5316116"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6pPr>
            <a:lvl7pPr marL="6282682"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7pPr>
            <a:lvl8pPr marL="7249249"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8pPr>
            <a:lvl9pPr marL="8215815"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9pPr>
          </a:lstStyle>
          <a:p>
            <a:fld id="{8E991991-F8FB-4E99-B76B-FAB9951D8132}" type="slidenum">
              <a:rPr lang="en-US" altLang="en-US" smtClean="0">
                <a:latin typeface="Microsoft Sans Serif" pitchFamily="34" charset="0"/>
                <a:cs typeface="Microsoft Sans Serif" pitchFamily="34" charset="0"/>
              </a:rPr>
              <a:pPr/>
              <a:t>5</a:t>
            </a:fld>
            <a:r>
              <a:rPr lang="en-US" altLang="en-US">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a:spLocks noGrp="1"/>
          </p:cNvSpPr>
          <p:nvPr>
            <p:ph type="dt" sz="half" idx="10"/>
          </p:nvPr>
        </p:nvSpPr>
        <p:spPr>
          <a:xfrm>
            <a:off x="1426653" y="6660045"/>
            <a:ext cx="1205100" cy="161049"/>
          </a:xfrm>
        </p:spPr>
        <p:txBody>
          <a:bodyPr rtlCol="0"/>
          <a:lstStyle/>
          <a:p>
            <a:pPr marL="26849">
              <a:lnSpc>
                <a:spcPts val="1226"/>
              </a:lnSpc>
              <a:defRPr/>
            </a:pPr>
            <a:fld id="{05DA16EF-DC79-4F2A-8D8A-08FC4BA8EB78}" type="datetime1">
              <a:rPr lang="en-US" b="1" kern="0" spc="-21">
                <a:solidFill>
                  <a:schemeClr val="bg1"/>
                </a:solidFill>
                <a:latin typeface="Microsoft Sans Serif"/>
                <a:cs typeface="Microsoft Sans Serif"/>
              </a:rPr>
              <a:pPr marL="26849">
                <a:lnSpc>
                  <a:spcPts val="1226"/>
                </a:lnSpc>
                <a:defRPr/>
              </a:pPr>
              <a:t>9/19/2025</a:t>
            </a:fld>
            <a:endParaRPr lang="en-US" b="1" kern="0" spc="-21" dirty="0">
              <a:solidFill>
                <a:schemeClr val="bg1"/>
              </a:solidFill>
              <a:latin typeface="Microsoft Sans Serif"/>
              <a:cs typeface="Microsoft Sans Serif"/>
            </a:endParaRPr>
          </a:p>
        </p:txBody>
      </p:sp>
      <p:sp>
        <p:nvSpPr>
          <p:cNvPr id="7175" name="object 14"/>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b="1" smtClean="0">
                <a:solidFill>
                  <a:schemeClr val="bg1"/>
                </a:solidFill>
                <a:latin typeface="Microsoft Sans Serif" pitchFamily="34" charset="0"/>
                <a:cs typeface="Microsoft Sans Serif" pitchFamily="34" charset="0"/>
              </a:rPr>
              <a:pPr/>
              <a:t>6</a:t>
            </a:fld>
            <a:r>
              <a:rPr lang="en-US" altLang="en-US" dirty="0">
                <a:solidFill>
                  <a:schemeClr val="bg1"/>
                </a:solidFill>
                <a:latin typeface="Microsoft Sans Serif" pitchFamily="34" charset="0"/>
                <a:cs typeface="Microsoft Sans Serif" pitchFamily="34" charset="0"/>
              </a:rPr>
              <a:t> / 17</a:t>
            </a:r>
          </a:p>
          <a:p>
            <a:endParaRPr lang="en-US" altLang="en-US" b="1" dirty="0">
              <a:solidFill>
                <a:schemeClr val="bg1"/>
              </a:solidFill>
              <a:latin typeface="Microsoft Sans Serif" pitchFamily="34" charset="0"/>
              <a:cs typeface="Microsoft Sans Serif" pitchFamily="34" charset="0"/>
            </a:endParaRPr>
          </a:p>
        </p:txBody>
      </p:sp>
      <p:sp>
        <p:nvSpPr>
          <p:cNvPr id="12" name="object 12"/>
          <p:cNvSpPr txBox="1"/>
          <p:nvPr/>
        </p:nvSpPr>
        <p:spPr>
          <a:xfrm>
            <a:off x="4968106" y="6649978"/>
            <a:ext cx="1963746" cy="153888"/>
          </a:xfrm>
          <a:prstGeom prst="rect">
            <a:avLst/>
          </a:prstGeom>
        </p:spPr>
        <p:txBody>
          <a:bodyPr lIns="0" tIns="0" rIns="0" bIns="0">
            <a:spAutoFit/>
          </a:bodyPr>
          <a:lstStyle/>
          <a:p>
            <a:pPr marL="26849" algn="ctr">
              <a:lnSpc>
                <a:spcPts val="1226"/>
              </a:lnSpc>
              <a:defRPr/>
            </a:pPr>
            <a:r>
              <a:rPr lang="en-US" sz="1100" b="1" u="sng" kern="0" dirty="0">
                <a:solidFill>
                  <a:schemeClr val="bg1"/>
                </a:solidFill>
                <a:latin typeface="Microsoft Sans Serif"/>
                <a:cs typeface="Microsoft Sans Serif"/>
              </a:rPr>
              <a:t>IQAC</a:t>
            </a:r>
            <a:endParaRPr sz="1100" b="1" u="sng" kern="0" dirty="0">
              <a:solidFill>
                <a:schemeClr val="bg1"/>
              </a:solidFill>
              <a:latin typeface="Microsoft Sans Serif"/>
              <a:cs typeface="Microsoft Sans Serif"/>
            </a:endParaRPr>
          </a:p>
        </p:txBody>
      </p:sp>
      <p:sp>
        <p:nvSpPr>
          <p:cNvPr id="2" name="Rectangle 1"/>
          <p:cNvSpPr/>
          <p:nvPr/>
        </p:nvSpPr>
        <p:spPr>
          <a:xfrm>
            <a:off x="100421" y="899893"/>
            <a:ext cx="11896599" cy="650906"/>
          </a:xfrm>
          <a:prstGeom prst="rect">
            <a:avLst/>
          </a:prstGeom>
        </p:spPr>
        <p:txBody>
          <a:bodyPr lIns="193313" tIns="96657" rIns="193313" bIns="96657">
            <a:spAutoFit/>
          </a:bodyPr>
          <a:lstStyle/>
          <a:p>
            <a:pPr algn="ctr">
              <a:defRPr/>
            </a:pP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Action taken report on the proposals of 4</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(38</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 IQAC Meeting</a:t>
            </a:r>
          </a:p>
        </p:txBody>
      </p:sp>
      <p:sp>
        <p:nvSpPr>
          <p:cNvPr id="10" name="object 4">
            <a:extLst>
              <a:ext uri="{FF2B5EF4-FFF2-40B4-BE49-F238E27FC236}">
                <a16:creationId xmlns:a16="http://schemas.microsoft.com/office/drawing/2014/main" id="{F8FE2254-8478-E43F-9380-94F792454B26}"/>
              </a:ext>
            </a:extLst>
          </p:cNvPr>
          <p:cNvSpPr>
            <a:spLocks/>
          </p:cNvSpPr>
          <p:nvPr/>
        </p:nvSpPr>
        <p:spPr bwMode="auto">
          <a:xfrm>
            <a:off x="19385" y="0"/>
            <a:ext cx="12172615" cy="970914"/>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13" name="TextBox 12">
            <a:extLst>
              <a:ext uri="{FF2B5EF4-FFF2-40B4-BE49-F238E27FC236}">
                <a16:creationId xmlns:a16="http://schemas.microsoft.com/office/drawing/2014/main" id="{A7356053-8CB1-E000-D782-1C43B7AEF814}"/>
              </a:ext>
            </a:extLst>
          </p:cNvPr>
          <p:cNvSpPr txBox="1"/>
          <p:nvPr/>
        </p:nvSpPr>
        <p:spPr>
          <a:xfrm>
            <a:off x="0" y="139917"/>
            <a:ext cx="11977634" cy="830997"/>
          </a:xfrm>
          <a:prstGeom prst="rect">
            <a:avLst/>
          </a:prstGeom>
          <a:noFill/>
        </p:spPr>
        <p:txBody>
          <a:bodyPr wrap="square" rtlCol="0">
            <a:spAutoFit/>
          </a:bodyPr>
          <a:lstStyle/>
          <a:p>
            <a:pPr algn="ctr">
              <a:defRPr/>
            </a:pPr>
            <a:r>
              <a:rPr lang="en-US" altLang="en-US" sz="2400" b="1" dirty="0">
                <a:solidFill>
                  <a:schemeClr val="bg1"/>
                </a:solidFill>
                <a:latin typeface="Times New Roman" pitchFamily="18" charset="0"/>
              </a:rPr>
              <a:t>Implementation of faculty internship, SWAYAM MOOC certifications and contribution to SWAYAM/E-content development as per latest NBA SAR July  2024 guidelines</a:t>
            </a:r>
          </a:p>
        </p:txBody>
      </p:sp>
      <p:graphicFrame>
        <p:nvGraphicFramePr>
          <p:cNvPr id="15368" name="Chart 13">
            <a:extLst>
              <a:ext uri="{FF2B5EF4-FFF2-40B4-BE49-F238E27FC236}">
                <a16:creationId xmlns:a16="http://schemas.microsoft.com/office/drawing/2014/main" id="{422A9855-7F16-2555-EB7E-D75C53B85CB3}"/>
              </a:ext>
            </a:extLst>
          </p:cNvPr>
          <p:cNvGraphicFramePr>
            <a:graphicFrameLocks/>
          </p:cNvGraphicFramePr>
          <p:nvPr>
            <p:extLst>
              <p:ext uri="{D42A27DB-BD31-4B8C-83A1-F6EECF244321}">
                <p14:modId xmlns:p14="http://schemas.microsoft.com/office/powerpoint/2010/main" val="2947109853"/>
              </p:ext>
            </p:extLst>
          </p:nvPr>
        </p:nvGraphicFramePr>
        <p:xfrm>
          <a:off x="629650" y="1550799"/>
          <a:ext cx="4460802" cy="3263248"/>
        </p:xfrm>
        <a:graphic>
          <a:graphicData uri="http://schemas.openxmlformats.org/presentationml/2006/ole">
            <mc:AlternateContent xmlns:mc="http://schemas.openxmlformats.org/markup-compatibility/2006">
              <mc:Choice xmlns:v="urn:schemas-microsoft-com:vml" Requires="v">
                <p:oleObj r:id="rId3" imgW="4291956" imgH="2353260" progId="Excel.Chart.8">
                  <p:embed/>
                </p:oleObj>
              </mc:Choice>
              <mc:Fallback>
                <p:oleObj r:id="rId3" imgW="4291956" imgH="2353260" progId="Excel.Chart.8">
                  <p:embed/>
                  <p:pic>
                    <p:nvPicPr>
                      <p:cNvPr id="15368" name="Chart 13">
                        <a:extLst>
                          <a:ext uri="{FF2B5EF4-FFF2-40B4-BE49-F238E27FC236}">
                            <a16:creationId xmlns:a16="http://schemas.microsoft.com/office/drawing/2014/main" id="{422A9855-7F16-2555-EB7E-D75C53B85CB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650" y="1550799"/>
                        <a:ext cx="4460802" cy="3263248"/>
                      </a:xfrm>
                      <a:prstGeom prst="rect">
                        <a:avLst/>
                      </a:prstGeom>
                      <a:noFill/>
                      <a:ln>
                        <a:noFill/>
                      </a:ln>
                    </p:spPr>
                  </p:pic>
                </p:oleObj>
              </mc:Fallback>
            </mc:AlternateContent>
          </a:graphicData>
        </a:graphic>
      </p:graphicFrame>
      <p:graphicFrame>
        <p:nvGraphicFramePr>
          <p:cNvPr id="17417" name="Chart 2">
            <a:extLst>
              <a:ext uri="{FF2B5EF4-FFF2-40B4-BE49-F238E27FC236}">
                <a16:creationId xmlns:a16="http://schemas.microsoft.com/office/drawing/2014/main" id="{9BF7331B-F7DF-8A99-535B-25E1DAA599E0}"/>
              </a:ext>
            </a:extLst>
          </p:cNvPr>
          <p:cNvGraphicFramePr>
            <a:graphicFrameLocks/>
          </p:cNvGraphicFramePr>
          <p:nvPr>
            <p:extLst>
              <p:ext uri="{D42A27DB-BD31-4B8C-83A1-F6EECF244321}">
                <p14:modId xmlns:p14="http://schemas.microsoft.com/office/powerpoint/2010/main" val="1378874919"/>
              </p:ext>
            </p:extLst>
          </p:nvPr>
        </p:nvGraphicFramePr>
        <p:xfrm>
          <a:off x="5287675" y="1610768"/>
          <a:ext cx="6709345" cy="3525846"/>
        </p:xfrm>
        <a:graphic>
          <a:graphicData uri="http://schemas.openxmlformats.org/presentationml/2006/ole">
            <mc:AlternateContent xmlns:mc="http://schemas.openxmlformats.org/markup-compatibility/2006">
              <mc:Choice xmlns:v="urn:schemas-microsoft-com:vml" Requires="v">
                <p:oleObj name="Chart" r:id="rId5" imgW="5371041" imgH="2011854" progId="Excel.Chart.8">
                  <p:embed/>
                </p:oleObj>
              </mc:Choice>
              <mc:Fallback>
                <p:oleObj name="Chart" r:id="rId5" imgW="5371041" imgH="2011854" progId="Excel.Chart.8">
                  <p:embed/>
                  <p:pic>
                    <p:nvPicPr>
                      <p:cNvPr id="17417" name="Chart 2">
                        <a:extLst>
                          <a:ext uri="{FF2B5EF4-FFF2-40B4-BE49-F238E27FC236}">
                            <a16:creationId xmlns:a16="http://schemas.microsoft.com/office/drawing/2014/main" id="{9BF7331B-F7DF-8A99-535B-25E1DAA599E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7675" y="1610768"/>
                        <a:ext cx="6709345" cy="3525846"/>
                      </a:xfrm>
                      <a:prstGeom prst="rect">
                        <a:avLst/>
                      </a:prstGeom>
                      <a:noFill/>
                      <a:ln>
                        <a:noFill/>
                      </a:ln>
                    </p:spPr>
                  </p:pic>
                </p:oleObj>
              </mc:Fallback>
            </mc:AlternateContent>
          </a:graphicData>
        </a:graphic>
      </p:graphicFrame>
      <p:sp>
        <p:nvSpPr>
          <p:cNvPr id="14" name="TextBox 13">
            <a:extLst>
              <a:ext uri="{FF2B5EF4-FFF2-40B4-BE49-F238E27FC236}">
                <a16:creationId xmlns:a16="http://schemas.microsoft.com/office/drawing/2014/main" id="{78AA7074-D8DF-E821-9B96-73DA84A39DDE}"/>
              </a:ext>
            </a:extLst>
          </p:cNvPr>
          <p:cNvSpPr txBox="1"/>
          <p:nvPr/>
        </p:nvSpPr>
        <p:spPr>
          <a:xfrm>
            <a:off x="1264533" y="5313533"/>
            <a:ext cx="5317242" cy="1116844"/>
          </a:xfrm>
          <a:prstGeom prst="rect">
            <a:avLst/>
          </a:prstGeom>
          <a:noFill/>
        </p:spPr>
        <p:txBody>
          <a:bodyPr wrap="square">
            <a:spAutoFit/>
          </a:bodyPr>
          <a:lstStyle/>
          <a:p>
            <a:pPr>
              <a:defRPr/>
            </a:pPr>
            <a:r>
              <a:rPr lang="en-US" sz="2219" dirty="0"/>
              <a:t>Total No. of Swayam/MOOCS Certifications:</a:t>
            </a:r>
          </a:p>
          <a:p>
            <a:pPr>
              <a:defRPr/>
            </a:pPr>
            <a:r>
              <a:rPr lang="en-US" sz="2219" b="1" dirty="0">
                <a:solidFill>
                  <a:srgbClr val="3333FF"/>
                </a:solidFill>
              </a:rPr>
              <a:t>2024-2025: 104</a:t>
            </a:r>
          </a:p>
          <a:p>
            <a:pPr>
              <a:defRPr/>
            </a:pPr>
            <a:r>
              <a:rPr lang="en-US" sz="2219" b="1" dirty="0">
                <a:solidFill>
                  <a:srgbClr val="CC00CC"/>
                </a:solidFill>
              </a:rPr>
              <a:t>2025-2026: (82-still in Progress)</a:t>
            </a:r>
            <a:endParaRPr lang="en-IN" sz="2219" b="1" dirty="0">
              <a:solidFill>
                <a:srgbClr val="CC00CC"/>
              </a:solidFill>
            </a:endParaRPr>
          </a:p>
        </p:txBody>
      </p:sp>
      <p:sp>
        <p:nvSpPr>
          <p:cNvPr id="15" name="Footer Placeholder 1">
            <a:extLst>
              <a:ext uri="{FF2B5EF4-FFF2-40B4-BE49-F238E27FC236}">
                <a16:creationId xmlns:a16="http://schemas.microsoft.com/office/drawing/2014/main" id="{EE83B06D-F858-44D9-BCE1-682892A3C0CF}"/>
              </a:ext>
            </a:extLst>
          </p:cNvPr>
          <p:cNvSpPr>
            <a:spLocks noGrp="1"/>
          </p:cNvSpPr>
          <p:nvPr>
            <p:ph type="ftr" sz="quarter" idx="11"/>
          </p:nvPr>
        </p:nvSpPr>
        <p:spPr>
          <a:xfrm>
            <a:off x="4165600" y="6356353"/>
            <a:ext cx="3860800" cy="365125"/>
          </a:xfrm>
        </p:spPr>
        <p:txBody>
          <a:bodyPr/>
          <a:lstStyle/>
          <a:p>
            <a:r>
              <a:rPr lang="en-US" b="1" dirty="0">
                <a:solidFill>
                  <a:schemeClr val="accent5">
                    <a:lumMod val="75000"/>
                  </a:schemeClr>
                </a:solidFill>
              </a:rPr>
              <a:t>5th IQAC Meeting, 19th September 2025, SU</a:t>
            </a:r>
          </a:p>
        </p:txBody>
      </p:sp>
      <p:sp>
        <p:nvSpPr>
          <p:cNvPr id="16" name="object 14">
            <a:extLst>
              <a:ext uri="{FF2B5EF4-FFF2-40B4-BE49-F238E27FC236}">
                <a16:creationId xmlns:a16="http://schemas.microsoft.com/office/drawing/2014/main" id="{F0771410-D774-403B-B3C5-D365AFEE4761}"/>
              </a:ext>
            </a:extLst>
          </p:cNvPr>
          <p:cNvSpPr txBox="1">
            <a:spLocks noChangeArrowheads="1"/>
          </p:cNvSpPr>
          <p:nvPr/>
        </p:nvSpPr>
        <p:spPr bwMode="auto">
          <a:xfrm>
            <a:off x="8890000" y="650875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26849" algn="r" defTabSz="914400" rtl="0" eaLnBrk="1" latinLnBrk="0" hangingPunct="1">
              <a:defRPr sz="1200" kern="1200">
                <a:solidFill>
                  <a:schemeClr val="tx1"/>
                </a:solidFill>
                <a:latin typeface="Arial" charset="0"/>
                <a:ea typeface="+mn-ea"/>
                <a:cs typeface="Arial" charset="0"/>
              </a:defRPr>
            </a:lvl1pPr>
            <a:lvl2pPr marL="1570671" indent="-604104" algn="l" defTabSz="914400" rtl="0" eaLnBrk="1" latinLnBrk="0" hangingPunct="1">
              <a:defRPr sz="1800" kern="1200">
                <a:solidFill>
                  <a:schemeClr val="tx1"/>
                </a:solidFill>
                <a:latin typeface="Arial" charset="0"/>
                <a:ea typeface="+mn-ea"/>
                <a:cs typeface="Arial" charset="0"/>
              </a:defRPr>
            </a:lvl2pPr>
            <a:lvl3pPr marL="2416416" indent="-483283" algn="l" defTabSz="914400" rtl="0" eaLnBrk="1" latinLnBrk="0" hangingPunct="1">
              <a:defRPr sz="1800" kern="1200">
                <a:solidFill>
                  <a:schemeClr val="tx1"/>
                </a:solidFill>
                <a:latin typeface="Arial" charset="0"/>
                <a:ea typeface="+mn-ea"/>
                <a:cs typeface="Arial" charset="0"/>
              </a:defRPr>
            </a:lvl3pPr>
            <a:lvl4pPr marL="3382983" indent="-483283" algn="l" defTabSz="914400" rtl="0" eaLnBrk="1" latinLnBrk="0" hangingPunct="1">
              <a:defRPr sz="1800" kern="1200">
                <a:solidFill>
                  <a:schemeClr val="tx1"/>
                </a:solidFill>
                <a:latin typeface="Arial" charset="0"/>
                <a:ea typeface="+mn-ea"/>
                <a:cs typeface="Arial" charset="0"/>
              </a:defRPr>
            </a:lvl4pPr>
            <a:lvl5pPr marL="4349549" indent="-483283" algn="l" defTabSz="914400" rtl="0" eaLnBrk="1" latinLnBrk="0" hangingPunct="1">
              <a:defRPr sz="1800" kern="1200">
                <a:solidFill>
                  <a:schemeClr val="tx1"/>
                </a:solidFill>
                <a:latin typeface="Arial" charset="0"/>
                <a:ea typeface="+mn-ea"/>
                <a:cs typeface="Arial" charset="0"/>
              </a:defRPr>
            </a:lvl5pPr>
            <a:lvl6pPr marL="5316116"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6pPr>
            <a:lvl7pPr marL="6282682"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7pPr>
            <a:lvl8pPr marL="7249249"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8pPr>
            <a:lvl9pPr marL="8215815"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9pPr>
          </a:lstStyle>
          <a:p>
            <a:fld id="{8E991991-F8FB-4E99-B76B-FAB9951D8132}" type="slidenum">
              <a:rPr lang="en-US" altLang="en-US" smtClean="0">
                <a:latin typeface="Microsoft Sans Serif" pitchFamily="34" charset="0"/>
                <a:cs typeface="Microsoft Sans Serif" pitchFamily="34" charset="0"/>
              </a:rPr>
              <a:pPr/>
              <a:t>6</a:t>
            </a:fld>
            <a:r>
              <a:rPr lang="en-US" altLang="en-US">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2342443379"/>
      </p:ext>
    </p:extLst>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60C3C-E227-7FB2-1356-6624C1A58E5D}"/>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7B03B401-2A6E-AB48-7BA5-CB551062CB16}"/>
              </a:ext>
            </a:extLst>
          </p:cNvPr>
          <p:cNvSpPr>
            <a:spLocks noGrp="1"/>
          </p:cNvSpPr>
          <p:nvPr>
            <p:ph type="dt" sz="half" idx="10"/>
          </p:nvPr>
        </p:nvSpPr>
        <p:spPr>
          <a:xfrm>
            <a:off x="1426653" y="6660045"/>
            <a:ext cx="1205100" cy="161049"/>
          </a:xfrm>
        </p:spPr>
        <p:txBody>
          <a:bodyPr rtlCol="0"/>
          <a:lstStyle/>
          <a:p>
            <a:pPr marL="26849">
              <a:lnSpc>
                <a:spcPts val="1226"/>
              </a:lnSpc>
              <a:defRPr/>
            </a:pPr>
            <a:fld id="{05DA16EF-DC79-4F2A-8D8A-08FC4BA8EB78}" type="datetime1">
              <a:rPr lang="en-US" b="1" kern="0" spc="-21">
                <a:solidFill>
                  <a:schemeClr val="bg1"/>
                </a:solidFill>
                <a:latin typeface="Microsoft Sans Serif"/>
                <a:cs typeface="Microsoft Sans Serif"/>
              </a:rPr>
              <a:pPr marL="26849">
                <a:lnSpc>
                  <a:spcPts val="1226"/>
                </a:lnSpc>
                <a:defRPr/>
              </a:pPr>
              <a:t>9/19/2025</a:t>
            </a:fld>
            <a:endParaRPr lang="en-US" b="1" kern="0" spc="-21" dirty="0">
              <a:solidFill>
                <a:schemeClr val="bg1"/>
              </a:solidFill>
              <a:latin typeface="Microsoft Sans Serif"/>
              <a:cs typeface="Microsoft Sans Serif"/>
            </a:endParaRPr>
          </a:p>
        </p:txBody>
      </p:sp>
      <p:sp>
        <p:nvSpPr>
          <p:cNvPr id="7175" name="object 14">
            <a:extLst>
              <a:ext uri="{FF2B5EF4-FFF2-40B4-BE49-F238E27FC236}">
                <a16:creationId xmlns:a16="http://schemas.microsoft.com/office/drawing/2014/main" id="{A3CB1541-73F0-4EBA-84D3-CD992F45FC3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b="1" smtClean="0">
                <a:solidFill>
                  <a:schemeClr val="bg1"/>
                </a:solidFill>
                <a:latin typeface="Microsoft Sans Serif" pitchFamily="34" charset="0"/>
                <a:cs typeface="Microsoft Sans Serif" pitchFamily="34" charset="0"/>
              </a:rPr>
              <a:pPr/>
              <a:t>7</a:t>
            </a:fld>
            <a:r>
              <a:rPr lang="en-US" altLang="en-US" dirty="0">
                <a:solidFill>
                  <a:schemeClr val="bg1"/>
                </a:solidFill>
                <a:latin typeface="Microsoft Sans Serif" pitchFamily="34" charset="0"/>
                <a:cs typeface="Microsoft Sans Serif" pitchFamily="34" charset="0"/>
              </a:rPr>
              <a:t> / 17</a:t>
            </a:r>
          </a:p>
          <a:p>
            <a:endParaRPr lang="en-US" altLang="en-US" b="1" dirty="0">
              <a:solidFill>
                <a:schemeClr val="bg1"/>
              </a:solidFill>
              <a:latin typeface="Microsoft Sans Serif" pitchFamily="34" charset="0"/>
              <a:cs typeface="Microsoft Sans Serif" pitchFamily="34" charset="0"/>
            </a:endParaRPr>
          </a:p>
        </p:txBody>
      </p:sp>
      <p:sp>
        <p:nvSpPr>
          <p:cNvPr id="12" name="object 12">
            <a:extLst>
              <a:ext uri="{FF2B5EF4-FFF2-40B4-BE49-F238E27FC236}">
                <a16:creationId xmlns:a16="http://schemas.microsoft.com/office/drawing/2014/main" id="{2AD7384D-444A-696B-0AC6-A5B2DF280C8C}"/>
              </a:ext>
            </a:extLst>
          </p:cNvPr>
          <p:cNvSpPr txBox="1"/>
          <p:nvPr/>
        </p:nvSpPr>
        <p:spPr>
          <a:xfrm>
            <a:off x="4968106" y="6649978"/>
            <a:ext cx="1963746" cy="153888"/>
          </a:xfrm>
          <a:prstGeom prst="rect">
            <a:avLst/>
          </a:prstGeom>
        </p:spPr>
        <p:txBody>
          <a:bodyPr lIns="0" tIns="0" rIns="0" bIns="0">
            <a:spAutoFit/>
          </a:bodyPr>
          <a:lstStyle/>
          <a:p>
            <a:pPr marL="26849" algn="ctr">
              <a:lnSpc>
                <a:spcPts val="1226"/>
              </a:lnSpc>
              <a:defRPr/>
            </a:pPr>
            <a:r>
              <a:rPr lang="en-US" sz="1100" b="1" u="sng" kern="0" dirty="0">
                <a:solidFill>
                  <a:schemeClr val="bg1"/>
                </a:solidFill>
                <a:latin typeface="Microsoft Sans Serif"/>
                <a:cs typeface="Microsoft Sans Serif"/>
              </a:rPr>
              <a:t>IQAC</a:t>
            </a:r>
            <a:endParaRPr sz="1100" b="1" u="sng" kern="0" dirty="0">
              <a:solidFill>
                <a:schemeClr val="bg1"/>
              </a:solidFill>
              <a:latin typeface="Microsoft Sans Serif"/>
              <a:cs typeface="Microsoft Sans Serif"/>
            </a:endParaRPr>
          </a:p>
        </p:txBody>
      </p:sp>
      <p:sp>
        <p:nvSpPr>
          <p:cNvPr id="2" name="Rectangle 1">
            <a:extLst>
              <a:ext uri="{FF2B5EF4-FFF2-40B4-BE49-F238E27FC236}">
                <a16:creationId xmlns:a16="http://schemas.microsoft.com/office/drawing/2014/main" id="{2E5A2D6D-DEDC-4B17-7D5F-B134DDAA0272}"/>
              </a:ext>
            </a:extLst>
          </p:cNvPr>
          <p:cNvSpPr/>
          <p:nvPr/>
        </p:nvSpPr>
        <p:spPr>
          <a:xfrm>
            <a:off x="100421" y="899893"/>
            <a:ext cx="11896599" cy="650906"/>
          </a:xfrm>
          <a:prstGeom prst="rect">
            <a:avLst/>
          </a:prstGeom>
        </p:spPr>
        <p:txBody>
          <a:bodyPr lIns="193313" tIns="96657" rIns="193313" bIns="96657">
            <a:spAutoFit/>
          </a:bodyPr>
          <a:lstStyle/>
          <a:p>
            <a:pPr algn="ctr">
              <a:defRPr/>
            </a:pP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Action taken report on the proposals of 4</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(38</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 IQAC Meeting</a:t>
            </a:r>
          </a:p>
        </p:txBody>
      </p:sp>
      <p:sp>
        <p:nvSpPr>
          <p:cNvPr id="10" name="object 4">
            <a:extLst>
              <a:ext uri="{FF2B5EF4-FFF2-40B4-BE49-F238E27FC236}">
                <a16:creationId xmlns:a16="http://schemas.microsoft.com/office/drawing/2014/main" id="{06C47821-4DF9-1E08-FE3E-D528CCCEE00D}"/>
              </a:ext>
            </a:extLst>
          </p:cNvPr>
          <p:cNvSpPr>
            <a:spLocks/>
          </p:cNvSpPr>
          <p:nvPr/>
        </p:nvSpPr>
        <p:spPr bwMode="auto">
          <a:xfrm>
            <a:off x="19385" y="0"/>
            <a:ext cx="12172615" cy="970914"/>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13" name="TextBox 12">
            <a:extLst>
              <a:ext uri="{FF2B5EF4-FFF2-40B4-BE49-F238E27FC236}">
                <a16:creationId xmlns:a16="http://schemas.microsoft.com/office/drawing/2014/main" id="{FB08D895-DF96-04AF-DBFA-C530DA5B48DB}"/>
              </a:ext>
            </a:extLst>
          </p:cNvPr>
          <p:cNvSpPr txBox="1"/>
          <p:nvPr/>
        </p:nvSpPr>
        <p:spPr>
          <a:xfrm>
            <a:off x="0" y="139917"/>
            <a:ext cx="11977634" cy="830997"/>
          </a:xfrm>
          <a:prstGeom prst="rect">
            <a:avLst/>
          </a:prstGeom>
          <a:noFill/>
        </p:spPr>
        <p:txBody>
          <a:bodyPr wrap="square" rtlCol="0">
            <a:spAutoFit/>
          </a:bodyPr>
          <a:lstStyle/>
          <a:p>
            <a:pPr algn="ctr">
              <a:defRPr/>
            </a:pPr>
            <a:r>
              <a:rPr lang="en-US" altLang="en-US" sz="2400" b="1" dirty="0">
                <a:solidFill>
                  <a:schemeClr val="bg1"/>
                </a:solidFill>
                <a:latin typeface="Times New Roman" pitchFamily="18" charset="0"/>
              </a:rPr>
              <a:t>Implementation of faculty internship, SWAYAM MOOC certifications and contribution to SWAYAM/E-content development as per latest NBA SAR July  2024 guidelines</a:t>
            </a:r>
          </a:p>
        </p:txBody>
      </p:sp>
      <p:graphicFrame>
        <p:nvGraphicFramePr>
          <p:cNvPr id="19464" name="Chart 1">
            <a:extLst>
              <a:ext uri="{FF2B5EF4-FFF2-40B4-BE49-F238E27FC236}">
                <a16:creationId xmlns:a16="http://schemas.microsoft.com/office/drawing/2014/main" id="{58049A7E-34BC-CFF0-6E69-0F8BF3EBD146}"/>
              </a:ext>
            </a:extLst>
          </p:cNvPr>
          <p:cNvGraphicFramePr>
            <a:graphicFrameLocks/>
          </p:cNvGraphicFramePr>
          <p:nvPr>
            <p:extLst>
              <p:ext uri="{D42A27DB-BD31-4B8C-83A1-F6EECF244321}">
                <p14:modId xmlns:p14="http://schemas.microsoft.com/office/powerpoint/2010/main" val="3025041868"/>
              </p:ext>
            </p:extLst>
          </p:nvPr>
        </p:nvGraphicFramePr>
        <p:xfrm>
          <a:off x="100420" y="1264539"/>
          <a:ext cx="6395629" cy="5009426"/>
        </p:xfrm>
        <a:graphic>
          <a:graphicData uri="http://schemas.openxmlformats.org/presentationml/2006/ole">
            <mc:AlternateContent xmlns:mc="http://schemas.openxmlformats.org/markup-compatibility/2006">
              <mc:Choice xmlns:v="urn:schemas-microsoft-com:vml" Requires="v">
                <p:oleObj name="Chart" r:id="rId3" imgW="5340559" imgH="2505673" progId="Excel.Chart.8">
                  <p:embed/>
                </p:oleObj>
              </mc:Choice>
              <mc:Fallback>
                <p:oleObj name="Chart" r:id="rId3" imgW="5340559" imgH="2505673" progId="Excel.Chart.8">
                  <p:embed/>
                  <p:pic>
                    <p:nvPicPr>
                      <p:cNvPr id="19464" name="Chart 1">
                        <a:extLst>
                          <a:ext uri="{FF2B5EF4-FFF2-40B4-BE49-F238E27FC236}">
                            <a16:creationId xmlns:a16="http://schemas.microsoft.com/office/drawing/2014/main" id="{58049A7E-34BC-CFF0-6E69-0F8BF3EBD14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20" y="1264539"/>
                        <a:ext cx="6395629" cy="5009426"/>
                      </a:xfrm>
                      <a:prstGeom prst="rect">
                        <a:avLst/>
                      </a:prstGeom>
                      <a:noFill/>
                      <a:ln>
                        <a:noFill/>
                      </a:ln>
                    </p:spPr>
                  </p:pic>
                </p:oleObj>
              </mc:Fallback>
            </mc:AlternateContent>
          </a:graphicData>
        </a:graphic>
      </p:graphicFrame>
      <p:graphicFrame>
        <p:nvGraphicFramePr>
          <p:cNvPr id="16" name="Chart 15">
            <a:extLst>
              <a:ext uri="{FF2B5EF4-FFF2-40B4-BE49-F238E27FC236}">
                <a16:creationId xmlns:a16="http://schemas.microsoft.com/office/drawing/2014/main" id="{F597DE84-1B6B-16A1-8CAC-325A8D60846C}"/>
              </a:ext>
            </a:extLst>
          </p:cNvPr>
          <p:cNvGraphicFramePr>
            <a:graphicFrameLocks/>
          </p:cNvGraphicFramePr>
          <p:nvPr>
            <p:extLst>
              <p:ext uri="{D42A27DB-BD31-4B8C-83A1-F6EECF244321}">
                <p14:modId xmlns:p14="http://schemas.microsoft.com/office/powerpoint/2010/main" val="878156947"/>
              </p:ext>
            </p:extLst>
          </p:nvPr>
        </p:nvGraphicFramePr>
        <p:xfrm>
          <a:off x="6182892" y="2339464"/>
          <a:ext cx="6127286" cy="3589404"/>
        </p:xfrm>
        <a:graphic>
          <a:graphicData uri="http://schemas.openxmlformats.org/drawingml/2006/chart">
            <c:chart xmlns:c="http://schemas.openxmlformats.org/drawingml/2006/chart" xmlns:r="http://schemas.openxmlformats.org/officeDocument/2006/relationships" r:id="rId5"/>
          </a:graphicData>
        </a:graphic>
      </p:graphicFrame>
      <p:sp>
        <p:nvSpPr>
          <p:cNvPr id="14" name="Footer Placeholder 1">
            <a:extLst>
              <a:ext uri="{FF2B5EF4-FFF2-40B4-BE49-F238E27FC236}">
                <a16:creationId xmlns:a16="http://schemas.microsoft.com/office/drawing/2014/main" id="{9D8B2B96-F14C-48A4-9AB3-4D158CF91C52}"/>
              </a:ext>
            </a:extLst>
          </p:cNvPr>
          <p:cNvSpPr>
            <a:spLocks noGrp="1"/>
          </p:cNvSpPr>
          <p:nvPr>
            <p:ph type="ftr" sz="quarter" idx="11"/>
          </p:nvPr>
        </p:nvSpPr>
        <p:spPr>
          <a:xfrm>
            <a:off x="4165600" y="6356353"/>
            <a:ext cx="3860800" cy="365125"/>
          </a:xfrm>
        </p:spPr>
        <p:txBody>
          <a:bodyPr/>
          <a:lstStyle/>
          <a:p>
            <a:r>
              <a:rPr lang="en-US" b="1" dirty="0">
                <a:solidFill>
                  <a:schemeClr val="accent5">
                    <a:lumMod val="75000"/>
                  </a:schemeClr>
                </a:solidFill>
              </a:rPr>
              <a:t>5th IQAC Meeting, 19th September 2025, SU</a:t>
            </a:r>
          </a:p>
        </p:txBody>
      </p:sp>
      <p:sp>
        <p:nvSpPr>
          <p:cNvPr id="15" name="object 14">
            <a:extLst>
              <a:ext uri="{FF2B5EF4-FFF2-40B4-BE49-F238E27FC236}">
                <a16:creationId xmlns:a16="http://schemas.microsoft.com/office/drawing/2014/main" id="{638D9234-BDDF-4089-9669-A396E02979EE}"/>
              </a:ext>
            </a:extLst>
          </p:cNvPr>
          <p:cNvSpPr txBox="1">
            <a:spLocks noChangeArrowheads="1"/>
          </p:cNvSpPr>
          <p:nvPr/>
        </p:nvSpPr>
        <p:spPr bwMode="auto">
          <a:xfrm>
            <a:off x="8890000" y="650875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26849" algn="r" defTabSz="914400" rtl="0" eaLnBrk="1" latinLnBrk="0" hangingPunct="1">
              <a:defRPr sz="1200" kern="1200">
                <a:solidFill>
                  <a:schemeClr val="tx1"/>
                </a:solidFill>
                <a:latin typeface="Arial" charset="0"/>
                <a:ea typeface="+mn-ea"/>
                <a:cs typeface="Arial" charset="0"/>
              </a:defRPr>
            </a:lvl1pPr>
            <a:lvl2pPr marL="1570671" indent="-604104" algn="l" defTabSz="914400" rtl="0" eaLnBrk="1" latinLnBrk="0" hangingPunct="1">
              <a:defRPr sz="1800" kern="1200">
                <a:solidFill>
                  <a:schemeClr val="tx1"/>
                </a:solidFill>
                <a:latin typeface="Arial" charset="0"/>
                <a:ea typeface="+mn-ea"/>
                <a:cs typeface="Arial" charset="0"/>
              </a:defRPr>
            </a:lvl2pPr>
            <a:lvl3pPr marL="2416416" indent="-483283" algn="l" defTabSz="914400" rtl="0" eaLnBrk="1" latinLnBrk="0" hangingPunct="1">
              <a:defRPr sz="1800" kern="1200">
                <a:solidFill>
                  <a:schemeClr val="tx1"/>
                </a:solidFill>
                <a:latin typeface="Arial" charset="0"/>
                <a:ea typeface="+mn-ea"/>
                <a:cs typeface="Arial" charset="0"/>
              </a:defRPr>
            </a:lvl3pPr>
            <a:lvl4pPr marL="3382983" indent="-483283" algn="l" defTabSz="914400" rtl="0" eaLnBrk="1" latinLnBrk="0" hangingPunct="1">
              <a:defRPr sz="1800" kern="1200">
                <a:solidFill>
                  <a:schemeClr val="tx1"/>
                </a:solidFill>
                <a:latin typeface="Arial" charset="0"/>
                <a:ea typeface="+mn-ea"/>
                <a:cs typeface="Arial" charset="0"/>
              </a:defRPr>
            </a:lvl4pPr>
            <a:lvl5pPr marL="4349549" indent="-483283" algn="l" defTabSz="914400" rtl="0" eaLnBrk="1" latinLnBrk="0" hangingPunct="1">
              <a:defRPr sz="1800" kern="1200">
                <a:solidFill>
                  <a:schemeClr val="tx1"/>
                </a:solidFill>
                <a:latin typeface="Arial" charset="0"/>
                <a:ea typeface="+mn-ea"/>
                <a:cs typeface="Arial" charset="0"/>
              </a:defRPr>
            </a:lvl5pPr>
            <a:lvl6pPr marL="5316116"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6pPr>
            <a:lvl7pPr marL="6282682"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7pPr>
            <a:lvl8pPr marL="7249249"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8pPr>
            <a:lvl9pPr marL="8215815"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9pPr>
          </a:lstStyle>
          <a:p>
            <a:fld id="{8E991991-F8FB-4E99-B76B-FAB9951D8132}" type="slidenum">
              <a:rPr lang="en-US" altLang="en-US" smtClean="0">
                <a:latin typeface="Microsoft Sans Serif" pitchFamily="34" charset="0"/>
                <a:cs typeface="Microsoft Sans Serif" pitchFamily="34" charset="0"/>
              </a:rPr>
              <a:pPr/>
              <a:t>7</a:t>
            </a:fld>
            <a:r>
              <a:rPr lang="en-US" altLang="en-US">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4100648572"/>
      </p:ext>
    </p:extLst>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B40C0-C610-F7F9-AE1B-AB7717879D13}"/>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4E913F96-E6F9-4BA8-852F-D6C022923886}"/>
              </a:ext>
            </a:extLst>
          </p:cNvPr>
          <p:cNvSpPr>
            <a:spLocks noGrp="1"/>
          </p:cNvSpPr>
          <p:nvPr>
            <p:ph type="dt" sz="half" idx="10"/>
          </p:nvPr>
        </p:nvSpPr>
        <p:spPr>
          <a:xfrm>
            <a:off x="1426653" y="6660045"/>
            <a:ext cx="1205100" cy="161049"/>
          </a:xfrm>
        </p:spPr>
        <p:txBody>
          <a:bodyPr rtlCol="0"/>
          <a:lstStyle/>
          <a:p>
            <a:pPr marL="26849">
              <a:lnSpc>
                <a:spcPts val="1226"/>
              </a:lnSpc>
              <a:defRPr/>
            </a:pPr>
            <a:fld id="{05DA16EF-DC79-4F2A-8D8A-08FC4BA8EB78}" type="datetime1">
              <a:rPr lang="en-US" b="1" kern="0" spc="-21">
                <a:solidFill>
                  <a:schemeClr val="bg1"/>
                </a:solidFill>
                <a:latin typeface="Microsoft Sans Serif"/>
                <a:cs typeface="Microsoft Sans Serif"/>
              </a:rPr>
              <a:pPr marL="26849">
                <a:lnSpc>
                  <a:spcPts val="1226"/>
                </a:lnSpc>
                <a:defRPr/>
              </a:pPr>
              <a:t>9/19/2025</a:t>
            </a:fld>
            <a:endParaRPr lang="en-US" b="1" kern="0" spc="-21" dirty="0">
              <a:solidFill>
                <a:schemeClr val="bg1"/>
              </a:solidFill>
              <a:latin typeface="Microsoft Sans Serif"/>
              <a:cs typeface="Microsoft Sans Serif"/>
            </a:endParaRPr>
          </a:p>
        </p:txBody>
      </p:sp>
      <p:sp>
        <p:nvSpPr>
          <p:cNvPr id="7175" name="object 14">
            <a:extLst>
              <a:ext uri="{FF2B5EF4-FFF2-40B4-BE49-F238E27FC236}">
                <a16:creationId xmlns:a16="http://schemas.microsoft.com/office/drawing/2014/main" id="{3629A71C-C379-9768-BDB8-C52800D5021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b="1" smtClean="0">
                <a:solidFill>
                  <a:schemeClr val="bg1"/>
                </a:solidFill>
                <a:latin typeface="Microsoft Sans Serif" pitchFamily="34" charset="0"/>
                <a:cs typeface="Microsoft Sans Serif" pitchFamily="34" charset="0"/>
              </a:rPr>
              <a:pPr/>
              <a:t>8</a:t>
            </a:fld>
            <a:r>
              <a:rPr lang="en-US" altLang="en-US" dirty="0">
                <a:solidFill>
                  <a:schemeClr val="bg1"/>
                </a:solidFill>
                <a:latin typeface="Microsoft Sans Serif" pitchFamily="34" charset="0"/>
                <a:cs typeface="Microsoft Sans Serif" pitchFamily="34" charset="0"/>
              </a:rPr>
              <a:t> / 17</a:t>
            </a:r>
          </a:p>
          <a:p>
            <a:endParaRPr lang="en-US" altLang="en-US" b="1" dirty="0">
              <a:solidFill>
                <a:schemeClr val="bg1"/>
              </a:solidFill>
              <a:latin typeface="Microsoft Sans Serif" pitchFamily="34" charset="0"/>
              <a:cs typeface="Microsoft Sans Serif" pitchFamily="34" charset="0"/>
            </a:endParaRPr>
          </a:p>
        </p:txBody>
      </p:sp>
      <p:sp>
        <p:nvSpPr>
          <p:cNvPr id="12" name="object 12">
            <a:extLst>
              <a:ext uri="{FF2B5EF4-FFF2-40B4-BE49-F238E27FC236}">
                <a16:creationId xmlns:a16="http://schemas.microsoft.com/office/drawing/2014/main" id="{654CAD7F-F704-F632-4D2C-DD3AF33AA9DD}"/>
              </a:ext>
            </a:extLst>
          </p:cNvPr>
          <p:cNvSpPr txBox="1"/>
          <p:nvPr/>
        </p:nvSpPr>
        <p:spPr>
          <a:xfrm>
            <a:off x="4968106" y="6649978"/>
            <a:ext cx="1963746" cy="153888"/>
          </a:xfrm>
          <a:prstGeom prst="rect">
            <a:avLst/>
          </a:prstGeom>
        </p:spPr>
        <p:txBody>
          <a:bodyPr lIns="0" tIns="0" rIns="0" bIns="0">
            <a:spAutoFit/>
          </a:bodyPr>
          <a:lstStyle/>
          <a:p>
            <a:pPr marL="26849" algn="ctr">
              <a:lnSpc>
                <a:spcPts val="1226"/>
              </a:lnSpc>
              <a:defRPr/>
            </a:pPr>
            <a:r>
              <a:rPr lang="en-US" sz="1100" b="1" u="sng" kern="0" dirty="0">
                <a:solidFill>
                  <a:schemeClr val="bg1"/>
                </a:solidFill>
                <a:latin typeface="Microsoft Sans Serif"/>
                <a:cs typeface="Microsoft Sans Serif"/>
              </a:rPr>
              <a:t>IQAC</a:t>
            </a:r>
            <a:endParaRPr sz="1100" b="1" u="sng" kern="0" dirty="0">
              <a:solidFill>
                <a:schemeClr val="bg1"/>
              </a:solidFill>
              <a:latin typeface="Microsoft Sans Serif"/>
              <a:cs typeface="Microsoft Sans Serif"/>
            </a:endParaRPr>
          </a:p>
        </p:txBody>
      </p:sp>
      <p:sp>
        <p:nvSpPr>
          <p:cNvPr id="2" name="Rectangle 1">
            <a:extLst>
              <a:ext uri="{FF2B5EF4-FFF2-40B4-BE49-F238E27FC236}">
                <a16:creationId xmlns:a16="http://schemas.microsoft.com/office/drawing/2014/main" id="{0196054B-49A7-0FCF-CCFE-2E817AA49FAB}"/>
              </a:ext>
            </a:extLst>
          </p:cNvPr>
          <p:cNvSpPr/>
          <p:nvPr/>
        </p:nvSpPr>
        <p:spPr>
          <a:xfrm>
            <a:off x="100421" y="899893"/>
            <a:ext cx="11896599" cy="650906"/>
          </a:xfrm>
          <a:prstGeom prst="rect">
            <a:avLst/>
          </a:prstGeom>
        </p:spPr>
        <p:txBody>
          <a:bodyPr lIns="193313" tIns="96657" rIns="193313" bIns="96657">
            <a:spAutoFit/>
          </a:bodyPr>
          <a:lstStyle/>
          <a:p>
            <a:pPr algn="ctr">
              <a:defRPr/>
            </a:pP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Action taken report on the proposals of 4</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(38</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 IQAC Meeting</a:t>
            </a:r>
          </a:p>
        </p:txBody>
      </p:sp>
      <p:sp>
        <p:nvSpPr>
          <p:cNvPr id="10" name="object 4">
            <a:extLst>
              <a:ext uri="{FF2B5EF4-FFF2-40B4-BE49-F238E27FC236}">
                <a16:creationId xmlns:a16="http://schemas.microsoft.com/office/drawing/2014/main" id="{54685380-A527-4747-E1A8-96DE44F529E2}"/>
              </a:ext>
            </a:extLst>
          </p:cNvPr>
          <p:cNvSpPr>
            <a:spLocks/>
          </p:cNvSpPr>
          <p:nvPr/>
        </p:nvSpPr>
        <p:spPr bwMode="auto">
          <a:xfrm>
            <a:off x="19385" y="0"/>
            <a:ext cx="12172615" cy="970914"/>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13" name="TextBox 12">
            <a:extLst>
              <a:ext uri="{FF2B5EF4-FFF2-40B4-BE49-F238E27FC236}">
                <a16:creationId xmlns:a16="http://schemas.microsoft.com/office/drawing/2014/main" id="{7C38838D-B9DA-2602-69A2-21B8E0974BDD}"/>
              </a:ext>
            </a:extLst>
          </p:cNvPr>
          <p:cNvSpPr txBox="1"/>
          <p:nvPr/>
        </p:nvSpPr>
        <p:spPr>
          <a:xfrm>
            <a:off x="0" y="139917"/>
            <a:ext cx="11977634" cy="830997"/>
          </a:xfrm>
          <a:prstGeom prst="rect">
            <a:avLst/>
          </a:prstGeom>
          <a:noFill/>
        </p:spPr>
        <p:txBody>
          <a:bodyPr wrap="square" rtlCol="0">
            <a:spAutoFit/>
          </a:bodyPr>
          <a:lstStyle/>
          <a:p>
            <a:pPr algn="ctr">
              <a:defRPr/>
            </a:pPr>
            <a:r>
              <a:rPr lang="en-US" altLang="en-US" sz="2400" b="1" dirty="0">
                <a:solidFill>
                  <a:schemeClr val="bg1"/>
                </a:solidFill>
                <a:latin typeface="Times New Roman" pitchFamily="18" charset="0"/>
              </a:rPr>
              <a:t>Implementation of faculty internship, SWAYAM MOOC certifications and contribution to SWAYAM/E-content development as per latest NBA SAR July  2024 guidelines</a:t>
            </a:r>
          </a:p>
        </p:txBody>
      </p:sp>
      <p:graphicFrame>
        <p:nvGraphicFramePr>
          <p:cNvPr id="3" name="Object 19">
            <a:extLst>
              <a:ext uri="{FF2B5EF4-FFF2-40B4-BE49-F238E27FC236}">
                <a16:creationId xmlns:a16="http://schemas.microsoft.com/office/drawing/2014/main" id="{A870E713-BB9A-8B77-85DD-B477F3E8CA56}"/>
              </a:ext>
            </a:extLst>
          </p:cNvPr>
          <p:cNvGraphicFramePr>
            <a:graphicFrameLocks noChangeAspect="1"/>
          </p:cNvGraphicFramePr>
          <p:nvPr>
            <p:extLst>
              <p:ext uri="{D42A27DB-BD31-4B8C-83A1-F6EECF244321}">
                <p14:modId xmlns:p14="http://schemas.microsoft.com/office/powerpoint/2010/main" val="3617556863"/>
              </p:ext>
            </p:extLst>
          </p:nvPr>
        </p:nvGraphicFramePr>
        <p:xfrm>
          <a:off x="2343150" y="1733550"/>
          <a:ext cx="7219950" cy="4305300"/>
        </p:xfrm>
        <a:graphic>
          <a:graphicData uri="http://schemas.openxmlformats.org/presentationml/2006/ole">
            <mc:AlternateContent xmlns:mc="http://schemas.openxmlformats.org/markup-compatibility/2006">
              <mc:Choice xmlns:v="urn:schemas-microsoft-com:vml" Requires="v">
                <p:oleObj name="Document" r:id="rId3" imgW="5717562" imgH="3417120" progId="Word.Document.12">
                  <p:embed/>
                </p:oleObj>
              </mc:Choice>
              <mc:Fallback>
                <p:oleObj name="Document" r:id="rId3" imgW="5717562" imgH="3417120" progId="Word.Document.12">
                  <p:embed/>
                  <p:pic>
                    <p:nvPicPr>
                      <p:cNvPr id="23560" name="Object 19">
                        <a:extLst>
                          <a:ext uri="{FF2B5EF4-FFF2-40B4-BE49-F238E27FC236}">
                            <a16:creationId xmlns:a16="http://schemas.microsoft.com/office/drawing/2014/main" id="{284098DC-A062-347D-59C9-45975C504A55}"/>
                          </a:ext>
                        </a:extLst>
                      </p:cNvPr>
                      <p:cNvPicPr>
                        <a:picLocks noChangeAspect="1" noChangeArrowheads="1"/>
                      </p:cNvPicPr>
                      <p:nvPr/>
                    </p:nvPicPr>
                    <p:blipFill>
                      <a:blip r:embed="rId4"/>
                      <a:srcRect/>
                      <a:stretch>
                        <a:fillRect/>
                      </a:stretch>
                    </p:blipFill>
                    <p:spPr bwMode="auto">
                      <a:xfrm>
                        <a:off x="2343150" y="1733550"/>
                        <a:ext cx="7219950" cy="4305300"/>
                      </a:xfrm>
                      <a:prstGeom prst="rect">
                        <a:avLst/>
                      </a:prstGeom>
                      <a:noFill/>
                      <a:ln>
                        <a:noFill/>
                      </a:ln>
                    </p:spPr>
                  </p:pic>
                </p:oleObj>
              </mc:Fallback>
            </mc:AlternateContent>
          </a:graphicData>
        </a:graphic>
      </p:graphicFrame>
      <p:sp>
        <p:nvSpPr>
          <p:cNvPr id="9" name="Footer Placeholder 1">
            <a:extLst>
              <a:ext uri="{FF2B5EF4-FFF2-40B4-BE49-F238E27FC236}">
                <a16:creationId xmlns:a16="http://schemas.microsoft.com/office/drawing/2014/main" id="{E2A6E8CF-8B9C-4442-AAC7-D77F13622A2B}"/>
              </a:ext>
            </a:extLst>
          </p:cNvPr>
          <p:cNvSpPr>
            <a:spLocks noGrp="1"/>
          </p:cNvSpPr>
          <p:nvPr>
            <p:ph type="ftr" sz="quarter" idx="11"/>
          </p:nvPr>
        </p:nvSpPr>
        <p:spPr>
          <a:xfrm>
            <a:off x="4367639" y="6513453"/>
            <a:ext cx="3860800" cy="365125"/>
          </a:xfrm>
        </p:spPr>
        <p:txBody>
          <a:bodyPr/>
          <a:lstStyle/>
          <a:p>
            <a:r>
              <a:rPr lang="en-US" b="1" dirty="0">
                <a:solidFill>
                  <a:schemeClr val="accent5">
                    <a:lumMod val="75000"/>
                  </a:schemeClr>
                </a:solidFill>
              </a:rPr>
              <a:t>5th IQAC Meeting, 19th September 2025, SU</a:t>
            </a:r>
          </a:p>
        </p:txBody>
      </p:sp>
      <p:sp>
        <p:nvSpPr>
          <p:cNvPr id="14" name="object 14">
            <a:extLst>
              <a:ext uri="{FF2B5EF4-FFF2-40B4-BE49-F238E27FC236}">
                <a16:creationId xmlns:a16="http://schemas.microsoft.com/office/drawing/2014/main" id="{A8645EF2-E7C1-4543-898A-FFE99CDCD3F3}"/>
              </a:ext>
            </a:extLst>
          </p:cNvPr>
          <p:cNvSpPr txBox="1">
            <a:spLocks noChangeArrowheads="1"/>
          </p:cNvSpPr>
          <p:nvPr/>
        </p:nvSpPr>
        <p:spPr bwMode="auto">
          <a:xfrm>
            <a:off x="8890000" y="650875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26849" algn="r" defTabSz="914400" rtl="0" eaLnBrk="1" latinLnBrk="0" hangingPunct="1">
              <a:defRPr sz="1200" kern="1200">
                <a:solidFill>
                  <a:schemeClr val="tx1"/>
                </a:solidFill>
                <a:latin typeface="Arial" charset="0"/>
                <a:ea typeface="+mn-ea"/>
                <a:cs typeface="Arial" charset="0"/>
              </a:defRPr>
            </a:lvl1pPr>
            <a:lvl2pPr marL="1570671" indent="-604104" algn="l" defTabSz="914400" rtl="0" eaLnBrk="1" latinLnBrk="0" hangingPunct="1">
              <a:defRPr sz="1800" kern="1200">
                <a:solidFill>
                  <a:schemeClr val="tx1"/>
                </a:solidFill>
                <a:latin typeface="Arial" charset="0"/>
                <a:ea typeface="+mn-ea"/>
                <a:cs typeface="Arial" charset="0"/>
              </a:defRPr>
            </a:lvl2pPr>
            <a:lvl3pPr marL="2416416" indent="-483283" algn="l" defTabSz="914400" rtl="0" eaLnBrk="1" latinLnBrk="0" hangingPunct="1">
              <a:defRPr sz="1800" kern="1200">
                <a:solidFill>
                  <a:schemeClr val="tx1"/>
                </a:solidFill>
                <a:latin typeface="Arial" charset="0"/>
                <a:ea typeface="+mn-ea"/>
                <a:cs typeface="Arial" charset="0"/>
              </a:defRPr>
            </a:lvl3pPr>
            <a:lvl4pPr marL="3382983" indent="-483283" algn="l" defTabSz="914400" rtl="0" eaLnBrk="1" latinLnBrk="0" hangingPunct="1">
              <a:defRPr sz="1800" kern="1200">
                <a:solidFill>
                  <a:schemeClr val="tx1"/>
                </a:solidFill>
                <a:latin typeface="Arial" charset="0"/>
                <a:ea typeface="+mn-ea"/>
                <a:cs typeface="Arial" charset="0"/>
              </a:defRPr>
            </a:lvl4pPr>
            <a:lvl5pPr marL="4349549" indent="-483283" algn="l" defTabSz="914400" rtl="0" eaLnBrk="1" latinLnBrk="0" hangingPunct="1">
              <a:defRPr sz="1800" kern="1200">
                <a:solidFill>
                  <a:schemeClr val="tx1"/>
                </a:solidFill>
                <a:latin typeface="Arial" charset="0"/>
                <a:ea typeface="+mn-ea"/>
                <a:cs typeface="Arial" charset="0"/>
              </a:defRPr>
            </a:lvl5pPr>
            <a:lvl6pPr marL="5316116"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6pPr>
            <a:lvl7pPr marL="6282682"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7pPr>
            <a:lvl8pPr marL="7249249"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8pPr>
            <a:lvl9pPr marL="8215815"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9pPr>
          </a:lstStyle>
          <a:p>
            <a:fld id="{8E991991-F8FB-4E99-B76B-FAB9951D8132}" type="slidenum">
              <a:rPr lang="en-US" altLang="en-US" smtClean="0">
                <a:latin typeface="Microsoft Sans Serif" pitchFamily="34" charset="0"/>
                <a:cs typeface="Microsoft Sans Serif" pitchFamily="34" charset="0"/>
              </a:rPr>
              <a:pPr/>
              <a:t>8</a:t>
            </a:fld>
            <a:r>
              <a:rPr lang="en-US" altLang="en-US">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326526061"/>
      </p:ext>
    </p:extLst>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2165C-A5BD-86EC-BB82-D84C13DDEEEB}"/>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55974AFA-F925-47FC-9C09-3FA6075BD612}"/>
              </a:ext>
            </a:extLst>
          </p:cNvPr>
          <p:cNvSpPr>
            <a:spLocks noGrp="1"/>
          </p:cNvSpPr>
          <p:nvPr>
            <p:ph type="body" idx="1"/>
          </p:nvPr>
        </p:nvSpPr>
        <p:spPr>
          <a:xfrm>
            <a:off x="1450831" y="1647103"/>
            <a:ext cx="9201150" cy="639762"/>
          </a:xfrm>
        </p:spPr>
        <p:txBody>
          <a:bodyPr>
            <a:normAutofit fontScale="70000" lnSpcReduction="20000"/>
          </a:bodyPr>
          <a:lstStyle/>
          <a:p>
            <a:endParaRPr lang="en-US" dirty="0"/>
          </a:p>
          <a:p>
            <a:pPr algn="ctr"/>
            <a:r>
              <a:rPr lang="en-US" sz="3100" dirty="0">
                <a:solidFill>
                  <a:schemeClr val="accent2">
                    <a:lumMod val="75000"/>
                  </a:schemeClr>
                </a:solidFill>
              </a:rPr>
              <a:t>Facility for E content preparation- Recording Room</a:t>
            </a:r>
            <a:endParaRPr lang="en-IN" sz="3100" dirty="0">
              <a:solidFill>
                <a:schemeClr val="accent2">
                  <a:lumMod val="75000"/>
                </a:schemeClr>
              </a:solidFill>
            </a:endParaRPr>
          </a:p>
          <a:p>
            <a:endParaRPr lang="en-IN" dirty="0"/>
          </a:p>
        </p:txBody>
      </p:sp>
      <p:sp>
        <p:nvSpPr>
          <p:cNvPr id="17" name="Content Placeholder 16">
            <a:extLst>
              <a:ext uri="{FF2B5EF4-FFF2-40B4-BE49-F238E27FC236}">
                <a16:creationId xmlns:a16="http://schemas.microsoft.com/office/drawing/2014/main" id="{D3AE9F0C-A695-4618-9538-69163D08777F}"/>
              </a:ext>
            </a:extLst>
          </p:cNvPr>
          <p:cNvSpPr>
            <a:spLocks noGrp="1"/>
          </p:cNvSpPr>
          <p:nvPr>
            <p:ph sz="half" idx="2"/>
          </p:nvPr>
        </p:nvSpPr>
        <p:spPr>
          <a:xfrm>
            <a:off x="609600" y="2078571"/>
            <a:ext cx="5386917" cy="4047592"/>
          </a:xfrm>
        </p:spPr>
        <p:txBody>
          <a:bodyPr/>
          <a:lstStyle/>
          <a:p>
            <a:endParaRPr lang="en-IN" dirty="0"/>
          </a:p>
        </p:txBody>
      </p:sp>
      <p:sp>
        <p:nvSpPr>
          <p:cNvPr id="19" name="Content Placeholder 18">
            <a:extLst>
              <a:ext uri="{FF2B5EF4-FFF2-40B4-BE49-F238E27FC236}">
                <a16:creationId xmlns:a16="http://schemas.microsoft.com/office/drawing/2014/main" id="{67D2AAC4-AC82-43AD-B0D9-6A06D9F49885}"/>
              </a:ext>
            </a:extLst>
          </p:cNvPr>
          <p:cNvSpPr>
            <a:spLocks noGrp="1"/>
          </p:cNvSpPr>
          <p:nvPr>
            <p:ph sz="quarter" idx="4"/>
          </p:nvPr>
        </p:nvSpPr>
        <p:spPr/>
        <p:txBody>
          <a:bodyPr/>
          <a:lstStyle/>
          <a:p>
            <a:endParaRPr lang="en-IN"/>
          </a:p>
        </p:txBody>
      </p:sp>
      <p:sp>
        <p:nvSpPr>
          <p:cNvPr id="11" name="object 11">
            <a:extLst>
              <a:ext uri="{FF2B5EF4-FFF2-40B4-BE49-F238E27FC236}">
                <a16:creationId xmlns:a16="http://schemas.microsoft.com/office/drawing/2014/main" id="{A3876C6E-7336-19FD-7407-493460AB512B}"/>
              </a:ext>
            </a:extLst>
          </p:cNvPr>
          <p:cNvSpPr>
            <a:spLocks noGrp="1"/>
          </p:cNvSpPr>
          <p:nvPr>
            <p:ph type="dt" sz="half" idx="10"/>
          </p:nvPr>
        </p:nvSpPr>
        <p:spPr/>
        <p:txBody>
          <a:bodyPr rtlCol="0"/>
          <a:lstStyle/>
          <a:p>
            <a:fld id="{05DA16EF-DC79-4F2A-8D8A-08FC4BA8EB78}" type="datetime1">
              <a:rPr lang="en-US"/>
              <a:pPr/>
              <a:t>9/19/2025</a:t>
            </a:fld>
            <a:endParaRPr lang="en-US" dirty="0"/>
          </a:p>
        </p:txBody>
      </p:sp>
      <p:sp>
        <p:nvSpPr>
          <p:cNvPr id="15" name="Footer Placeholder 1">
            <a:extLst>
              <a:ext uri="{FF2B5EF4-FFF2-40B4-BE49-F238E27FC236}">
                <a16:creationId xmlns:a16="http://schemas.microsoft.com/office/drawing/2014/main" id="{70AD906C-6336-4B95-9396-9A8D25830979}"/>
              </a:ext>
            </a:extLst>
          </p:cNvPr>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7175" name="object 14">
            <a:extLst>
              <a:ext uri="{FF2B5EF4-FFF2-40B4-BE49-F238E27FC236}">
                <a16:creationId xmlns:a16="http://schemas.microsoft.com/office/drawing/2014/main" id="{7D3FEFED-AA93-53E0-B28D-354A8C3F3E7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pPr/>
              <a:t>9</a:t>
            </a:fld>
            <a:r>
              <a:rPr lang="en-US" altLang="en-US" dirty="0"/>
              <a:t> </a:t>
            </a:r>
          </a:p>
          <a:p>
            <a:endParaRPr lang="en-US" altLang="en-US" dirty="0"/>
          </a:p>
        </p:txBody>
      </p:sp>
      <p:sp>
        <p:nvSpPr>
          <p:cNvPr id="12" name="object 12">
            <a:extLst>
              <a:ext uri="{FF2B5EF4-FFF2-40B4-BE49-F238E27FC236}">
                <a16:creationId xmlns:a16="http://schemas.microsoft.com/office/drawing/2014/main" id="{225B84D3-C8B1-CC80-1A84-D7A748C5CE63}"/>
              </a:ext>
            </a:extLst>
          </p:cNvPr>
          <p:cNvSpPr txBox="1"/>
          <p:nvPr/>
        </p:nvSpPr>
        <p:spPr>
          <a:xfrm>
            <a:off x="4968106" y="6649978"/>
            <a:ext cx="1963746" cy="153888"/>
          </a:xfrm>
          <a:prstGeom prst="rect">
            <a:avLst/>
          </a:prstGeom>
        </p:spPr>
        <p:txBody>
          <a:bodyPr lIns="0" tIns="0" rIns="0" bIns="0">
            <a:spAutoFit/>
          </a:bodyPr>
          <a:lstStyle/>
          <a:p>
            <a:pPr marL="26849" algn="ctr">
              <a:lnSpc>
                <a:spcPts val="1226"/>
              </a:lnSpc>
              <a:defRPr/>
            </a:pPr>
            <a:r>
              <a:rPr lang="en-US" sz="1100" b="1" u="sng" kern="0" dirty="0">
                <a:solidFill>
                  <a:schemeClr val="bg1"/>
                </a:solidFill>
                <a:latin typeface="Microsoft Sans Serif"/>
                <a:cs typeface="Microsoft Sans Serif"/>
              </a:rPr>
              <a:t>IQAC</a:t>
            </a:r>
            <a:endParaRPr sz="1100" b="1" u="sng" kern="0" dirty="0">
              <a:solidFill>
                <a:schemeClr val="bg1"/>
              </a:solidFill>
              <a:latin typeface="Microsoft Sans Serif"/>
              <a:cs typeface="Microsoft Sans Serif"/>
            </a:endParaRPr>
          </a:p>
        </p:txBody>
      </p:sp>
      <p:sp>
        <p:nvSpPr>
          <p:cNvPr id="2" name="Rectangle 1">
            <a:extLst>
              <a:ext uri="{FF2B5EF4-FFF2-40B4-BE49-F238E27FC236}">
                <a16:creationId xmlns:a16="http://schemas.microsoft.com/office/drawing/2014/main" id="{B956F714-A246-8D72-9755-8BCB7123221D}"/>
              </a:ext>
            </a:extLst>
          </p:cNvPr>
          <p:cNvSpPr/>
          <p:nvPr/>
        </p:nvSpPr>
        <p:spPr>
          <a:xfrm>
            <a:off x="100421" y="899893"/>
            <a:ext cx="11896599" cy="650906"/>
          </a:xfrm>
          <a:prstGeom prst="rect">
            <a:avLst/>
          </a:prstGeom>
        </p:spPr>
        <p:txBody>
          <a:bodyPr lIns="193313" tIns="96657" rIns="193313" bIns="96657">
            <a:spAutoFit/>
          </a:bodyPr>
          <a:lstStyle/>
          <a:p>
            <a:pPr algn="ctr">
              <a:defRPr/>
            </a:pP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Action taken report on the proposals of 4</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(38</a:t>
            </a:r>
            <a:r>
              <a:rPr lang="en-US" sz="3000" b="1" baseline="30000"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th</a:t>
            </a:r>
            <a:r>
              <a:rPr lang="en-US" sz="3000" b="1" dirty="0">
                <a:solidFill>
                  <a:schemeClr val="accent5">
                    <a:lumMod val="75000"/>
                  </a:schemeClr>
                </a:solidFill>
                <a:effectLst>
                  <a:outerShdw blurRad="50800" dist="38100" dir="2700000" algn="tl" rotWithShape="0">
                    <a:prstClr val="black">
                      <a:alpha val="40000"/>
                    </a:prstClr>
                  </a:outerShdw>
                </a:effectLst>
                <a:latin typeface="Times New Roman" pitchFamily="18" charset="0"/>
                <a:ea typeface="+mj-ea"/>
                <a:cs typeface="Times New Roman" pitchFamily="18" charset="0"/>
              </a:rPr>
              <a:t>) IQAC Meeting</a:t>
            </a:r>
          </a:p>
        </p:txBody>
      </p:sp>
      <p:sp>
        <p:nvSpPr>
          <p:cNvPr id="10" name="object 4">
            <a:extLst>
              <a:ext uri="{FF2B5EF4-FFF2-40B4-BE49-F238E27FC236}">
                <a16:creationId xmlns:a16="http://schemas.microsoft.com/office/drawing/2014/main" id="{38D03828-BDE0-7879-EF58-6169E9E21687}"/>
              </a:ext>
            </a:extLst>
          </p:cNvPr>
          <p:cNvSpPr>
            <a:spLocks/>
          </p:cNvSpPr>
          <p:nvPr/>
        </p:nvSpPr>
        <p:spPr bwMode="auto">
          <a:xfrm>
            <a:off x="19385" y="0"/>
            <a:ext cx="12172615" cy="970914"/>
          </a:xfrm>
          <a:custGeom>
            <a:avLst/>
            <a:gdLst>
              <a:gd name="T0" fmla="*/ 5759997 w 5760085"/>
              <a:gd name="T1" fmla="*/ 0 h 350520"/>
              <a:gd name="T2" fmla="*/ 0 w 5760085"/>
              <a:gd name="T3" fmla="*/ 0 h 350520"/>
              <a:gd name="T4" fmla="*/ 0 w 5760085"/>
              <a:gd name="T5" fmla="*/ 350126 h 350520"/>
              <a:gd name="T6" fmla="*/ 5759997 w 5760085"/>
              <a:gd name="T7" fmla="*/ 350126 h 350520"/>
              <a:gd name="T8" fmla="*/ 5759997 w 5760085"/>
              <a:gd name="T9" fmla="*/ 0 h 350520"/>
              <a:gd name="T10" fmla="*/ 0 60000 65536"/>
              <a:gd name="T11" fmla="*/ 0 60000 65536"/>
              <a:gd name="T12" fmla="*/ 0 60000 65536"/>
              <a:gd name="T13" fmla="*/ 0 60000 65536"/>
              <a:gd name="T14" fmla="*/ 0 60000 65536"/>
              <a:gd name="T15" fmla="*/ 0 w 5760085"/>
              <a:gd name="T16" fmla="*/ 0 h 350520"/>
              <a:gd name="T17" fmla="*/ 5760085 w 5760085"/>
              <a:gd name="T18" fmla="*/ 350520 h 350520"/>
            </a:gdLst>
            <a:ahLst/>
            <a:cxnLst>
              <a:cxn ang="T10">
                <a:pos x="T0" y="T1"/>
              </a:cxn>
              <a:cxn ang="T11">
                <a:pos x="T2" y="T3"/>
              </a:cxn>
              <a:cxn ang="T12">
                <a:pos x="T4" y="T5"/>
              </a:cxn>
              <a:cxn ang="T13">
                <a:pos x="T6" y="T7"/>
              </a:cxn>
              <a:cxn ang="T14">
                <a:pos x="T8" y="T9"/>
              </a:cxn>
            </a:cxnLst>
            <a:rect l="T15" t="T16" r="T17" b="T18"/>
            <a:pathLst>
              <a:path w="5760085" h="350520">
                <a:moveTo>
                  <a:pt x="5759996" y="0"/>
                </a:moveTo>
                <a:lnTo>
                  <a:pt x="0" y="0"/>
                </a:lnTo>
                <a:lnTo>
                  <a:pt x="0" y="350126"/>
                </a:lnTo>
                <a:lnTo>
                  <a:pt x="5759996" y="350126"/>
                </a:lnTo>
                <a:lnTo>
                  <a:pt x="5759996" y="0"/>
                </a:lnTo>
                <a:close/>
              </a:path>
            </a:pathLst>
          </a:custGeom>
          <a:solidFill>
            <a:schemeClr val="accent5">
              <a:lumMod val="75000"/>
            </a:schemeClr>
          </a:solidFill>
          <a:ln>
            <a:noFill/>
          </a:ln>
        </p:spPr>
        <p:txBody>
          <a:bodyPr lIns="0" tIns="0" rIns="0" bIns="0"/>
          <a:lstStyle/>
          <a:p>
            <a:endParaRPr lang="en-US" sz="3804" dirty="0"/>
          </a:p>
        </p:txBody>
      </p:sp>
      <p:sp>
        <p:nvSpPr>
          <p:cNvPr id="13" name="TextBox 12">
            <a:extLst>
              <a:ext uri="{FF2B5EF4-FFF2-40B4-BE49-F238E27FC236}">
                <a16:creationId xmlns:a16="http://schemas.microsoft.com/office/drawing/2014/main" id="{C001038F-3129-FF52-D9BF-822A7C7C92FF}"/>
              </a:ext>
            </a:extLst>
          </p:cNvPr>
          <p:cNvSpPr txBox="1"/>
          <p:nvPr/>
        </p:nvSpPr>
        <p:spPr>
          <a:xfrm>
            <a:off x="-1" y="139917"/>
            <a:ext cx="11977635" cy="830997"/>
          </a:xfrm>
          <a:prstGeom prst="rect">
            <a:avLst/>
          </a:prstGeom>
          <a:noFill/>
        </p:spPr>
        <p:txBody>
          <a:bodyPr wrap="square" rtlCol="0">
            <a:spAutoFit/>
          </a:bodyPr>
          <a:lstStyle/>
          <a:p>
            <a:pPr algn="ctr">
              <a:defRPr/>
            </a:pPr>
            <a:r>
              <a:rPr lang="en-US" altLang="en-US" sz="2400" b="1" dirty="0">
                <a:solidFill>
                  <a:schemeClr val="bg1"/>
                </a:solidFill>
                <a:latin typeface="Times New Roman" pitchFamily="18" charset="0"/>
              </a:rPr>
              <a:t>Implementation of faculty internship, SWAYAM MOOC certifications and contribution to SWAYAM/E-content development as per latest NBA SAR July  2024 guidelines</a:t>
            </a:r>
          </a:p>
        </p:txBody>
      </p:sp>
      <p:pic>
        <p:nvPicPr>
          <p:cNvPr id="4" name="Picture 1">
            <a:extLst>
              <a:ext uri="{FF2B5EF4-FFF2-40B4-BE49-F238E27FC236}">
                <a16:creationId xmlns:a16="http://schemas.microsoft.com/office/drawing/2014/main" id="{8FA1281D-F4F9-9D70-57C1-498729070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125" y="2078571"/>
            <a:ext cx="5399232" cy="434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a16="http://schemas.microsoft.com/office/drawing/2014/main" id="{BE88B095-613D-F2EC-9FCD-3E630B5A74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644" y="2078572"/>
            <a:ext cx="5544610" cy="427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063691"/>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rot="20067562">
            <a:off x="-1745532" y="-908246"/>
            <a:ext cx="7760339" cy="4038755"/>
          </a:xfrm>
          <a:custGeom>
            <a:avLst/>
            <a:gdLst>
              <a:gd name="connsiteX0" fmla="*/ 0 w 10216360"/>
              <a:gd name="connsiteY0" fmla="*/ 0 h 6818207"/>
              <a:gd name="connsiteX1" fmla="*/ 10216360 w 10216360"/>
              <a:gd name="connsiteY1" fmla="*/ 0 h 6818207"/>
              <a:gd name="connsiteX2" fmla="*/ 10216360 w 10216360"/>
              <a:gd name="connsiteY2" fmla="*/ 6818207 h 6818207"/>
              <a:gd name="connsiteX3" fmla="*/ 0 w 10216360"/>
              <a:gd name="connsiteY3" fmla="*/ 6818207 h 6818207"/>
              <a:gd name="connsiteX4" fmla="*/ 0 w 10216360"/>
              <a:gd name="connsiteY4" fmla="*/ 0 h 6818207"/>
              <a:gd name="connsiteX0" fmla="*/ 0 w 10216360"/>
              <a:gd name="connsiteY0" fmla="*/ 0 h 6818207"/>
              <a:gd name="connsiteX1" fmla="*/ 6756315 w 10216360"/>
              <a:gd name="connsiteY1" fmla="*/ 3511648 h 6818207"/>
              <a:gd name="connsiteX2" fmla="*/ 10216360 w 10216360"/>
              <a:gd name="connsiteY2" fmla="*/ 6818207 h 6818207"/>
              <a:gd name="connsiteX3" fmla="*/ 0 w 10216360"/>
              <a:gd name="connsiteY3" fmla="*/ 6818207 h 6818207"/>
              <a:gd name="connsiteX4" fmla="*/ 0 w 10216360"/>
              <a:gd name="connsiteY4" fmla="*/ 0 h 6818207"/>
              <a:gd name="connsiteX0" fmla="*/ 0 w 10216360"/>
              <a:gd name="connsiteY0" fmla="*/ 0 h 6818207"/>
              <a:gd name="connsiteX1" fmla="*/ 10200827 w 10216360"/>
              <a:gd name="connsiteY1" fmla="*/ 4680889 h 6818207"/>
              <a:gd name="connsiteX2" fmla="*/ 10216360 w 10216360"/>
              <a:gd name="connsiteY2" fmla="*/ 6818207 h 6818207"/>
              <a:gd name="connsiteX3" fmla="*/ 0 w 10216360"/>
              <a:gd name="connsiteY3" fmla="*/ 6818207 h 6818207"/>
              <a:gd name="connsiteX4" fmla="*/ 0 w 10216360"/>
              <a:gd name="connsiteY4" fmla="*/ 0 h 6818207"/>
              <a:gd name="connsiteX0" fmla="*/ 0 w 10216603"/>
              <a:gd name="connsiteY0" fmla="*/ 0 h 6818207"/>
              <a:gd name="connsiteX1" fmla="*/ 10216603 w 10216603"/>
              <a:gd name="connsiteY1" fmla="*/ 4646208 h 6818207"/>
              <a:gd name="connsiteX2" fmla="*/ 10216360 w 10216603"/>
              <a:gd name="connsiteY2" fmla="*/ 6818207 h 6818207"/>
              <a:gd name="connsiteX3" fmla="*/ 0 w 10216603"/>
              <a:gd name="connsiteY3" fmla="*/ 6818207 h 6818207"/>
              <a:gd name="connsiteX4" fmla="*/ 0 w 10216603"/>
              <a:gd name="connsiteY4" fmla="*/ 0 h 6818207"/>
              <a:gd name="connsiteX0" fmla="*/ 3728147 w 10216603"/>
              <a:gd name="connsiteY0" fmla="*/ 0 h 5122303"/>
              <a:gd name="connsiteX1" fmla="*/ 10216603 w 10216603"/>
              <a:gd name="connsiteY1" fmla="*/ 2950304 h 5122303"/>
              <a:gd name="connsiteX2" fmla="*/ 10216360 w 10216603"/>
              <a:gd name="connsiteY2" fmla="*/ 5122303 h 5122303"/>
              <a:gd name="connsiteX3" fmla="*/ 0 w 10216603"/>
              <a:gd name="connsiteY3" fmla="*/ 5122303 h 5122303"/>
              <a:gd name="connsiteX4" fmla="*/ 3728147 w 10216603"/>
              <a:gd name="connsiteY4" fmla="*/ 0 h 5122303"/>
              <a:gd name="connsiteX0" fmla="*/ 4543136 w 10216603"/>
              <a:gd name="connsiteY0" fmla="*/ 0 h 4751571"/>
              <a:gd name="connsiteX1" fmla="*/ 10216603 w 10216603"/>
              <a:gd name="connsiteY1" fmla="*/ 2579572 h 4751571"/>
              <a:gd name="connsiteX2" fmla="*/ 10216360 w 10216603"/>
              <a:gd name="connsiteY2" fmla="*/ 4751571 h 4751571"/>
              <a:gd name="connsiteX3" fmla="*/ 0 w 10216603"/>
              <a:gd name="connsiteY3" fmla="*/ 4751571 h 4751571"/>
              <a:gd name="connsiteX4" fmla="*/ 4543136 w 10216603"/>
              <a:gd name="connsiteY4" fmla="*/ 0 h 4751571"/>
              <a:gd name="connsiteX0" fmla="*/ 6043847 w 10216603"/>
              <a:gd name="connsiteY0" fmla="*/ 0 h 4047982"/>
              <a:gd name="connsiteX1" fmla="*/ 10216603 w 10216603"/>
              <a:gd name="connsiteY1" fmla="*/ 1875983 h 4047982"/>
              <a:gd name="connsiteX2" fmla="*/ 10216360 w 10216603"/>
              <a:gd name="connsiteY2" fmla="*/ 4047982 h 4047982"/>
              <a:gd name="connsiteX3" fmla="*/ 0 w 10216603"/>
              <a:gd name="connsiteY3" fmla="*/ 4047982 h 4047982"/>
              <a:gd name="connsiteX4" fmla="*/ 6043847 w 10216603"/>
              <a:gd name="connsiteY4" fmla="*/ 0 h 4047982"/>
              <a:gd name="connsiteX0" fmla="*/ 4949849 w 10216603"/>
              <a:gd name="connsiteY0" fmla="*/ 0 h 4587490"/>
              <a:gd name="connsiteX1" fmla="*/ 10216603 w 10216603"/>
              <a:gd name="connsiteY1" fmla="*/ 2415491 h 4587490"/>
              <a:gd name="connsiteX2" fmla="*/ 10216360 w 10216603"/>
              <a:gd name="connsiteY2" fmla="*/ 4587490 h 4587490"/>
              <a:gd name="connsiteX3" fmla="*/ 0 w 10216603"/>
              <a:gd name="connsiteY3" fmla="*/ 4587490 h 4587490"/>
              <a:gd name="connsiteX4" fmla="*/ 4949849 w 10216603"/>
              <a:gd name="connsiteY4" fmla="*/ 0 h 4587490"/>
              <a:gd name="connsiteX0" fmla="*/ 934278 w 6201032"/>
              <a:gd name="connsiteY0" fmla="*/ 0 h 4593372"/>
              <a:gd name="connsiteX1" fmla="*/ 6201032 w 6201032"/>
              <a:gd name="connsiteY1" fmla="*/ 2415491 h 4593372"/>
              <a:gd name="connsiteX2" fmla="*/ 6200789 w 6201032"/>
              <a:gd name="connsiteY2" fmla="*/ 4587490 h 4593372"/>
              <a:gd name="connsiteX3" fmla="*/ 0 w 6201032"/>
              <a:gd name="connsiteY3" fmla="*/ 4593372 h 4593372"/>
              <a:gd name="connsiteX4" fmla="*/ 934278 w 6201032"/>
              <a:gd name="connsiteY4" fmla="*/ 0 h 4593372"/>
              <a:gd name="connsiteX0" fmla="*/ 2052072 w 7318826"/>
              <a:gd name="connsiteY0" fmla="*/ 0 h 4587490"/>
              <a:gd name="connsiteX1" fmla="*/ 7318826 w 7318826"/>
              <a:gd name="connsiteY1" fmla="*/ 2415491 h 4587490"/>
              <a:gd name="connsiteX2" fmla="*/ 7318583 w 7318826"/>
              <a:gd name="connsiteY2" fmla="*/ 4587490 h 4587490"/>
              <a:gd name="connsiteX3" fmla="*/ 0 w 7318826"/>
              <a:gd name="connsiteY3" fmla="*/ 4566249 h 4587490"/>
              <a:gd name="connsiteX4" fmla="*/ 2052072 w 7318826"/>
              <a:gd name="connsiteY4" fmla="*/ 0 h 4587490"/>
              <a:gd name="connsiteX0" fmla="*/ 2046563 w 7313317"/>
              <a:gd name="connsiteY0" fmla="*/ 0 h 4600147"/>
              <a:gd name="connsiteX1" fmla="*/ 7313317 w 7313317"/>
              <a:gd name="connsiteY1" fmla="*/ 2415491 h 4600147"/>
              <a:gd name="connsiteX2" fmla="*/ 7313074 w 7313317"/>
              <a:gd name="connsiteY2" fmla="*/ 4587490 h 4600147"/>
              <a:gd name="connsiteX3" fmla="*/ 0 w 7313317"/>
              <a:gd name="connsiteY3" fmla="*/ 4600147 h 4600147"/>
              <a:gd name="connsiteX4" fmla="*/ 2046563 w 7313317"/>
              <a:gd name="connsiteY4" fmla="*/ 0 h 4600147"/>
              <a:gd name="connsiteX0" fmla="*/ 2046563 w 7313317"/>
              <a:gd name="connsiteY0" fmla="*/ 0 h 4600148"/>
              <a:gd name="connsiteX1" fmla="*/ 7313317 w 7313317"/>
              <a:gd name="connsiteY1" fmla="*/ 2415491 h 4600148"/>
              <a:gd name="connsiteX2" fmla="*/ 7313074 w 7313317"/>
              <a:gd name="connsiteY2" fmla="*/ 4587490 h 4600148"/>
              <a:gd name="connsiteX3" fmla="*/ 0 w 7313317"/>
              <a:gd name="connsiteY3" fmla="*/ 4600148 h 4600148"/>
              <a:gd name="connsiteX4" fmla="*/ 2046563 w 7313317"/>
              <a:gd name="connsiteY4" fmla="*/ 0 h 4600148"/>
              <a:gd name="connsiteX0" fmla="*/ 2046563 w 7316473"/>
              <a:gd name="connsiteY0" fmla="*/ 0 h 4600148"/>
              <a:gd name="connsiteX1" fmla="*/ 7316473 w 7316473"/>
              <a:gd name="connsiteY1" fmla="*/ 2408555 h 4600148"/>
              <a:gd name="connsiteX2" fmla="*/ 7313074 w 7316473"/>
              <a:gd name="connsiteY2" fmla="*/ 4587490 h 4600148"/>
              <a:gd name="connsiteX3" fmla="*/ 0 w 7316473"/>
              <a:gd name="connsiteY3" fmla="*/ 4600148 h 4600148"/>
              <a:gd name="connsiteX4" fmla="*/ 2046563 w 7316473"/>
              <a:gd name="connsiteY4" fmla="*/ 0 h 460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6473" h="4600148">
                <a:moveTo>
                  <a:pt x="2046563" y="0"/>
                </a:moveTo>
                <a:lnTo>
                  <a:pt x="7316473" y="2408555"/>
                </a:lnTo>
                <a:lnTo>
                  <a:pt x="7313074" y="4587490"/>
                </a:lnTo>
                <a:lnTo>
                  <a:pt x="0" y="4600148"/>
                </a:lnTo>
                <a:lnTo>
                  <a:pt x="2046563" y="0"/>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3313" tIns="96657" rIns="193313" bIns="96657" anchor="ctr"/>
          <a:lstStyle/>
          <a:p>
            <a:pPr algn="ctr" defTabSz="914179">
              <a:defRPr/>
            </a:pPr>
            <a:endParaRPr lang="en-US" dirty="0">
              <a:solidFill>
                <a:srgbClr val="FFFFFF"/>
              </a:solidFill>
            </a:endParaRPr>
          </a:p>
        </p:txBody>
      </p:sp>
      <p:sp>
        <p:nvSpPr>
          <p:cNvPr id="10" name="Rectangle 9"/>
          <p:cNvSpPr/>
          <p:nvPr/>
        </p:nvSpPr>
        <p:spPr>
          <a:xfrm rot="20080642">
            <a:off x="-227049" y="3346594"/>
            <a:ext cx="5814029" cy="5811360"/>
          </a:xfrm>
          <a:custGeom>
            <a:avLst/>
            <a:gdLst>
              <a:gd name="connsiteX0" fmla="*/ 0 w 10216360"/>
              <a:gd name="connsiteY0" fmla="*/ 0 h 6818207"/>
              <a:gd name="connsiteX1" fmla="*/ 10216360 w 10216360"/>
              <a:gd name="connsiteY1" fmla="*/ 0 h 6818207"/>
              <a:gd name="connsiteX2" fmla="*/ 10216360 w 10216360"/>
              <a:gd name="connsiteY2" fmla="*/ 6818207 h 6818207"/>
              <a:gd name="connsiteX3" fmla="*/ 0 w 10216360"/>
              <a:gd name="connsiteY3" fmla="*/ 6818207 h 6818207"/>
              <a:gd name="connsiteX4" fmla="*/ 0 w 10216360"/>
              <a:gd name="connsiteY4" fmla="*/ 0 h 6818207"/>
              <a:gd name="connsiteX0" fmla="*/ 5379323 w 10216360"/>
              <a:gd name="connsiteY0" fmla="*/ 0 h 6819816"/>
              <a:gd name="connsiteX1" fmla="*/ 10216360 w 10216360"/>
              <a:gd name="connsiteY1" fmla="*/ 1609 h 6819816"/>
              <a:gd name="connsiteX2" fmla="*/ 10216360 w 10216360"/>
              <a:gd name="connsiteY2" fmla="*/ 6819816 h 6819816"/>
              <a:gd name="connsiteX3" fmla="*/ 0 w 10216360"/>
              <a:gd name="connsiteY3" fmla="*/ 6819816 h 6819816"/>
              <a:gd name="connsiteX4" fmla="*/ 5379323 w 10216360"/>
              <a:gd name="connsiteY4" fmla="*/ 0 h 6819816"/>
              <a:gd name="connsiteX0" fmla="*/ 0 w 4837037"/>
              <a:gd name="connsiteY0" fmla="*/ 0 h 6819816"/>
              <a:gd name="connsiteX1" fmla="*/ 4837037 w 4837037"/>
              <a:gd name="connsiteY1" fmla="*/ 1609 h 6819816"/>
              <a:gd name="connsiteX2" fmla="*/ 4837037 w 4837037"/>
              <a:gd name="connsiteY2" fmla="*/ 6819816 h 6819816"/>
              <a:gd name="connsiteX3" fmla="*/ 385340 w 4837037"/>
              <a:gd name="connsiteY3" fmla="*/ 4544876 h 6819816"/>
              <a:gd name="connsiteX4" fmla="*/ 0 w 4837037"/>
              <a:gd name="connsiteY4" fmla="*/ 0 h 6819816"/>
              <a:gd name="connsiteX0" fmla="*/ 744242 w 5581279"/>
              <a:gd name="connsiteY0" fmla="*/ 0 h 6819816"/>
              <a:gd name="connsiteX1" fmla="*/ 5581279 w 5581279"/>
              <a:gd name="connsiteY1" fmla="*/ 1609 h 6819816"/>
              <a:gd name="connsiteX2" fmla="*/ 5581279 w 5581279"/>
              <a:gd name="connsiteY2" fmla="*/ 6819816 h 6819816"/>
              <a:gd name="connsiteX3" fmla="*/ 0 w 5581279"/>
              <a:gd name="connsiteY3" fmla="*/ 1645204 h 6819816"/>
              <a:gd name="connsiteX4" fmla="*/ 744242 w 5581279"/>
              <a:gd name="connsiteY4" fmla="*/ 0 h 6819816"/>
              <a:gd name="connsiteX0" fmla="*/ 744242 w 5581279"/>
              <a:gd name="connsiteY0" fmla="*/ 0 h 3556264"/>
              <a:gd name="connsiteX1" fmla="*/ 5581279 w 5581279"/>
              <a:gd name="connsiteY1" fmla="*/ 1609 h 3556264"/>
              <a:gd name="connsiteX2" fmla="*/ 5538071 w 5581279"/>
              <a:gd name="connsiteY2" fmla="*/ 3556264 h 3556264"/>
              <a:gd name="connsiteX3" fmla="*/ 0 w 5581279"/>
              <a:gd name="connsiteY3" fmla="*/ 1645204 h 3556264"/>
              <a:gd name="connsiteX4" fmla="*/ 744242 w 5581279"/>
              <a:gd name="connsiteY4" fmla="*/ 0 h 3556264"/>
              <a:gd name="connsiteX0" fmla="*/ 744242 w 5581279"/>
              <a:gd name="connsiteY0" fmla="*/ 0 h 4244065"/>
              <a:gd name="connsiteX1" fmla="*/ 5581279 w 5581279"/>
              <a:gd name="connsiteY1" fmla="*/ 1609 h 4244065"/>
              <a:gd name="connsiteX2" fmla="*/ 5568526 w 5581279"/>
              <a:gd name="connsiteY2" fmla="*/ 4244065 h 4244065"/>
              <a:gd name="connsiteX3" fmla="*/ 0 w 5581279"/>
              <a:gd name="connsiteY3" fmla="*/ 1645204 h 4244065"/>
              <a:gd name="connsiteX4" fmla="*/ 744242 w 5581279"/>
              <a:gd name="connsiteY4" fmla="*/ 0 h 4244065"/>
              <a:gd name="connsiteX0" fmla="*/ 744242 w 5581279"/>
              <a:gd name="connsiteY0" fmla="*/ 0 h 3660689"/>
              <a:gd name="connsiteX1" fmla="*/ 5581279 w 5581279"/>
              <a:gd name="connsiteY1" fmla="*/ 1609 h 3660689"/>
              <a:gd name="connsiteX2" fmla="*/ 5436260 w 5581279"/>
              <a:gd name="connsiteY2" fmla="*/ 3660689 h 3660689"/>
              <a:gd name="connsiteX3" fmla="*/ 0 w 5581279"/>
              <a:gd name="connsiteY3" fmla="*/ 1645204 h 3660689"/>
              <a:gd name="connsiteX4" fmla="*/ 744242 w 5581279"/>
              <a:gd name="connsiteY4" fmla="*/ 0 h 3660689"/>
              <a:gd name="connsiteX0" fmla="*/ 744242 w 5581279"/>
              <a:gd name="connsiteY0" fmla="*/ 0 h 4222781"/>
              <a:gd name="connsiteX1" fmla="*/ 5581279 w 5581279"/>
              <a:gd name="connsiteY1" fmla="*/ 1609 h 4222781"/>
              <a:gd name="connsiteX2" fmla="*/ 5567744 w 5581279"/>
              <a:gd name="connsiteY2" fmla="*/ 4222781 h 4222781"/>
              <a:gd name="connsiteX3" fmla="*/ 0 w 5581279"/>
              <a:gd name="connsiteY3" fmla="*/ 1645204 h 4222781"/>
              <a:gd name="connsiteX4" fmla="*/ 744242 w 5581279"/>
              <a:gd name="connsiteY4" fmla="*/ 0 h 4222781"/>
              <a:gd name="connsiteX0" fmla="*/ 763962 w 5600999"/>
              <a:gd name="connsiteY0" fmla="*/ 0 h 4222781"/>
              <a:gd name="connsiteX1" fmla="*/ 5600999 w 5600999"/>
              <a:gd name="connsiteY1" fmla="*/ 1609 h 4222781"/>
              <a:gd name="connsiteX2" fmla="*/ 5587464 w 5600999"/>
              <a:gd name="connsiteY2" fmla="*/ 4222781 h 4222781"/>
              <a:gd name="connsiteX3" fmla="*/ 0 w 5600999"/>
              <a:gd name="connsiteY3" fmla="*/ 1688554 h 4222781"/>
              <a:gd name="connsiteX4" fmla="*/ 763962 w 5600999"/>
              <a:gd name="connsiteY4" fmla="*/ 0 h 4222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999" h="4222781">
                <a:moveTo>
                  <a:pt x="763962" y="0"/>
                </a:moveTo>
                <a:lnTo>
                  <a:pt x="5600999" y="1609"/>
                </a:lnTo>
                <a:cubicBezTo>
                  <a:pt x="5596487" y="1408666"/>
                  <a:pt x="5591976" y="2815724"/>
                  <a:pt x="5587464" y="4222781"/>
                </a:cubicBezTo>
                <a:lnTo>
                  <a:pt x="0" y="1688554"/>
                </a:lnTo>
                <a:lnTo>
                  <a:pt x="763962"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3313" tIns="96657" rIns="193313" bIns="96657" anchor="ctr"/>
          <a:lstStyle/>
          <a:p>
            <a:pPr algn="ctr" defTabSz="914179">
              <a:defRPr/>
            </a:pPr>
            <a:endParaRPr lang="en-US" dirty="0">
              <a:solidFill>
                <a:srgbClr val="FFFFFF"/>
              </a:solidFill>
            </a:endParaRPr>
          </a:p>
        </p:txBody>
      </p:sp>
      <p:sp>
        <p:nvSpPr>
          <p:cNvPr id="9" name="Rectangle 8"/>
          <p:cNvSpPr/>
          <p:nvPr/>
        </p:nvSpPr>
        <p:spPr>
          <a:xfrm rot="20132376">
            <a:off x="5955016" y="3571074"/>
            <a:ext cx="7448803" cy="4234245"/>
          </a:xfrm>
          <a:custGeom>
            <a:avLst/>
            <a:gdLst>
              <a:gd name="connsiteX0" fmla="*/ 0 w 10216360"/>
              <a:gd name="connsiteY0" fmla="*/ 0 h 6818207"/>
              <a:gd name="connsiteX1" fmla="*/ 10216360 w 10216360"/>
              <a:gd name="connsiteY1" fmla="*/ 0 h 6818207"/>
              <a:gd name="connsiteX2" fmla="*/ 10216360 w 10216360"/>
              <a:gd name="connsiteY2" fmla="*/ 6818207 h 6818207"/>
              <a:gd name="connsiteX3" fmla="*/ 0 w 10216360"/>
              <a:gd name="connsiteY3" fmla="*/ 6818207 h 6818207"/>
              <a:gd name="connsiteX4" fmla="*/ 0 w 10216360"/>
              <a:gd name="connsiteY4" fmla="*/ 0 h 6818207"/>
              <a:gd name="connsiteX0" fmla="*/ 111 w 10216471"/>
              <a:gd name="connsiteY0" fmla="*/ 0 h 6818207"/>
              <a:gd name="connsiteX1" fmla="*/ 10216471 w 10216471"/>
              <a:gd name="connsiteY1" fmla="*/ 0 h 6818207"/>
              <a:gd name="connsiteX2" fmla="*/ 10216471 w 10216471"/>
              <a:gd name="connsiteY2" fmla="*/ 6818207 h 6818207"/>
              <a:gd name="connsiteX3" fmla="*/ 0 w 10216471"/>
              <a:gd name="connsiteY3" fmla="*/ 1711634 h 6818207"/>
              <a:gd name="connsiteX4" fmla="*/ 111 w 10216471"/>
              <a:gd name="connsiteY4" fmla="*/ 0 h 6818207"/>
              <a:gd name="connsiteX0" fmla="*/ 111 w 10216471"/>
              <a:gd name="connsiteY0" fmla="*/ 0 h 2835995"/>
              <a:gd name="connsiteX1" fmla="*/ 10216471 w 10216471"/>
              <a:gd name="connsiteY1" fmla="*/ 0 h 2835995"/>
              <a:gd name="connsiteX2" fmla="*/ 5602937 w 10216471"/>
              <a:gd name="connsiteY2" fmla="*/ 2835995 h 2835995"/>
              <a:gd name="connsiteX3" fmla="*/ 0 w 10216471"/>
              <a:gd name="connsiteY3" fmla="*/ 1711634 h 2835995"/>
              <a:gd name="connsiteX4" fmla="*/ 111 w 10216471"/>
              <a:gd name="connsiteY4" fmla="*/ 0 h 2835995"/>
              <a:gd name="connsiteX0" fmla="*/ 111 w 10216471"/>
              <a:gd name="connsiteY0" fmla="*/ 0 h 4237556"/>
              <a:gd name="connsiteX1" fmla="*/ 10216471 w 10216471"/>
              <a:gd name="connsiteY1" fmla="*/ 0 h 4237556"/>
              <a:gd name="connsiteX2" fmla="*/ 5509516 w 10216471"/>
              <a:gd name="connsiteY2" fmla="*/ 4237556 h 4237556"/>
              <a:gd name="connsiteX3" fmla="*/ 0 w 10216471"/>
              <a:gd name="connsiteY3" fmla="*/ 1711634 h 4237556"/>
              <a:gd name="connsiteX4" fmla="*/ 111 w 10216471"/>
              <a:gd name="connsiteY4" fmla="*/ 0 h 4237556"/>
              <a:gd name="connsiteX0" fmla="*/ 111 w 6490726"/>
              <a:gd name="connsiteY0" fmla="*/ 0 h 4237556"/>
              <a:gd name="connsiteX1" fmla="*/ 6490726 w 6490726"/>
              <a:gd name="connsiteY1" fmla="*/ 921236 h 4237556"/>
              <a:gd name="connsiteX2" fmla="*/ 5509516 w 6490726"/>
              <a:gd name="connsiteY2" fmla="*/ 4237556 h 4237556"/>
              <a:gd name="connsiteX3" fmla="*/ 0 w 6490726"/>
              <a:gd name="connsiteY3" fmla="*/ 1711634 h 4237556"/>
              <a:gd name="connsiteX4" fmla="*/ 111 w 6490726"/>
              <a:gd name="connsiteY4" fmla="*/ 0 h 4237556"/>
              <a:gd name="connsiteX0" fmla="*/ 111 w 7454287"/>
              <a:gd name="connsiteY0" fmla="*/ 792 h 4238348"/>
              <a:gd name="connsiteX1" fmla="*/ 7454287 w 7454287"/>
              <a:gd name="connsiteY1" fmla="*/ 0 h 4238348"/>
              <a:gd name="connsiteX2" fmla="*/ 5509516 w 7454287"/>
              <a:gd name="connsiteY2" fmla="*/ 4238348 h 4238348"/>
              <a:gd name="connsiteX3" fmla="*/ 0 w 7454287"/>
              <a:gd name="connsiteY3" fmla="*/ 1712426 h 4238348"/>
              <a:gd name="connsiteX4" fmla="*/ 111 w 7454287"/>
              <a:gd name="connsiteY4" fmla="*/ 792 h 4238348"/>
              <a:gd name="connsiteX0" fmla="*/ 11943 w 7466119"/>
              <a:gd name="connsiteY0" fmla="*/ 792 h 4238348"/>
              <a:gd name="connsiteX1" fmla="*/ 7466119 w 7466119"/>
              <a:gd name="connsiteY1" fmla="*/ 0 h 4238348"/>
              <a:gd name="connsiteX2" fmla="*/ 5521348 w 7466119"/>
              <a:gd name="connsiteY2" fmla="*/ 4238348 h 4238348"/>
              <a:gd name="connsiteX3" fmla="*/ 0 w 7466119"/>
              <a:gd name="connsiteY3" fmla="*/ 1738436 h 4238348"/>
              <a:gd name="connsiteX4" fmla="*/ 11943 w 7466119"/>
              <a:gd name="connsiteY4" fmla="*/ 792 h 4238348"/>
              <a:gd name="connsiteX0" fmla="*/ 11943 w 7332634"/>
              <a:gd name="connsiteY0" fmla="*/ 0 h 4237556"/>
              <a:gd name="connsiteX1" fmla="*/ 7332634 w 7332634"/>
              <a:gd name="connsiteY1" fmla="*/ 1272 h 4237556"/>
              <a:gd name="connsiteX2" fmla="*/ 5521348 w 7332634"/>
              <a:gd name="connsiteY2" fmla="*/ 4237556 h 4237556"/>
              <a:gd name="connsiteX3" fmla="*/ 0 w 7332634"/>
              <a:gd name="connsiteY3" fmla="*/ 1737644 h 4237556"/>
              <a:gd name="connsiteX4" fmla="*/ 11943 w 7332634"/>
              <a:gd name="connsiteY4" fmla="*/ 0 h 4237556"/>
              <a:gd name="connsiteX0" fmla="*/ 11943 w 7449300"/>
              <a:gd name="connsiteY0" fmla="*/ 0 h 4237556"/>
              <a:gd name="connsiteX1" fmla="*/ 7449300 w 7449300"/>
              <a:gd name="connsiteY1" fmla="*/ 5510 h 4237556"/>
              <a:gd name="connsiteX2" fmla="*/ 5521348 w 7449300"/>
              <a:gd name="connsiteY2" fmla="*/ 4237556 h 4237556"/>
              <a:gd name="connsiteX3" fmla="*/ 0 w 7449300"/>
              <a:gd name="connsiteY3" fmla="*/ 1737644 h 4237556"/>
              <a:gd name="connsiteX4" fmla="*/ 11943 w 7449300"/>
              <a:gd name="connsiteY4" fmla="*/ 0 h 4237556"/>
              <a:gd name="connsiteX0" fmla="*/ 11943 w 7449300"/>
              <a:gd name="connsiteY0" fmla="*/ 0 h 3766631"/>
              <a:gd name="connsiteX1" fmla="*/ 7449300 w 7449300"/>
              <a:gd name="connsiteY1" fmla="*/ 5510 h 3766631"/>
              <a:gd name="connsiteX2" fmla="*/ 5344905 w 7449300"/>
              <a:gd name="connsiteY2" fmla="*/ 3766631 h 3766631"/>
              <a:gd name="connsiteX3" fmla="*/ 0 w 7449300"/>
              <a:gd name="connsiteY3" fmla="*/ 1737644 h 3766631"/>
              <a:gd name="connsiteX4" fmla="*/ 11943 w 7449300"/>
              <a:gd name="connsiteY4" fmla="*/ 0 h 3766631"/>
              <a:gd name="connsiteX0" fmla="*/ 11943 w 7449300"/>
              <a:gd name="connsiteY0" fmla="*/ 0 h 4237557"/>
              <a:gd name="connsiteX1" fmla="*/ 7449300 w 7449300"/>
              <a:gd name="connsiteY1" fmla="*/ 5510 h 4237557"/>
              <a:gd name="connsiteX2" fmla="*/ 5521348 w 7449300"/>
              <a:gd name="connsiteY2" fmla="*/ 4237557 h 4237557"/>
              <a:gd name="connsiteX3" fmla="*/ 0 w 7449300"/>
              <a:gd name="connsiteY3" fmla="*/ 1737644 h 4237557"/>
              <a:gd name="connsiteX4" fmla="*/ 11943 w 7449300"/>
              <a:gd name="connsiteY4" fmla="*/ 0 h 4237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9300" h="4237557">
                <a:moveTo>
                  <a:pt x="11943" y="0"/>
                </a:moveTo>
                <a:lnTo>
                  <a:pt x="7449300" y="5510"/>
                </a:lnTo>
                <a:lnTo>
                  <a:pt x="5521348" y="4237557"/>
                </a:lnTo>
                <a:lnTo>
                  <a:pt x="0" y="1737644"/>
                </a:lnTo>
                <a:lnTo>
                  <a:pt x="11943"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3313" tIns="96657" rIns="193313" bIns="96657" anchor="ctr"/>
          <a:lstStyle/>
          <a:p>
            <a:pPr algn="ctr" defTabSz="914179">
              <a:defRPr/>
            </a:pPr>
            <a:endParaRPr lang="en-US" dirty="0">
              <a:solidFill>
                <a:srgbClr val="FFFFFF"/>
              </a:solidFill>
            </a:endParaRPr>
          </a:p>
        </p:txBody>
      </p:sp>
      <p:sp>
        <p:nvSpPr>
          <p:cNvPr id="8" name="Rectangle 7"/>
          <p:cNvSpPr/>
          <p:nvPr/>
        </p:nvSpPr>
        <p:spPr>
          <a:xfrm rot="20099776">
            <a:off x="6581485" y="-1516191"/>
            <a:ext cx="5835177" cy="4750504"/>
          </a:xfrm>
          <a:custGeom>
            <a:avLst/>
            <a:gdLst>
              <a:gd name="connsiteX0" fmla="*/ 0 w 10216360"/>
              <a:gd name="connsiteY0" fmla="*/ 0 h 6818207"/>
              <a:gd name="connsiteX1" fmla="*/ 10216360 w 10216360"/>
              <a:gd name="connsiteY1" fmla="*/ 0 h 6818207"/>
              <a:gd name="connsiteX2" fmla="*/ 10216360 w 10216360"/>
              <a:gd name="connsiteY2" fmla="*/ 6818207 h 6818207"/>
              <a:gd name="connsiteX3" fmla="*/ 0 w 10216360"/>
              <a:gd name="connsiteY3" fmla="*/ 6818207 h 6818207"/>
              <a:gd name="connsiteX4" fmla="*/ 0 w 10216360"/>
              <a:gd name="connsiteY4" fmla="*/ 0 h 6818207"/>
              <a:gd name="connsiteX0" fmla="*/ 1627623 w 10216360"/>
              <a:gd name="connsiteY0" fmla="*/ 3461081 h 6818207"/>
              <a:gd name="connsiteX1" fmla="*/ 10216360 w 10216360"/>
              <a:gd name="connsiteY1" fmla="*/ 0 h 6818207"/>
              <a:gd name="connsiteX2" fmla="*/ 10216360 w 10216360"/>
              <a:gd name="connsiteY2" fmla="*/ 6818207 h 6818207"/>
              <a:gd name="connsiteX3" fmla="*/ 0 w 10216360"/>
              <a:gd name="connsiteY3" fmla="*/ 6818207 h 6818207"/>
              <a:gd name="connsiteX4" fmla="*/ 1627623 w 10216360"/>
              <a:gd name="connsiteY4" fmla="*/ 3461081 h 6818207"/>
              <a:gd name="connsiteX0" fmla="*/ 4098 w 10216360"/>
              <a:gd name="connsiteY0" fmla="*/ 2199344 h 6818207"/>
              <a:gd name="connsiteX1" fmla="*/ 10216360 w 10216360"/>
              <a:gd name="connsiteY1" fmla="*/ 0 h 6818207"/>
              <a:gd name="connsiteX2" fmla="*/ 10216360 w 10216360"/>
              <a:gd name="connsiteY2" fmla="*/ 6818207 h 6818207"/>
              <a:gd name="connsiteX3" fmla="*/ 0 w 10216360"/>
              <a:gd name="connsiteY3" fmla="*/ 6818207 h 6818207"/>
              <a:gd name="connsiteX4" fmla="*/ 4098 w 10216360"/>
              <a:gd name="connsiteY4" fmla="*/ 2199344 h 6818207"/>
              <a:gd name="connsiteX0" fmla="*/ 4098 w 10216360"/>
              <a:gd name="connsiteY0" fmla="*/ 0 h 4618863"/>
              <a:gd name="connsiteX1" fmla="*/ 3608989 w 10216360"/>
              <a:gd name="connsiteY1" fmla="*/ 2894296 h 4618863"/>
              <a:gd name="connsiteX2" fmla="*/ 10216360 w 10216360"/>
              <a:gd name="connsiteY2" fmla="*/ 4618863 h 4618863"/>
              <a:gd name="connsiteX3" fmla="*/ 0 w 10216360"/>
              <a:gd name="connsiteY3" fmla="*/ 4618863 h 4618863"/>
              <a:gd name="connsiteX4" fmla="*/ 4098 w 10216360"/>
              <a:gd name="connsiteY4" fmla="*/ 0 h 4618863"/>
              <a:gd name="connsiteX0" fmla="*/ 4098 w 10216360"/>
              <a:gd name="connsiteY0" fmla="*/ 0 h 4618863"/>
              <a:gd name="connsiteX1" fmla="*/ 5902988 w 10216360"/>
              <a:gd name="connsiteY1" fmla="*/ 2682115 h 4618863"/>
              <a:gd name="connsiteX2" fmla="*/ 10216360 w 10216360"/>
              <a:gd name="connsiteY2" fmla="*/ 4618863 h 4618863"/>
              <a:gd name="connsiteX3" fmla="*/ 0 w 10216360"/>
              <a:gd name="connsiteY3" fmla="*/ 4618863 h 4618863"/>
              <a:gd name="connsiteX4" fmla="*/ 4098 w 10216360"/>
              <a:gd name="connsiteY4" fmla="*/ 0 h 4618863"/>
              <a:gd name="connsiteX0" fmla="*/ 4098 w 5902988"/>
              <a:gd name="connsiteY0" fmla="*/ 0 h 4618863"/>
              <a:gd name="connsiteX1" fmla="*/ 5902988 w 5902988"/>
              <a:gd name="connsiteY1" fmla="*/ 2682115 h 4618863"/>
              <a:gd name="connsiteX2" fmla="*/ 5049879 w 5902988"/>
              <a:gd name="connsiteY2" fmla="*/ 4612651 h 4618863"/>
              <a:gd name="connsiteX3" fmla="*/ 0 w 5902988"/>
              <a:gd name="connsiteY3" fmla="*/ 4618863 h 4618863"/>
              <a:gd name="connsiteX4" fmla="*/ 4098 w 5902988"/>
              <a:gd name="connsiteY4" fmla="*/ 0 h 4618863"/>
              <a:gd name="connsiteX0" fmla="*/ 28544 w 5902988"/>
              <a:gd name="connsiteY0" fmla="*/ 0 h 4649599"/>
              <a:gd name="connsiteX1" fmla="*/ 5902988 w 5902988"/>
              <a:gd name="connsiteY1" fmla="*/ 2712851 h 4649599"/>
              <a:gd name="connsiteX2" fmla="*/ 5049879 w 5902988"/>
              <a:gd name="connsiteY2" fmla="*/ 4643387 h 4649599"/>
              <a:gd name="connsiteX3" fmla="*/ 0 w 5902988"/>
              <a:gd name="connsiteY3" fmla="*/ 4649599 h 4649599"/>
              <a:gd name="connsiteX4" fmla="*/ 28544 w 5902988"/>
              <a:gd name="connsiteY4" fmla="*/ 0 h 4649599"/>
              <a:gd name="connsiteX0" fmla="*/ 0 w 5908342"/>
              <a:gd name="connsiteY0" fmla="*/ 0 h 4644091"/>
              <a:gd name="connsiteX1" fmla="*/ 5908342 w 5908342"/>
              <a:gd name="connsiteY1" fmla="*/ 2707343 h 4644091"/>
              <a:gd name="connsiteX2" fmla="*/ 5055233 w 5908342"/>
              <a:gd name="connsiteY2" fmla="*/ 4637879 h 4644091"/>
              <a:gd name="connsiteX3" fmla="*/ 5354 w 5908342"/>
              <a:gd name="connsiteY3" fmla="*/ 4644091 h 4644091"/>
              <a:gd name="connsiteX4" fmla="*/ 0 w 5908342"/>
              <a:gd name="connsiteY4" fmla="*/ 0 h 4644091"/>
              <a:gd name="connsiteX0" fmla="*/ 2865 w 5903319"/>
              <a:gd name="connsiteY0" fmla="*/ 0 h 4661431"/>
              <a:gd name="connsiteX1" fmla="*/ 5903319 w 5903319"/>
              <a:gd name="connsiteY1" fmla="*/ 2724683 h 4661431"/>
              <a:gd name="connsiteX2" fmla="*/ 5050210 w 5903319"/>
              <a:gd name="connsiteY2" fmla="*/ 4655219 h 4661431"/>
              <a:gd name="connsiteX3" fmla="*/ 331 w 5903319"/>
              <a:gd name="connsiteY3" fmla="*/ 4661431 h 4661431"/>
              <a:gd name="connsiteX4" fmla="*/ 2865 w 5903319"/>
              <a:gd name="connsiteY4" fmla="*/ 0 h 4661431"/>
              <a:gd name="connsiteX0" fmla="*/ 2865 w 5867075"/>
              <a:gd name="connsiteY0" fmla="*/ 0 h 4661431"/>
              <a:gd name="connsiteX1" fmla="*/ 5867075 w 5867075"/>
              <a:gd name="connsiteY1" fmla="*/ 2666339 h 4661431"/>
              <a:gd name="connsiteX2" fmla="*/ 5050210 w 5867075"/>
              <a:gd name="connsiteY2" fmla="*/ 4655219 h 4661431"/>
              <a:gd name="connsiteX3" fmla="*/ 331 w 5867075"/>
              <a:gd name="connsiteY3" fmla="*/ 4661431 h 4661431"/>
              <a:gd name="connsiteX4" fmla="*/ 2865 w 5867075"/>
              <a:gd name="connsiteY4" fmla="*/ 0 h 4661431"/>
              <a:gd name="connsiteX0" fmla="*/ 2865 w 5867075"/>
              <a:gd name="connsiteY0" fmla="*/ 0 h 4675688"/>
              <a:gd name="connsiteX1" fmla="*/ 5867075 w 5867075"/>
              <a:gd name="connsiteY1" fmla="*/ 2666339 h 4675688"/>
              <a:gd name="connsiteX2" fmla="*/ 4957185 w 5867075"/>
              <a:gd name="connsiteY2" fmla="*/ 4675688 h 4675688"/>
              <a:gd name="connsiteX3" fmla="*/ 331 w 5867075"/>
              <a:gd name="connsiteY3" fmla="*/ 4661431 h 4675688"/>
              <a:gd name="connsiteX4" fmla="*/ 2865 w 5867075"/>
              <a:gd name="connsiteY4" fmla="*/ 0 h 4675688"/>
              <a:gd name="connsiteX0" fmla="*/ 12763 w 5866882"/>
              <a:gd name="connsiteY0" fmla="*/ 0 h 4679469"/>
              <a:gd name="connsiteX1" fmla="*/ 5866882 w 5866882"/>
              <a:gd name="connsiteY1" fmla="*/ 2670120 h 4679469"/>
              <a:gd name="connsiteX2" fmla="*/ 4956992 w 5866882"/>
              <a:gd name="connsiteY2" fmla="*/ 4679469 h 4679469"/>
              <a:gd name="connsiteX3" fmla="*/ 138 w 5866882"/>
              <a:gd name="connsiteY3" fmla="*/ 4665212 h 4679469"/>
              <a:gd name="connsiteX4" fmla="*/ 12763 w 5866882"/>
              <a:gd name="connsiteY4" fmla="*/ 0 h 4679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6882" h="4679469">
                <a:moveTo>
                  <a:pt x="12763" y="0"/>
                </a:moveTo>
                <a:lnTo>
                  <a:pt x="5866882" y="2670120"/>
                </a:lnTo>
                <a:lnTo>
                  <a:pt x="4956992" y="4679469"/>
                </a:lnTo>
                <a:lnTo>
                  <a:pt x="138" y="4665212"/>
                </a:lnTo>
                <a:cubicBezTo>
                  <a:pt x="-1647" y="3117182"/>
                  <a:pt x="14548" y="1548030"/>
                  <a:pt x="1276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3313" tIns="96657" rIns="193313" bIns="96657" anchor="ctr"/>
          <a:lstStyle/>
          <a:p>
            <a:pPr algn="ctr" defTabSz="914179">
              <a:defRPr/>
            </a:pPr>
            <a:endParaRPr lang="en-US" dirty="0">
              <a:solidFill>
                <a:srgbClr val="FFFFFF"/>
              </a:solidFill>
            </a:endParaRPr>
          </a:p>
        </p:txBody>
      </p:sp>
      <p:sp>
        <p:nvSpPr>
          <p:cNvPr id="21510" name="TextBox 4"/>
          <p:cNvSpPr txBox="1">
            <a:spLocks noChangeArrowheads="1"/>
          </p:cNvSpPr>
          <p:nvPr/>
        </p:nvSpPr>
        <p:spPr bwMode="auto">
          <a:xfrm>
            <a:off x="-144344" y="677749"/>
            <a:ext cx="9671023" cy="104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313" tIns="96657" rIns="193313" bIns="96657">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nSpc>
                <a:spcPct val="150000"/>
              </a:lnSpc>
              <a:spcAft>
                <a:spcPts val="2114"/>
              </a:spcAft>
            </a:pPr>
            <a:r>
              <a:rPr lang="en-IN" altLang="en-US" sz="4200" b="1" dirty="0">
                <a:latin typeface="Times New Roman" pitchFamily="18" charset="0"/>
                <a:ea typeface="Calibri" pitchFamily="34" charset="0"/>
                <a:cs typeface="Times New Roman" pitchFamily="18" charset="0"/>
              </a:rPr>
              <a:t>Issues open for Discussion</a:t>
            </a:r>
            <a:endParaRPr lang="en-IN" altLang="en-US" sz="4200" dirty="0">
              <a:latin typeface="Times New Roman" pitchFamily="18" charset="0"/>
              <a:ea typeface="Calibri" pitchFamily="34" charset="0"/>
              <a:cs typeface="Times New Roman" pitchFamily="18" charset="0"/>
            </a:endParaRPr>
          </a:p>
        </p:txBody>
      </p:sp>
      <p:sp>
        <p:nvSpPr>
          <p:cNvPr id="13" name="TextBox 12"/>
          <p:cNvSpPr txBox="1"/>
          <p:nvPr/>
        </p:nvSpPr>
        <p:spPr>
          <a:xfrm>
            <a:off x="7217181" y="2432516"/>
            <a:ext cx="1769051" cy="1425953"/>
          </a:xfrm>
          <a:prstGeom prst="rect">
            <a:avLst/>
          </a:prstGeom>
          <a:noFill/>
        </p:spPr>
        <p:txBody>
          <a:bodyPr lIns="193313" tIns="96657" rIns="193313" bIns="96657">
            <a:spAutoFit/>
          </a:bodyPr>
          <a:lstStyle/>
          <a:p>
            <a:pPr algn="ctr" defTabSz="914179">
              <a:defRPr/>
            </a:pPr>
            <a:r>
              <a:rPr lang="en-US" sz="8000" b="1" dirty="0">
                <a:solidFill>
                  <a:srgbClr val="FFFFFF"/>
                </a:solidFill>
                <a:latin typeface="Open Sans" panose="020B0606030504020204" pitchFamily="34" charset="0"/>
                <a:ea typeface="Noto Sans" panose="020B0502040504020204" pitchFamily="34"/>
              </a:rPr>
              <a:t>3</a:t>
            </a:r>
            <a:endParaRPr lang="en-GB" sz="800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4" name="TextBox 13"/>
          <p:cNvSpPr txBox="1"/>
          <p:nvPr/>
        </p:nvSpPr>
        <p:spPr>
          <a:xfrm>
            <a:off x="5850955" y="4995878"/>
            <a:ext cx="1769047" cy="1425953"/>
          </a:xfrm>
          <a:prstGeom prst="rect">
            <a:avLst/>
          </a:prstGeom>
          <a:noFill/>
        </p:spPr>
        <p:txBody>
          <a:bodyPr lIns="193313" tIns="96657" rIns="193313" bIns="96657">
            <a:spAutoFit/>
          </a:bodyPr>
          <a:lstStyle/>
          <a:p>
            <a:pPr algn="ctr" defTabSz="914179">
              <a:defRPr/>
            </a:pPr>
            <a:r>
              <a:rPr lang="en-US" sz="8000" b="1" dirty="0">
                <a:solidFill>
                  <a:srgbClr val="FFFFFF"/>
                </a:solidFill>
                <a:latin typeface="Open Sans" panose="020B0606030504020204" pitchFamily="34" charset="0"/>
                <a:ea typeface="Noto Sans" panose="020B0502040504020204" pitchFamily="34"/>
              </a:rPr>
              <a:t>2</a:t>
            </a:r>
            <a:endParaRPr lang="en-GB" sz="800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5" name="TextBox 14"/>
          <p:cNvSpPr txBox="1"/>
          <p:nvPr/>
        </p:nvSpPr>
        <p:spPr>
          <a:xfrm>
            <a:off x="2923799" y="2563366"/>
            <a:ext cx="1765692" cy="1425955"/>
          </a:xfrm>
          <a:prstGeom prst="rect">
            <a:avLst/>
          </a:prstGeom>
          <a:noFill/>
        </p:spPr>
        <p:txBody>
          <a:bodyPr lIns="193313" tIns="96657" rIns="193313" bIns="96657">
            <a:spAutoFit/>
          </a:bodyPr>
          <a:lstStyle/>
          <a:p>
            <a:pPr algn="ctr" defTabSz="914179">
              <a:defRPr/>
            </a:pPr>
            <a:r>
              <a:rPr lang="en-GB" sz="8000" b="1" dirty="0">
                <a:solidFill>
                  <a:srgbClr val="FFFFFF"/>
                </a:solidFill>
                <a:latin typeface="Noto Sans" panose="020B0502040504020204" pitchFamily="34"/>
                <a:ea typeface="Noto Sans" panose="020B0502040504020204" pitchFamily="34"/>
                <a:cs typeface="Noto Sans" panose="020B0502040504020204" pitchFamily="34"/>
              </a:rPr>
              <a:t>1</a:t>
            </a:r>
          </a:p>
        </p:txBody>
      </p:sp>
      <p:sp>
        <p:nvSpPr>
          <p:cNvPr id="21514" name="TextBox 17"/>
          <p:cNvSpPr txBox="1">
            <a:spLocks noChangeArrowheads="1"/>
          </p:cNvSpPr>
          <p:nvPr/>
        </p:nvSpPr>
        <p:spPr bwMode="auto">
          <a:xfrm>
            <a:off x="7401809" y="4492597"/>
            <a:ext cx="4631048" cy="2041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3313" tIns="96657" rIns="193313" bIns="96657">
            <a:spAutoFit/>
          </a:bodyPr>
          <a:lstStyle>
            <a:lvl1pPr defTabSz="431800">
              <a:defRPr>
                <a:solidFill>
                  <a:schemeClr val="tx1"/>
                </a:solidFill>
                <a:latin typeface="Arial" pitchFamily="34" charset="0"/>
                <a:cs typeface="Arial" pitchFamily="34" charset="0"/>
              </a:defRPr>
            </a:lvl1pPr>
            <a:lvl2pPr marL="742950" indent="-285750" defTabSz="431800">
              <a:defRPr>
                <a:solidFill>
                  <a:schemeClr val="tx1"/>
                </a:solidFill>
                <a:latin typeface="Arial" pitchFamily="34" charset="0"/>
                <a:cs typeface="Arial" pitchFamily="34" charset="0"/>
              </a:defRPr>
            </a:lvl2pPr>
            <a:lvl3pPr marL="1143000" indent="-228600" defTabSz="431800">
              <a:defRPr>
                <a:solidFill>
                  <a:schemeClr val="tx1"/>
                </a:solidFill>
                <a:latin typeface="Arial" pitchFamily="34" charset="0"/>
                <a:cs typeface="Arial" pitchFamily="34" charset="0"/>
              </a:defRPr>
            </a:lvl3pPr>
            <a:lvl4pPr marL="1600200" indent="-228600" defTabSz="431800">
              <a:defRPr>
                <a:solidFill>
                  <a:schemeClr val="tx1"/>
                </a:solidFill>
                <a:latin typeface="Arial" pitchFamily="34" charset="0"/>
                <a:cs typeface="Arial" pitchFamily="34" charset="0"/>
              </a:defRPr>
            </a:lvl4pPr>
            <a:lvl5pPr marL="2057400" indent="-228600" defTabSz="431800">
              <a:defRPr>
                <a:solidFill>
                  <a:schemeClr val="tx1"/>
                </a:solidFill>
                <a:latin typeface="Arial" pitchFamily="34" charset="0"/>
                <a:cs typeface="Arial" pitchFamily="34" charset="0"/>
              </a:defRPr>
            </a:lvl5pPr>
            <a:lvl6pPr marL="2514600" indent="-228600" defTabSz="4318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318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318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31800" eaLnBrk="0" fontAlgn="base" hangingPunct="0">
              <a:spcBef>
                <a:spcPct val="0"/>
              </a:spcBef>
              <a:spcAft>
                <a:spcPct val="0"/>
              </a:spcAft>
              <a:defRPr>
                <a:solidFill>
                  <a:schemeClr val="tx1"/>
                </a:solidFill>
                <a:latin typeface="Arial" pitchFamily="34" charset="0"/>
                <a:cs typeface="Arial" pitchFamily="34" charset="0"/>
              </a:defRPr>
            </a:lvl9pPr>
          </a:lstStyle>
          <a:p>
            <a:pPr marL="362360" indent="-362360" algn="ctr">
              <a:buFont typeface="Wingdings" panose="05000000000000000000" pitchFamily="2" charset="2"/>
              <a:buChar char="ü"/>
              <a:defRPr/>
            </a:pPr>
            <a:r>
              <a:rPr lang="en-IN" sz="2000" dirty="0">
                <a:latin typeface="Times New Roman" panose="02020603050405020304" pitchFamily="18" charset="0"/>
                <a:cs typeface="Times New Roman" panose="02020603050405020304" pitchFamily="18" charset="0"/>
              </a:rPr>
              <a:t>Awareness on Maturity-Based Grading System under the revised NAAC framework for systematic evaluation and continuous improvement of institutional practices across quality parameters.</a:t>
            </a:r>
            <a:endParaRPr lang="en-US" sz="2000" dirty="0">
              <a:latin typeface="Times New Roman" panose="02020603050405020304" pitchFamily="18" charset="0"/>
              <a:cs typeface="Times New Roman" panose="02020603050405020304" pitchFamily="18" charset="0"/>
            </a:endParaRPr>
          </a:p>
        </p:txBody>
      </p:sp>
      <p:sp>
        <p:nvSpPr>
          <p:cNvPr id="21515" name="TextBox 18"/>
          <p:cNvSpPr txBox="1">
            <a:spLocks noChangeArrowheads="1"/>
          </p:cNvSpPr>
          <p:nvPr/>
        </p:nvSpPr>
        <p:spPr bwMode="auto">
          <a:xfrm>
            <a:off x="50356" y="5093173"/>
            <a:ext cx="5001675" cy="111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313" tIns="96657" rIns="193313" bIns="96657">
            <a:spAutoFit/>
          </a:bodyPr>
          <a:lstStyle>
            <a:lvl1pPr defTabSz="431800">
              <a:defRPr>
                <a:solidFill>
                  <a:schemeClr val="tx1"/>
                </a:solidFill>
                <a:latin typeface="Arial" pitchFamily="34" charset="0"/>
                <a:cs typeface="Arial" pitchFamily="34" charset="0"/>
              </a:defRPr>
            </a:lvl1pPr>
            <a:lvl2pPr marL="742950" indent="-285750" defTabSz="431800">
              <a:defRPr>
                <a:solidFill>
                  <a:schemeClr val="tx1"/>
                </a:solidFill>
                <a:latin typeface="Arial" pitchFamily="34" charset="0"/>
                <a:cs typeface="Arial" pitchFamily="34" charset="0"/>
              </a:defRPr>
            </a:lvl2pPr>
            <a:lvl3pPr marL="1143000" indent="-228600" defTabSz="431800">
              <a:defRPr>
                <a:solidFill>
                  <a:schemeClr val="tx1"/>
                </a:solidFill>
                <a:latin typeface="Arial" pitchFamily="34" charset="0"/>
                <a:cs typeface="Arial" pitchFamily="34" charset="0"/>
              </a:defRPr>
            </a:lvl3pPr>
            <a:lvl4pPr marL="1600200" indent="-228600" defTabSz="431800">
              <a:defRPr>
                <a:solidFill>
                  <a:schemeClr val="tx1"/>
                </a:solidFill>
                <a:latin typeface="Arial" pitchFamily="34" charset="0"/>
                <a:cs typeface="Arial" pitchFamily="34" charset="0"/>
              </a:defRPr>
            </a:lvl4pPr>
            <a:lvl5pPr marL="2057400" indent="-228600" defTabSz="431800">
              <a:defRPr>
                <a:solidFill>
                  <a:schemeClr val="tx1"/>
                </a:solidFill>
                <a:latin typeface="Arial" pitchFamily="34" charset="0"/>
                <a:cs typeface="Arial" pitchFamily="34" charset="0"/>
              </a:defRPr>
            </a:lvl5pPr>
            <a:lvl6pPr marL="2514600" indent="-228600" defTabSz="4318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318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318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31800" eaLnBrk="0" fontAlgn="base" hangingPunct="0">
              <a:spcBef>
                <a:spcPct val="0"/>
              </a:spcBef>
              <a:spcAft>
                <a:spcPct val="0"/>
              </a:spcAft>
              <a:defRPr>
                <a:solidFill>
                  <a:schemeClr val="tx1"/>
                </a:solidFill>
                <a:latin typeface="Arial" pitchFamily="34" charset="0"/>
                <a:cs typeface="Arial" pitchFamily="34" charset="0"/>
              </a:defRPr>
            </a:lvl9pPr>
          </a:lstStyle>
          <a:p>
            <a:pPr marL="362360" indent="-362360" algn="ctr">
              <a:buFont typeface="Wingdings" panose="05000000000000000000" pitchFamily="2" charset="2"/>
              <a:buChar char="ü"/>
              <a:defRPr/>
            </a:pPr>
            <a:r>
              <a:rPr lang="en-IN" sz="20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000" dirty="0">
              <a:latin typeface="Times New Roman" panose="02020603050405020304" pitchFamily="18" charset="0"/>
              <a:cs typeface="Times New Roman" panose="02020603050405020304" pitchFamily="18" charset="0"/>
            </a:endParaRPr>
          </a:p>
        </p:txBody>
      </p:sp>
      <p:grpSp>
        <p:nvGrpSpPr>
          <p:cNvPr id="21516" name="Group 24"/>
          <p:cNvGrpSpPr>
            <a:grpSpLocks/>
          </p:cNvGrpSpPr>
          <p:nvPr/>
        </p:nvGrpSpPr>
        <p:grpSpPr bwMode="auto">
          <a:xfrm>
            <a:off x="5397782" y="2878754"/>
            <a:ext cx="1396441" cy="1248129"/>
            <a:chOff x="5418138" y="4568825"/>
            <a:chExt cx="568325" cy="508001"/>
          </a:xfrm>
        </p:grpSpPr>
        <p:sp>
          <p:nvSpPr>
            <p:cNvPr id="26" name="Freeform 5"/>
            <p:cNvSpPr>
              <a:spLocks/>
            </p:cNvSpPr>
            <p:nvPr/>
          </p:nvSpPr>
          <p:spPr bwMode="auto">
            <a:xfrm>
              <a:off x="5796566" y="4731331"/>
              <a:ext cx="128420" cy="345495"/>
            </a:xfrm>
            <a:custGeom>
              <a:avLst/>
              <a:gdLst>
                <a:gd name="T0" fmla="*/ 40 w 40"/>
                <a:gd name="T1" fmla="*/ 0 h 107"/>
                <a:gd name="T2" fmla="*/ 40 w 40"/>
                <a:gd name="T3" fmla="*/ 107 h 107"/>
                <a:gd name="T4" fmla="*/ 0 w 40"/>
                <a:gd name="T5" fmla="*/ 107 h 107"/>
                <a:gd name="T6" fmla="*/ 0 w 40"/>
                <a:gd name="T7" fmla="*/ 103 h 107"/>
                <a:gd name="T8" fmla="*/ 0 w 40"/>
                <a:gd name="T9" fmla="*/ 41 h 107"/>
                <a:gd name="T10" fmla="*/ 3 w 40"/>
                <a:gd name="T11" fmla="*/ 35 h 107"/>
                <a:gd name="T12" fmla="*/ 40 w 4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40" h="107">
                  <a:moveTo>
                    <a:pt x="40" y="0"/>
                  </a:moveTo>
                  <a:cubicBezTo>
                    <a:pt x="40" y="107"/>
                    <a:pt x="40" y="107"/>
                    <a:pt x="40" y="107"/>
                  </a:cubicBezTo>
                  <a:cubicBezTo>
                    <a:pt x="40" y="107"/>
                    <a:pt x="14" y="107"/>
                    <a:pt x="0" y="107"/>
                  </a:cubicBezTo>
                  <a:cubicBezTo>
                    <a:pt x="0" y="106"/>
                    <a:pt x="0" y="104"/>
                    <a:pt x="0" y="103"/>
                  </a:cubicBezTo>
                  <a:cubicBezTo>
                    <a:pt x="0" y="82"/>
                    <a:pt x="0" y="62"/>
                    <a:pt x="0" y="41"/>
                  </a:cubicBezTo>
                  <a:cubicBezTo>
                    <a:pt x="0" y="39"/>
                    <a:pt x="1" y="36"/>
                    <a:pt x="3" y="35"/>
                  </a:cubicBezTo>
                  <a:cubicBezTo>
                    <a:pt x="14" y="24"/>
                    <a:pt x="40" y="0"/>
                    <a:pt x="40" y="0"/>
                  </a:cubicBezTo>
                  <a:close/>
                </a:path>
              </a:pathLst>
            </a:custGeom>
            <a:solidFill>
              <a:schemeClr val="accent2"/>
            </a:solidFill>
            <a:ln>
              <a:noFill/>
            </a:ln>
          </p:spPr>
          <p:txBody>
            <a:bodyPr lIns="43244" tIns="21622" rIns="43244" bIns="21622"/>
            <a:lstStyle/>
            <a:p>
              <a:pPr defTabSz="914179">
                <a:defRPr/>
              </a:pPr>
              <a:endParaRPr lang="en-US" dirty="0">
                <a:solidFill>
                  <a:srgbClr val="282F39"/>
                </a:solidFill>
                <a:latin typeface="Calibri" panose="020F0502020204030204"/>
              </a:endParaRPr>
            </a:p>
          </p:txBody>
        </p:sp>
        <p:sp>
          <p:nvSpPr>
            <p:cNvPr id="27" name="Freeform 6"/>
            <p:cNvSpPr>
              <a:spLocks/>
            </p:cNvSpPr>
            <p:nvPr/>
          </p:nvSpPr>
          <p:spPr bwMode="auto">
            <a:xfrm>
              <a:off x="5418138" y="4568825"/>
              <a:ext cx="568325" cy="323646"/>
            </a:xfrm>
            <a:custGeom>
              <a:avLst/>
              <a:gdLst>
                <a:gd name="T0" fmla="*/ 81 w 176"/>
                <a:gd name="T1" fmla="*/ 80 h 100"/>
                <a:gd name="T2" fmla="*/ 143 w 176"/>
                <a:gd name="T3" fmla="*/ 22 h 100"/>
                <a:gd name="T4" fmla="*/ 139 w 176"/>
                <a:gd name="T5" fmla="*/ 17 h 100"/>
                <a:gd name="T6" fmla="*/ 141 w 176"/>
                <a:gd name="T7" fmla="*/ 8 h 100"/>
                <a:gd name="T8" fmla="*/ 168 w 176"/>
                <a:gd name="T9" fmla="*/ 1 h 100"/>
                <a:gd name="T10" fmla="*/ 175 w 176"/>
                <a:gd name="T11" fmla="*/ 9 h 100"/>
                <a:gd name="T12" fmla="*/ 168 w 176"/>
                <a:gd name="T13" fmla="*/ 34 h 100"/>
                <a:gd name="T14" fmla="*/ 158 w 176"/>
                <a:gd name="T15" fmla="*/ 37 h 100"/>
                <a:gd name="T16" fmla="*/ 154 w 176"/>
                <a:gd name="T17" fmla="*/ 31 h 100"/>
                <a:gd name="T18" fmla="*/ 134 w 176"/>
                <a:gd name="T19" fmla="*/ 49 h 100"/>
                <a:gd name="T20" fmla="*/ 84 w 176"/>
                <a:gd name="T21" fmla="*/ 96 h 100"/>
                <a:gd name="T22" fmla="*/ 77 w 176"/>
                <a:gd name="T23" fmla="*/ 96 h 100"/>
                <a:gd name="T24" fmla="*/ 51 w 176"/>
                <a:gd name="T25" fmla="*/ 70 h 100"/>
                <a:gd name="T26" fmla="*/ 44 w 176"/>
                <a:gd name="T27" fmla="*/ 69 h 100"/>
                <a:gd name="T28" fmla="*/ 10 w 176"/>
                <a:gd name="T29" fmla="*/ 100 h 100"/>
                <a:gd name="T30" fmla="*/ 9 w 176"/>
                <a:gd name="T31" fmla="*/ 100 h 100"/>
                <a:gd name="T32" fmla="*/ 10 w 176"/>
                <a:gd name="T33" fmla="*/ 82 h 100"/>
                <a:gd name="T34" fmla="*/ 45 w 176"/>
                <a:gd name="T35" fmla="*/ 50 h 100"/>
                <a:gd name="T36" fmla="*/ 51 w 176"/>
                <a:gd name="T37" fmla="*/ 50 h 100"/>
                <a:gd name="T38" fmla="*/ 79 w 176"/>
                <a:gd name="T39" fmla="*/ 78 h 100"/>
                <a:gd name="T40" fmla="*/ 81 w 176"/>
                <a:gd name="T41" fmla="*/ 8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6" h="100">
                  <a:moveTo>
                    <a:pt x="81" y="80"/>
                  </a:moveTo>
                  <a:cubicBezTo>
                    <a:pt x="102" y="60"/>
                    <a:pt x="122" y="41"/>
                    <a:pt x="143" y="22"/>
                  </a:cubicBezTo>
                  <a:cubicBezTo>
                    <a:pt x="141" y="20"/>
                    <a:pt x="140" y="19"/>
                    <a:pt x="139" y="17"/>
                  </a:cubicBezTo>
                  <a:cubicBezTo>
                    <a:pt x="135" y="14"/>
                    <a:pt x="136" y="10"/>
                    <a:pt x="141" y="8"/>
                  </a:cubicBezTo>
                  <a:cubicBezTo>
                    <a:pt x="150" y="6"/>
                    <a:pt x="159" y="3"/>
                    <a:pt x="168" y="1"/>
                  </a:cubicBezTo>
                  <a:cubicBezTo>
                    <a:pt x="173" y="0"/>
                    <a:pt x="176" y="3"/>
                    <a:pt x="175" y="9"/>
                  </a:cubicBezTo>
                  <a:cubicBezTo>
                    <a:pt x="173" y="17"/>
                    <a:pt x="170" y="26"/>
                    <a:pt x="168" y="34"/>
                  </a:cubicBezTo>
                  <a:cubicBezTo>
                    <a:pt x="166" y="40"/>
                    <a:pt x="163" y="41"/>
                    <a:pt x="158" y="37"/>
                  </a:cubicBezTo>
                  <a:cubicBezTo>
                    <a:pt x="157" y="35"/>
                    <a:pt x="155" y="33"/>
                    <a:pt x="154" y="31"/>
                  </a:cubicBezTo>
                  <a:cubicBezTo>
                    <a:pt x="147" y="38"/>
                    <a:pt x="140" y="44"/>
                    <a:pt x="134" y="49"/>
                  </a:cubicBezTo>
                  <a:cubicBezTo>
                    <a:pt x="117" y="65"/>
                    <a:pt x="100" y="80"/>
                    <a:pt x="84" y="96"/>
                  </a:cubicBezTo>
                  <a:cubicBezTo>
                    <a:pt x="81" y="99"/>
                    <a:pt x="79" y="98"/>
                    <a:pt x="77" y="96"/>
                  </a:cubicBezTo>
                  <a:cubicBezTo>
                    <a:pt x="68" y="87"/>
                    <a:pt x="59" y="78"/>
                    <a:pt x="51" y="70"/>
                  </a:cubicBezTo>
                  <a:cubicBezTo>
                    <a:pt x="48" y="67"/>
                    <a:pt x="47" y="67"/>
                    <a:pt x="44" y="69"/>
                  </a:cubicBezTo>
                  <a:cubicBezTo>
                    <a:pt x="33" y="80"/>
                    <a:pt x="21" y="90"/>
                    <a:pt x="10" y="100"/>
                  </a:cubicBezTo>
                  <a:cubicBezTo>
                    <a:pt x="9" y="100"/>
                    <a:pt x="9" y="100"/>
                    <a:pt x="9" y="100"/>
                  </a:cubicBezTo>
                  <a:cubicBezTo>
                    <a:pt x="0" y="90"/>
                    <a:pt x="0" y="90"/>
                    <a:pt x="10" y="82"/>
                  </a:cubicBezTo>
                  <a:cubicBezTo>
                    <a:pt x="21" y="71"/>
                    <a:pt x="33" y="61"/>
                    <a:pt x="45" y="50"/>
                  </a:cubicBezTo>
                  <a:cubicBezTo>
                    <a:pt x="47" y="48"/>
                    <a:pt x="49" y="48"/>
                    <a:pt x="51" y="50"/>
                  </a:cubicBezTo>
                  <a:cubicBezTo>
                    <a:pt x="60" y="60"/>
                    <a:pt x="70" y="69"/>
                    <a:pt x="79" y="78"/>
                  </a:cubicBezTo>
                  <a:cubicBezTo>
                    <a:pt x="80" y="79"/>
                    <a:pt x="80" y="79"/>
                    <a:pt x="81" y="80"/>
                  </a:cubicBezTo>
                  <a:close/>
                </a:path>
              </a:pathLst>
            </a:custGeom>
            <a:solidFill>
              <a:schemeClr val="tx1"/>
            </a:solidFill>
            <a:ln>
              <a:noFill/>
            </a:ln>
          </p:spPr>
          <p:txBody>
            <a:bodyPr lIns="43244" tIns="21622" rIns="43244" bIns="21622"/>
            <a:lstStyle/>
            <a:p>
              <a:pPr defTabSz="914179">
                <a:defRPr/>
              </a:pPr>
              <a:endParaRPr lang="en-US" dirty="0">
                <a:solidFill>
                  <a:srgbClr val="282F39"/>
                </a:solidFill>
                <a:latin typeface="Calibri" panose="020F0502020204030204"/>
              </a:endParaRPr>
            </a:p>
          </p:txBody>
        </p:sp>
        <p:sp>
          <p:nvSpPr>
            <p:cNvPr id="28" name="Freeform 7"/>
            <p:cNvSpPr>
              <a:spLocks/>
            </p:cNvSpPr>
            <p:nvPr/>
          </p:nvSpPr>
          <p:spPr bwMode="auto">
            <a:xfrm>
              <a:off x="5449560" y="4855600"/>
              <a:ext cx="131152" cy="221226"/>
            </a:xfrm>
            <a:custGeom>
              <a:avLst/>
              <a:gdLst>
                <a:gd name="T0" fmla="*/ 37 w 40"/>
                <a:gd name="T1" fmla="*/ 0 h 68"/>
                <a:gd name="T2" fmla="*/ 40 w 40"/>
                <a:gd name="T3" fmla="*/ 2 h 68"/>
                <a:gd name="T4" fmla="*/ 40 w 40"/>
                <a:gd name="T5" fmla="*/ 67 h 68"/>
                <a:gd name="T6" fmla="*/ 40 w 40"/>
                <a:gd name="T7" fmla="*/ 68 h 68"/>
                <a:gd name="T8" fmla="*/ 0 w 40"/>
                <a:gd name="T9" fmla="*/ 68 h 68"/>
                <a:gd name="T10" fmla="*/ 0 w 40"/>
                <a:gd name="T11" fmla="*/ 34 h 68"/>
                <a:gd name="T12" fmla="*/ 1 w 40"/>
                <a:gd name="T13" fmla="*/ 32 h 68"/>
                <a:gd name="T14" fmla="*/ 37 w 40"/>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68">
                  <a:moveTo>
                    <a:pt x="37" y="0"/>
                  </a:moveTo>
                  <a:cubicBezTo>
                    <a:pt x="40" y="2"/>
                    <a:pt x="40" y="2"/>
                    <a:pt x="40" y="2"/>
                  </a:cubicBezTo>
                  <a:cubicBezTo>
                    <a:pt x="40" y="24"/>
                    <a:pt x="40" y="46"/>
                    <a:pt x="40" y="67"/>
                  </a:cubicBezTo>
                  <a:cubicBezTo>
                    <a:pt x="40" y="67"/>
                    <a:pt x="40" y="68"/>
                    <a:pt x="40" y="68"/>
                  </a:cubicBezTo>
                  <a:cubicBezTo>
                    <a:pt x="27" y="68"/>
                    <a:pt x="14" y="68"/>
                    <a:pt x="0" y="68"/>
                  </a:cubicBezTo>
                  <a:cubicBezTo>
                    <a:pt x="0" y="57"/>
                    <a:pt x="0" y="45"/>
                    <a:pt x="0" y="34"/>
                  </a:cubicBezTo>
                  <a:cubicBezTo>
                    <a:pt x="0" y="33"/>
                    <a:pt x="1" y="32"/>
                    <a:pt x="1" y="32"/>
                  </a:cubicBezTo>
                  <a:cubicBezTo>
                    <a:pt x="13" y="21"/>
                    <a:pt x="37" y="0"/>
                    <a:pt x="37" y="0"/>
                  </a:cubicBezTo>
                  <a:close/>
                </a:path>
              </a:pathLst>
            </a:custGeom>
            <a:solidFill>
              <a:schemeClr val="accent4"/>
            </a:solidFill>
            <a:ln>
              <a:noFill/>
            </a:ln>
          </p:spPr>
          <p:txBody>
            <a:bodyPr lIns="43244" tIns="21622" rIns="43244" bIns="21622"/>
            <a:lstStyle/>
            <a:p>
              <a:pPr defTabSz="914179">
                <a:defRPr/>
              </a:pPr>
              <a:endParaRPr lang="en-US" dirty="0">
                <a:solidFill>
                  <a:srgbClr val="282F39"/>
                </a:solidFill>
                <a:latin typeface="Calibri" panose="020F0502020204030204"/>
              </a:endParaRPr>
            </a:p>
          </p:txBody>
        </p:sp>
        <p:sp>
          <p:nvSpPr>
            <p:cNvPr id="29" name="Freeform 8"/>
            <p:cNvSpPr>
              <a:spLocks/>
            </p:cNvSpPr>
            <p:nvPr/>
          </p:nvSpPr>
          <p:spPr bwMode="auto">
            <a:xfrm>
              <a:off x="5621697" y="4895202"/>
              <a:ext cx="128420" cy="181624"/>
            </a:xfrm>
            <a:custGeom>
              <a:avLst/>
              <a:gdLst>
                <a:gd name="T0" fmla="*/ 40 w 40"/>
                <a:gd name="T1" fmla="*/ 0 h 56"/>
                <a:gd name="T2" fmla="*/ 40 w 40"/>
                <a:gd name="T3" fmla="*/ 56 h 56"/>
                <a:gd name="T4" fmla="*/ 0 w 40"/>
                <a:gd name="T5" fmla="*/ 56 h 56"/>
                <a:gd name="T6" fmla="*/ 0 w 40"/>
                <a:gd name="T7" fmla="*/ 2 h 56"/>
                <a:gd name="T8" fmla="*/ 14 w 40"/>
                <a:gd name="T9" fmla="*/ 17 h 56"/>
                <a:gd name="T10" fmla="*/ 21 w 40"/>
                <a:gd name="T11" fmla="*/ 17 h 56"/>
                <a:gd name="T12" fmla="*/ 40 w 40"/>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40" h="56">
                  <a:moveTo>
                    <a:pt x="40" y="0"/>
                  </a:moveTo>
                  <a:cubicBezTo>
                    <a:pt x="40" y="19"/>
                    <a:pt x="40" y="37"/>
                    <a:pt x="40" y="56"/>
                  </a:cubicBezTo>
                  <a:cubicBezTo>
                    <a:pt x="27" y="56"/>
                    <a:pt x="14" y="56"/>
                    <a:pt x="0" y="56"/>
                  </a:cubicBezTo>
                  <a:cubicBezTo>
                    <a:pt x="0" y="39"/>
                    <a:pt x="0" y="2"/>
                    <a:pt x="0" y="2"/>
                  </a:cubicBezTo>
                  <a:cubicBezTo>
                    <a:pt x="0" y="2"/>
                    <a:pt x="10" y="12"/>
                    <a:pt x="14" y="17"/>
                  </a:cubicBezTo>
                  <a:cubicBezTo>
                    <a:pt x="16" y="19"/>
                    <a:pt x="18" y="20"/>
                    <a:pt x="21" y="17"/>
                  </a:cubicBezTo>
                  <a:cubicBezTo>
                    <a:pt x="27" y="11"/>
                    <a:pt x="33" y="6"/>
                    <a:pt x="40" y="0"/>
                  </a:cubicBezTo>
                  <a:close/>
                </a:path>
              </a:pathLst>
            </a:custGeom>
            <a:solidFill>
              <a:schemeClr val="accent1"/>
            </a:solidFill>
            <a:ln>
              <a:noFill/>
            </a:ln>
          </p:spPr>
          <p:txBody>
            <a:bodyPr lIns="43244" tIns="21622" rIns="43244" bIns="21622"/>
            <a:lstStyle/>
            <a:p>
              <a:pPr defTabSz="914179">
                <a:defRPr/>
              </a:pPr>
              <a:endParaRPr lang="en-US" dirty="0">
                <a:solidFill>
                  <a:srgbClr val="282F39"/>
                </a:solidFill>
                <a:latin typeface="Calibri" panose="020F0502020204030204"/>
              </a:endParaRPr>
            </a:p>
          </p:txBody>
        </p:sp>
      </p:grpSp>
      <p:sp>
        <p:nvSpPr>
          <p:cNvPr id="2" name="TextBox 1"/>
          <p:cNvSpPr txBox="1"/>
          <p:nvPr/>
        </p:nvSpPr>
        <p:spPr>
          <a:xfrm>
            <a:off x="7703923" y="1214578"/>
            <a:ext cx="3332276" cy="810755"/>
          </a:xfrm>
          <a:prstGeom prst="rect">
            <a:avLst/>
          </a:prstGeom>
          <a:noFill/>
        </p:spPr>
        <p:txBody>
          <a:bodyPr wrap="square" lIns="193313" tIns="96657" rIns="193313" bIns="96657">
            <a:spAutoFit/>
          </a:bodyPr>
          <a:lstStyle/>
          <a:p>
            <a:pPr algn="just" defTabSz="914179">
              <a:defRPr/>
            </a:pPr>
            <a:r>
              <a:rPr lang="en-IN" altLang="en-US" sz="2000" dirty="0">
                <a:latin typeface="Times New Roman" panose="02020603050405020304" pitchFamily="18" charset="0"/>
              </a:rPr>
              <a:t>Any other item with permission of chairperson</a:t>
            </a:r>
            <a:r>
              <a:rPr lang="en-IN" altLang="en-US" sz="2000" dirty="0">
                <a:solidFill>
                  <a:schemeClr val="bg1"/>
                </a:solidFill>
                <a:latin typeface="Times New Roman" panose="02020603050405020304" pitchFamily="18" charset="0"/>
              </a:rPr>
              <a:t>.</a:t>
            </a:r>
            <a:endParaRPr lang="en-US" altLang="en-US" sz="2000" dirty="0">
              <a:solidFill>
                <a:schemeClr val="bg1"/>
              </a:solidFill>
              <a:latin typeface="Times New Roman" panose="02020603050405020304" pitchFamily="18" charset="0"/>
            </a:endParaRPr>
          </a:p>
        </p:txBody>
      </p:sp>
      <p:pic>
        <p:nvPicPr>
          <p:cNvPr id="21519" name="Picture 6" descr="A group of people sitting around a round table&#10;&#10;AI-generated content may be incorrec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6390" y="-1043463"/>
            <a:ext cx="352468" cy="1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209" y="4158416"/>
            <a:ext cx="1889185" cy="976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797953" y="3608964"/>
            <a:ext cx="1271912" cy="91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dirty="0"/>
              <a:t>5th IQAC Meeting, 19th September 2025, SU</a:t>
            </a:r>
          </a:p>
        </p:txBody>
      </p:sp>
      <p:sp>
        <p:nvSpPr>
          <p:cNvPr id="4" name="Slide Number Placeholder 3"/>
          <p:cNvSpPr>
            <a:spLocks noGrp="1"/>
          </p:cNvSpPr>
          <p:nvPr>
            <p:ph type="sldNum" sz="quarter" idx="12"/>
          </p:nvPr>
        </p:nvSpPr>
        <p:spPr/>
        <p:txBody>
          <a:bodyPr/>
          <a:lstStyle/>
          <a:p>
            <a:fld id="{0369829C-C6AB-4FFE-8619-7C8CBBAF19CF}" type="slidenum">
              <a:rPr lang="en-US" smtClean="0"/>
              <a:pPr/>
              <a:t>10</a:t>
            </a:fld>
            <a:endParaRPr lang="en-US" dirty="0"/>
          </a:p>
        </p:txBody>
      </p:sp>
    </p:spTree>
    <p:extLst>
      <p:ext uri="{BB962C8B-B14F-4D97-AF65-F5344CB8AC3E}">
        <p14:creationId xmlns:p14="http://schemas.microsoft.com/office/powerpoint/2010/main" val="2186459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994053"/>
            <a:ext cx="12192000" cy="128663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2360" indent="-362360" algn="ctr">
              <a:buFont typeface="Wingdings" panose="05000000000000000000" pitchFamily="2" charset="2"/>
              <a:buChar char="ü"/>
              <a:defRPr/>
            </a:pPr>
            <a:r>
              <a:rPr lang="en-IN" sz="28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800" dirty="0">
              <a:latin typeface="Times New Roman" panose="02020603050405020304" pitchFamily="18" charset="0"/>
              <a:cs typeface="Times New Roman" panose="02020603050405020304" pitchFamily="18" charset="0"/>
            </a:endParaRPr>
          </a:p>
        </p:txBody>
      </p:sp>
      <p:sp>
        <p:nvSpPr>
          <p:cNvPr id="7" name="Footer Placeholder 6"/>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8" name="Slide Number Placeholder 7"/>
          <p:cNvSpPr>
            <a:spLocks noGrp="1"/>
          </p:cNvSpPr>
          <p:nvPr>
            <p:ph type="sldNum" sz="quarter" idx="12"/>
          </p:nvPr>
        </p:nvSpPr>
        <p:spPr/>
        <p:txBody>
          <a:bodyPr/>
          <a:lstStyle/>
          <a:p>
            <a:fld id="{0369829C-C6AB-4FFE-8619-7C8CBBAF19CF}" type="slidenum">
              <a:rPr lang="en-US" smtClean="0"/>
              <a:pPr/>
              <a:t>11</a:t>
            </a:fld>
            <a:endParaRPr lang="en-US" dirty="0"/>
          </a:p>
        </p:txBody>
      </p:sp>
    </p:spTree>
    <p:extLst>
      <p:ext uri="{BB962C8B-B14F-4D97-AF65-F5344CB8AC3E}">
        <p14:creationId xmlns:p14="http://schemas.microsoft.com/office/powerpoint/2010/main" val="1064166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589916108"/>
              </p:ext>
            </p:extLst>
          </p:nvPr>
        </p:nvGraphicFramePr>
        <p:xfrm>
          <a:off x="1637415" y="2551813"/>
          <a:ext cx="8250864" cy="3721392"/>
        </p:xfrm>
        <a:graphic>
          <a:graphicData uri="http://schemas.openxmlformats.org/drawingml/2006/table">
            <a:tbl>
              <a:tblPr firstRow="1" bandRow="1">
                <a:tableStyleId>{5C22544A-7EE6-4342-B048-85BDC9FD1C3A}</a:tableStyleId>
              </a:tblPr>
              <a:tblGrid>
                <a:gridCol w="867305">
                  <a:extLst>
                    <a:ext uri="{9D8B030D-6E8A-4147-A177-3AD203B41FA5}">
                      <a16:colId xmlns:a16="http://schemas.microsoft.com/office/drawing/2014/main" val="20000"/>
                    </a:ext>
                  </a:extLst>
                </a:gridCol>
                <a:gridCol w="7383559">
                  <a:extLst>
                    <a:ext uri="{9D8B030D-6E8A-4147-A177-3AD203B41FA5}">
                      <a16:colId xmlns:a16="http://schemas.microsoft.com/office/drawing/2014/main" val="20001"/>
                    </a:ext>
                  </a:extLst>
                </a:gridCol>
              </a:tblGrid>
              <a:tr h="465174">
                <a:tc>
                  <a:txBody>
                    <a:bodyPr/>
                    <a:lstStyle/>
                    <a:p>
                      <a:r>
                        <a:rPr lang="en-IN" sz="2000" dirty="0" err="1">
                          <a:latin typeface="Times New Roman" pitchFamily="18" charset="0"/>
                          <a:cs typeface="Times New Roman" pitchFamily="18" charset="0"/>
                        </a:rPr>
                        <a:t>S.No</a:t>
                      </a:r>
                      <a:endParaRPr lang="en-IN" sz="2000" dirty="0">
                        <a:latin typeface="Times New Roman" pitchFamily="18" charset="0"/>
                        <a:cs typeface="Times New Roman" pitchFamily="18" charset="0"/>
                      </a:endParaRPr>
                    </a:p>
                  </a:txBody>
                  <a:tcPr/>
                </a:tc>
                <a:tc>
                  <a:txBody>
                    <a:bodyPr/>
                    <a:lstStyle/>
                    <a:p>
                      <a:r>
                        <a:rPr lang="en-IN" sz="2000" dirty="0">
                          <a:latin typeface="Times New Roman" pitchFamily="18" charset="0"/>
                          <a:cs typeface="Times New Roman" pitchFamily="18" charset="0"/>
                        </a:rPr>
                        <a:t>Academic and Administrative Audit criteria's</a:t>
                      </a:r>
                    </a:p>
                  </a:txBody>
                  <a:tcPr/>
                </a:tc>
                <a:extLst>
                  <a:ext uri="{0D108BD9-81ED-4DB2-BD59-A6C34878D82A}">
                    <a16:rowId xmlns:a16="http://schemas.microsoft.com/office/drawing/2014/main" val="10000"/>
                  </a:ext>
                </a:extLst>
              </a:tr>
              <a:tr h="465174">
                <a:tc>
                  <a:txBody>
                    <a:bodyPr/>
                    <a:lstStyle/>
                    <a:p>
                      <a:r>
                        <a:rPr lang="en-IN" sz="2000" dirty="0">
                          <a:latin typeface="Times New Roman" pitchFamily="18" charset="0"/>
                          <a:cs typeface="Times New Roman" pitchFamily="18" charset="0"/>
                        </a:rPr>
                        <a:t>1</a:t>
                      </a:r>
                    </a:p>
                  </a:txBody>
                  <a:tcPr/>
                </a:tc>
                <a:tc>
                  <a:txBody>
                    <a:bodyPr/>
                    <a:lstStyle/>
                    <a:p>
                      <a:r>
                        <a:rPr lang="en-IN" sz="2000" dirty="0">
                          <a:latin typeface="Times New Roman" pitchFamily="18" charset="0"/>
                          <a:cs typeface="Times New Roman" pitchFamily="18" charset="0"/>
                        </a:rPr>
                        <a:t>POs</a:t>
                      </a:r>
                      <a:r>
                        <a:rPr lang="en-IN" sz="2000" baseline="0" dirty="0">
                          <a:latin typeface="Times New Roman" pitchFamily="18" charset="0"/>
                          <a:cs typeface="Times New Roman" pitchFamily="18" charset="0"/>
                        </a:rPr>
                        <a:t>, PSOs and Curriculum</a:t>
                      </a:r>
                      <a:endParaRPr lang="en-IN"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65174">
                <a:tc>
                  <a:txBody>
                    <a:bodyPr/>
                    <a:lstStyle/>
                    <a:p>
                      <a:r>
                        <a:rPr lang="en-IN" sz="2000" dirty="0">
                          <a:latin typeface="Times New Roman" pitchFamily="18" charset="0"/>
                          <a:cs typeface="Times New Roman" pitchFamily="18" charset="0"/>
                        </a:rPr>
                        <a:t>2</a:t>
                      </a:r>
                    </a:p>
                  </a:txBody>
                  <a:tcPr/>
                </a:tc>
                <a:tc>
                  <a:txBody>
                    <a:bodyPr/>
                    <a:lstStyle/>
                    <a:p>
                      <a:r>
                        <a:rPr lang="en-IN" sz="2000" dirty="0">
                          <a:latin typeface="Times New Roman" pitchFamily="18" charset="0"/>
                          <a:cs typeface="Times New Roman" pitchFamily="18" charset="0"/>
                        </a:rPr>
                        <a:t>Faculty information and their contribution</a:t>
                      </a:r>
                    </a:p>
                  </a:txBody>
                  <a:tcPr/>
                </a:tc>
                <a:extLst>
                  <a:ext uri="{0D108BD9-81ED-4DB2-BD59-A6C34878D82A}">
                    <a16:rowId xmlns:a16="http://schemas.microsoft.com/office/drawing/2014/main" val="10002"/>
                  </a:ext>
                </a:extLst>
              </a:tr>
              <a:tr h="465174">
                <a:tc>
                  <a:txBody>
                    <a:bodyPr/>
                    <a:lstStyle/>
                    <a:p>
                      <a:r>
                        <a:rPr lang="en-IN" sz="2000" dirty="0">
                          <a:latin typeface="Times New Roman" pitchFamily="18" charset="0"/>
                          <a:cs typeface="Times New Roman" pitchFamily="18" charset="0"/>
                        </a:rPr>
                        <a:t>3</a:t>
                      </a:r>
                    </a:p>
                  </a:txBody>
                  <a:tcPr/>
                </a:tc>
                <a:tc>
                  <a:txBody>
                    <a:bodyPr/>
                    <a:lstStyle/>
                    <a:p>
                      <a:r>
                        <a:rPr lang="en-IN" sz="2000" dirty="0">
                          <a:latin typeface="Times New Roman" pitchFamily="18" charset="0"/>
                          <a:cs typeface="Times New Roman" pitchFamily="18" charset="0"/>
                        </a:rPr>
                        <a:t>Teaching-</a:t>
                      </a:r>
                      <a:r>
                        <a:rPr lang="en-IN" sz="2000" baseline="0" dirty="0">
                          <a:latin typeface="Times New Roman" pitchFamily="18" charset="0"/>
                          <a:cs typeface="Times New Roman" pitchFamily="18" charset="0"/>
                        </a:rPr>
                        <a:t> Learning process and Evaluation</a:t>
                      </a:r>
                      <a:endParaRPr lang="en-IN" sz="20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465174">
                <a:tc>
                  <a:txBody>
                    <a:bodyPr/>
                    <a:lstStyle/>
                    <a:p>
                      <a:r>
                        <a:rPr lang="en-IN" sz="2000" dirty="0">
                          <a:latin typeface="Times New Roman" pitchFamily="18" charset="0"/>
                          <a:cs typeface="Times New Roman" pitchFamily="18" charset="0"/>
                        </a:rPr>
                        <a:t>4</a:t>
                      </a:r>
                    </a:p>
                  </a:txBody>
                  <a:tcPr/>
                </a:tc>
                <a:tc>
                  <a:txBody>
                    <a:bodyPr/>
                    <a:lstStyle/>
                    <a:p>
                      <a:r>
                        <a:rPr lang="en-IN" sz="2000" dirty="0">
                          <a:latin typeface="Times New Roman" pitchFamily="18" charset="0"/>
                          <a:cs typeface="Times New Roman" pitchFamily="18" charset="0"/>
                        </a:rPr>
                        <a:t>Research, Consultancy and Extension</a:t>
                      </a:r>
                    </a:p>
                  </a:txBody>
                  <a:tcPr/>
                </a:tc>
                <a:extLst>
                  <a:ext uri="{0D108BD9-81ED-4DB2-BD59-A6C34878D82A}">
                    <a16:rowId xmlns:a16="http://schemas.microsoft.com/office/drawing/2014/main" val="10004"/>
                  </a:ext>
                </a:extLst>
              </a:tr>
              <a:tr h="465174">
                <a:tc>
                  <a:txBody>
                    <a:bodyPr/>
                    <a:lstStyle/>
                    <a:p>
                      <a:r>
                        <a:rPr lang="en-IN" sz="2000" dirty="0">
                          <a:latin typeface="Times New Roman" pitchFamily="18" charset="0"/>
                          <a:cs typeface="Times New Roman" pitchFamily="18" charset="0"/>
                        </a:rPr>
                        <a:t>5</a:t>
                      </a:r>
                    </a:p>
                  </a:txBody>
                  <a:tcPr/>
                </a:tc>
                <a:tc>
                  <a:txBody>
                    <a:bodyPr/>
                    <a:lstStyle/>
                    <a:p>
                      <a:r>
                        <a:rPr lang="en-IN" sz="2000" dirty="0">
                          <a:latin typeface="Times New Roman" pitchFamily="18" charset="0"/>
                          <a:cs typeface="Times New Roman" pitchFamily="18" charset="0"/>
                        </a:rPr>
                        <a:t>Infrastructure and Learning Resources</a:t>
                      </a:r>
                    </a:p>
                  </a:txBody>
                  <a:tcPr/>
                </a:tc>
                <a:extLst>
                  <a:ext uri="{0D108BD9-81ED-4DB2-BD59-A6C34878D82A}">
                    <a16:rowId xmlns:a16="http://schemas.microsoft.com/office/drawing/2014/main" val="10005"/>
                  </a:ext>
                </a:extLst>
              </a:tr>
              <a:tr h="465174">
                <a:tc>
                  <a:txBody>
                    <a:bodyPr/>
                    <a:lstStyle/>
                    <a:p>
                      <a:r>
                        <a:rPr lang="en-IN" sz="2000" dirty="0">
                          <a:latin typeface="Times New Roman" pitchFamily="18" charset="0"/>
                          <a:cs typeface="Times New Roman" pitchFamily="18" charset="0"/>
                        </a:rPr>
                        <a:t>6</a:t>
                      </a:r>
                    </a:p>
                  </a:txBody>
                  <a:tcPr/>
                </a:tc>
                <a:tc>
                  <a:txBody>
                    <a:bodyPr/>
                    <a:lstStyle/>
                    <a:p>
                      <a:r>
                        <a:rPr lang="en-IN" sz="2000" dirty="0">
                          <a:latin typeface="Times New Roman" pitchFamily="18" charset="0"/>
                          <a:cs typeface="Times New Roman" pitchFamily="18" charset="0"/>
                        </a:rPr>
                        <a:t>Student</a:t>
                      </a:r>
                      <a:r>
                        <a:rPr lang="en-IN" sz="2000" baseline="0" dirty="0">
                          <a:latin typeface="Times New Roman" pitchFamily="18" charset="0"/>
                          <a:cs typeface="Times New Roman" pitchFamily="18" charset="0"/>
                        </a:rPr>
                        <a:t> Information, support and progression</a:t>
                      </a:r>
                      <a:endParaRPr lang="en-IN" sz="20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465174">
                <a:tc>
                  <a:txBody>
                    <a:bodyPr/>
                    <a:lstStyle/>
                    <a:p>
                      <a:r>
                        <a:rPr lang="en-IN" sz="2000" dirty="0">
                          <a:latin typeface="Times New Roman" pitchFamily="18" charset="0"/>
                          <a:cs typeface="Times New Roman" pitchFamily="18" charset="0"/>
                        </a:rPr>
                        <a:t>7</a:t>
                      </a:r>
                    </a:p>
                  </a:txBody>
                  <a:tcPr/>
                </a:tc>
                <a:tc>
                  <a:txBody>
                    <a:bodyPr/>
                    <a:lstStyle/>
                    <a:p>
                      <a:r>
                        <a:rPr lang="en-IN" sz="2000" dirty="0">
                          <a:latin typeface="Times New Roman" pitchFamily="18" charset="0"/>
                          <a:cs typeface="Times New Roman" pitchFamily="18" charset="0"/>
                        </a:rPr>
                        <a:t>Governance,</a:t>
                      </a:r>
                      <a:r>
                        <a:rPr lang="en-IN" sz="2000" baseline="0" dirty="0">
                          <a:latin typeface="Times New Roman" pitchFamily="18" charset="0"/>
                          <a:cs typeface="Times New Roman" pitchFamily="18" charset="0"/>
                        </a:rPr>
                        <a:t> Leadership and Management</a:t>
                      </a:r>
                      <a:endParaRPr lang="en-IN" sz="20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bl>
          </a:graphicData>
        </a:graphic>
      </p:graphicFrame>
      <p:sp>
        <p:nvSpPr>
          <p:cNvPr id="8" name="Rectangle 7"/>
          <p:cNvSpPr/>
          <p:nvPr/>
        </p:nvSpPr>
        <p:spPr>
          <a:xfrm>
            <a:off x="0" y="60385"/>
            <a:ext cx="12192000" cy="75049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26938" y="810884"/>
            <a:ext cx="11012718" cy="1631216"/>
          </a:xfrm>
          <a:prstGeom prst="rect">
            <a:avLst/>
          </a:prstGeom>
          <a:noFill/>
        </p:spPr>
        <p:txBody>
          <a:bodyPr wrap="square" rtlCol="0">
            <a:spAutoFit/>
          </a:bodyPr>
          <a:lstStyle/>
          <a:p>
            <a:r>
              <a:rPr lang="en-IN" sz="2000" dirty="0"/>
              <a:t>Annual Academic Audit (AAA):</a:t>
            </a:r>
          </a:p>
          <a:p>
            <a:r>
              <a:rPr lang="en-IN" sz="2000" dirty="0"/>
              <a:t> Basic Sciences Departments 			- Internal Auditors</a:t>
            </a:r>
          </a:p>
          <a:p>
            <a:r>
              <a:rPr lang="en-IN" sz="2000" dirty="0"/>
              <a:t> Engineering Departments of School of Engineering	- External and Internal Auditors</a:t>
            </a:r>
          </a:p>
          <a:p>
            <a:r>
              <a:rPr lang="en-IN" sz="2000" dirty="0"/>
              <a:t> School of Business				- Internal Auditors</a:t>
            </a:r>
          </a:p>
          <a:p>
            <a:r>
              <a:rPr lang="en-IN" sz="2000" dirty="0"/>
              <a:t> Computer Applications				- Internal Auditors</a:t>
            </a:r>
          </a:p>
        </p:txBody>
      </p:sp>
      <p:sp>
        <p:nvSpPr>
          <p:cNvPr id="5" name="Footer Placeholder 1">
            <a:extLst>
              <a:ext uri="{FF2B5EF4-FFF2-40B4-BE49-F238E27FC236}">
                <a16:creationId xmlns:a16="http://schemas.microsoft.com/office/drawing/2014/main" id="{588ADA0C-710B-4CF2-B737-CF909AAC1BE9}"/>
              </a:ext>
            </a:extLst>
          </p:cNvPr>
          <p:cNvSpPr>
            <a:spLocks noGrp="1"/>
          </p:cNvSpPr>
          <p:nvPr>
            <p:ph type="ftr" sz="quarter" idx="11"/>
          </p:nvPr>
        </p:nvSpPr>
        <p:spPr>
          <a:xfrm>
            <a:off x="4367639" y="6513453"/>
            <a:ext cx="3860800" cy="365125"/>
          </a:xfrm>
        </p:spPr>
        <p:txBody>
          <a:bodyPr/>
          <a:lstStyle/>
          <a:p>
            <a:r>
              <a:rPr lang="en-US" b="1" dirty="0">
                <a:solidFill>
                  <a:schemeClr val="accent5">
                    <a:lumMod val="75000"/>
                  </a:schemeClr>
                </a:solidFill>
              </a:rPr>
              <a:t>5th IQAC Meeting, 19th September 2025, SU</a:t>
            </a:r>
          </a:p>
        </p:txBody>
      </p:sp>
      <p:sp>
        <p:nvSpPr>
          <p:cNvPr id="6" name="object 14">
            <a:extLst>
              <a:ext uri="{FF2B5EF4-FFF2-40B4-BE49-F238E27FC236}">
                <a16:creationId xmlns:a16="http://schemas.microsoft.com/office/drawing/2014/main" id="{83D160BF-F996-40A4-A9F9-1489AAA3FC20}"/>
              </a:ext>
            </a:extLst>
          </p:cNvPr>
          <p:cNvSpPr>
            <a:spLocks noGrp="1" noChangeArrowheads="1"/>
          </p:cNvSpPr>
          <p:nvPr>
            <p:ph type="sldNum" sz="quarter" idx="12"/>
          </p:nvPr>
        </p:nvSpPr>
        <p:spPr bwMode="auto">
          <a:xfrm>
            <a:off x="8737600" y="6356353"/>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12</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209271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4C8C9-F140-95B8-F4FD-F57CB23F6CA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3D1036B-FB07-C021-AFC7-AB8ABDD1DA1F}"/>
              </a:ext>
            </a:extLst>
          </p:cNvPr>
          <p:cNvSpPr/>
          <p:nvPr/>
        </p:nvSpPr>
        <p:spPr>
          <a:xfrm>
            <a:off x="0" y="-37809"/>
            <a:ext cx="12192000" cy="75049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400" dirty="0">
              <a:latin typeface="Times New Roman" panose="02020603050405020304" pitchFamily="18" charset="0"/>
              <a:cs typeface="Times New Roman" panose="02020603050405020304" pitchFamily="18" charset="0"/>
            </a:endParaRPr>
          </a:p>
        </p:txBody>
      </p:sp>
      <p:graphicFrame>
        <p:nvGraphicFramePr>
          <p:cNvPr id="2" name="Table 4">
            <a:extLst>
              <a:ext uri="{FF2B5EF4-FFF2-40B4-BE49-F238E27FC236}">
                <a16:creationId xmlns:a16="http://schemas.microsoft.com/office/drawing/2014/main" id="{A51BEF52-1BB9-1FF2-3BB1-9CD14480B967}"/>
              </a:ext>
            </a:extLst>
          </p:cNvPr>
          <p:cNvGraphicFramePr>
            <a:graphicFrameLocks noGrp="1"/>
          </p:cNvGraphicFramePr>
          <p:nvPr>
            <p:ph idx="1"/>
            <p:extLst>
              <p:ext uri="{D42A27DB-BD31-4B8C-83A1-F6EECF244321}">
                <p14:modId xmlns:p14="http://schemas.microsoft.com/office/powerpoint/2010/main" val="1919249096"/>
              </p:ext>
            </p:extLst>
          </p:nvPr>
        </p:nvGraphicFramePr>
        <p:xfrm>
          <a:off x="226827" y="1052353"/>
          <a:ext cx="4976037" cy="5486562"/>
        </p:xfrm>
        <a:graphic>
          <a:graphicData uri="http://schemas.openxmlformats.org/drawingml/2006/table">
            <a:tbl>
              <a:tblPr firstRow="1" bandRow="1">
                <a:tableStyleId>{D7AC3CCA-C797-4891-BE02-D94E43425B78}</a:tableStyleId>
              </a:tblPr>
              <a:tblGrid>
                <a:gridCol w="605504">
                  <a:extLst>
                    <a:ext uri="{9D8B030D-6E8A-4147-A177-3AD203B41FA5}">
                      <a16:colId xmlns:a16="http://schemas.microsoft.com/office/drawing/2014/main" val="1720036503"/>
                    </a:ext>
                  </a:extLst>
                </a:gridCol>
                <a:gridCol w="2637426">
                  <a:extLst>
                    <a:ext uri="{9D8B030D-6E8A-4147-A177-3AD203B41FA5}">
                      <a16:colId xmlns:a16="http://schemas.microsoft.com/office/drawing/2014/main" val="1866871236"/>
                    </a:ext>
                  </a:extLst>
                </a:gridCol>
                <a:gridCol w="1733107">
                  <a:extLst>
                    <a:ext uri="{9D8B030D-6E8A-4147-A177-3AD203B41FA5}">
                      <a16:colId xmlns:a16="http://schemas.microsoft.com/office/drawing/2014/main" val="2791907631"/>
                    </a:ext>
                  </a:extLst>
                </a:gridCol>
              </a:tblGrid>
              <a:tr h="328936">
                <a:tc>
                  <a:txBody>
                    <a:bodyPr/>
                    <a:lstStyle/>
                    <a:p>
                      <a:endParaRPr lang="en-IN" sz="1600" dirty="0">
                        <a:latin typeface="Times New Roman" pitchFamily="18" charset="0"/>
                        <a:cs typeface="Times New Roman" pitchFamily="18" charset="0"/>
                      </a:endParaRPr>
                    </a:p>
                  </a:txBody>
                  <a:tcPr>
                    <a:solidFill>
                      <a:schemeClr val="bg1"/>
                    </a:solidFill>
                  </a:tcPr>
                </a:tc>
                <a:tc>
                  <a:txBody>
                    <a:bodyPr/>
                    <a:lstStyle/>
                    <a:p>
                      <a:pPr algn="ctr"/>
                      <a:r>
                        <a:rPr lang="en-US" sz="1400" dirty="0">
                          <a:latin typeface="Times New Roman" pitchFamily="18" charset="0"/>
                          <a:cs typeface="Times New Roman" pitchFamily="18" charset="0"/>
                        </a:rPr>
                        <a:t>Strength</a:t>
                      </a:r>
                      <a:endParaRPr lang="en-IN" sz="1400" dirty="0">
                        <a:latin typeface="Times New Roman" pitchFamily="18" charset="0"/>
                        <a:cs typeface="Times New Roman" pitchFamily="18" charset="0"/>
                      </a:endParaRPr>
                    </a:p>
                  </a:txBody>
                  <a:tcPr>
                    <a:solidFill>
                      <a:schemeClr val="accent1">
                        <a:lumMod val="60000"/>
                        <a:lumOff val="40000"/>
                      </a:schemeClr>
                    </a:solidFill>
                  </a:tcPr>
                </a:tc>
                <a:tc>
                  <a:txBody>
                    <a:bodyPr/>
                    <a:lstStyle/>
                    <a:p>
                      <a:pPr algn="ctr"/>
                      <a:r>
                        <a:rPr lang="en-US" sz="1400" dirty="0">
                          <a:latin typeface="Times New Roman" pitchFamily="18" charset="0"/>
                          <a:cs typeface="Times New Roman" pitchFamily="18" charset="0"/>
                        </a:rPr>
                        <a:t>Weakness</a:t>
                      </a:r>
                      <a:endParaRPr lang="en-IN" sz="1400" dirty="0">
                        <a:latin typeface="Times New Roman" pitchFamily="18" charset="0"/>
                        <a:cs typeface="Times New Roman" pitchFamily="18" charset="0"/>
                      </a:endParaRPr>
                    </a:p>
                  </a:txBody>
                  <a:tcPr>
                    <a:solidFill>
                      <a:schemeClr val="accent6">
                        <a:lumMod val="60000"/>
                        <a:lumOff val="40000"/>
                      </a:schemeClr>
                    </a:solidFill>
                  </a:tcPr>
                </a:tc>
                <a:extLst>
                  <a:ext uri="{0D108BD9-81ED-4DB2-BD59-A6C34878D82A}">
                    <a16:rowId xmlns:a16="http://schemas.microsoft.com/office/drawing/2014/main" val="10000"/>
                  </a:ext>
                </a:extLst>
              </a:tr>
              <a:tr h="328936">
                <a:tc>
                  <a:txBody>
                    <a:bodyPr/>
                    <a:lstStyle/>
                    <a:p>
                      <a:endParaRPr lang="en-IN" sz="1600" dirty="0">
                        <a:latin typeface="Times New Roman" pitchFamily="18" charset="0"/>
                        <a:cs typeface="Times New Roman" pitchFamily="18" charset="0"/>
                      </a:endParaRPr>
                    </a:p>
                  </a:txBody>
                  <a:tcPr>
                    <a:solidFill>
                      <a:schemeClr val="bg1"/>
                    </a:solidFill>
                  </a:tcPr>
                </a:tc>
                <a:tc>
                  <a:txBody>
                    <a:bodyPr/>
                    <a:lstStyle/>
                    <a:p>
                      <a:pPr algn="ctr"/>
                      <a:r>
                        <a:rPr lang="en-US" sz="1400" dirty="0">
                          <a:latin typeface="Times New Roman" pitchFamily="18" charset="0"/>
                          <a:cs typeface="Times New Roman" pitchFamily="18" charset="0"/>
                        </a:rPr>
                        <a:t>24-25</a:t>
                      </a:r>
                      <a:endParaRPr lang="en-IN" sz="1400" dirty="0">
                        <a:latin typeface="Times New Roman" pitchFamily="18" charset="0"/>
                        <a:cs typeface="Times New Roman" pitchFamily="18" charset="0"/>
                      </a:endParaRPr>
                    </a:p>
                  </a:txBody>
                  <a:tcPr>
                    <a:solidFill>
                      <a:schemeClr val="accent1">
                        <a:lumMod val="40000"/>
                        <a:lumOff val="60000"/>
                      </a:schemeClr>
                    </a:solidFill>
                  </a:tcPr>
                </a:tc>
                <a:tc>
                  <a:txBody>
                    <a:bodyPr/>
                    <a:lstStyle/>
                    <a:p>
                      <a:pPr algn="ctr"/>
                      <a:r>
                        <a:rPr lang="en-US" sz="1400" dirty="0">
                          <a:latin typeface="Times New Roman" pitchFamily="18" charset="0"/>
                          <a:cs typeface="Times New Roman" pitchFamily="18" charset="0"/>
                        </a:rPr>
                        <a:t>24-25</a:t>
                      </a:r>
                      <a:endParaRPr lang="en-IN" sz="1400" dirty="0">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550885257"/>
                  </a:ext>
                </a:extLst>
              </a:tr>
              <a:tr h="1136324">
                <a:tc rowSpan="5">
                  <a:txBody>
                    <a:bodyPr/>
                    <a:lstStyle/>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EEE</a:t>
                      </a:r>
                      <a:endParaRPr lang="en-IN" sz="1600" dirty="0">
                        <a:latin typeface="Times New Roman" pitchFamily="18" charset="0"/>
                        <a:cs typeface="Times New Roman" pitchFamily="18" charset="0"/>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Faculty members are actively contributing in Industry Collaborations</a:t>
                      </a:r>
                      <a:endParaRPr lang="en-US" sz="1400" dirty="0">
                        <a:solidFill>
                          <a:srgbClr val="000000"/>
                        </a:solidFill>
                        <a:latin typeface="Times New Roman" pitchFamily="18" charset="0"/>
                        <a:ea typeface="Canva Sans"/>
                        <a:cs typeface="Times New Roman" pitchFamily="18" charset="0"/>
                        <a:sym typeface="Canva Sans"/>
                      </a:endParaRPr>
                    </a:p>
                    <a:p>
                      <a:endParaRPr lang="en-IN" sz="1400" dirty="0">
                        <a:latin typeface="Times New Roman" pitchFamily="18" charset="0"/>
                        <a:cs typeface="Times New Roman" pitchFamily="18" charset="0"/>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latin typeface="Times New Roman" pitchFamily="18" charset="0"/>
                          <a:cs typeface="Times New Roman" pitchFamily="18" charset="0"/>
                        </a:rPr>
                        <a:t>No faculty contributions  in Institute (IITs /NITs) Collaborative projects</a:t>
                      </a:r>
                    </a:p>
                  </a:txBody>
                  <a:tcPr>
                    <a:solidFill>
                      <a:schemeClr val="accent6">
                        <a:lumMod val="20000"/>
                        <a:lumOff val="80000"/>
                      </a:schemeClr>
                    </a:solidFill>
                  </a:tcPr>
                </a:tc>
                <a:extLst>
                  <a:ext uri="{0D108BD9-81ED-4DB2-BD59-A6C34878D82A}">
                    <a16:rowId xmlns:a16="http://schemas.microsoft.com/office/drawing/2014/main" val="370060933"/>
                  </a:ext>
                </a:extLst>
              </a:tr>
              <a:tr h="1136324">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Students placements are more in number and more faculty are contributing in placements for students</a:t>
                      </a:r>
                      <a:endParaRPr lang="en-US" sz="1400" dirty="0">
                        <a:solidFill>
                          <a:srgbClr val="000000"/>
                        </a:solidFill>
                        <a:latin typeface="Times New Roman" pitchFamily="18" charset="0"/>
                        <a:ea typeface="Canva Sans"/>
                        <a:cs typeface="Times New Roman" pitchFamily="18" charset="0"/>
                        <a:sym typeface="Canva Sans"/>
                      </a:endParaRPr>
                    </a:p>
                    <a:p>
                      <a:endParaRPr lang="en-IN" sz="1400" dirty="0">
                        <a:latin typeface="Times New Roman" pitchFamily="18" charset="0"/>
                        <a:cs typeface="Times New Roman" pitchFamily="18" charset="0"/>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latin typeface="Times New Roman" pitchFamily="18" charset="0"/>
                          <a:cs typeface="Times New Roman" pitchFamily="18" charset="0"/>
                        </a:rPr>
                        <a:t>No funded R&amp;D Projects in the Department,  needs to be focused</a:t>
                      </a:r>
                    </a:p>
                  </a:txBody>
                  <a:tcPr>
                    <a:solidFill>
                      <a:schemeClr val="accent6">
                        <a:lumMod val="20000"/>
                        <a:lumOff val="80000"/>
                      </a:schemeClr>
                    </a:solidFill>
                  </a:tcPr>
                </a:tc>
                <a:extLst>
                  <a:ext uri="{0D108BD9-81ED-4DB2-BD59-A6C34878D82A}">
                    <a16:rowId xmlns:a16="http://schemas.microsoft.com/office/drawing/2014/main" val="3118335904"/>
                  </a:ext>
                </a:extLst>
              </a:tr>
              <a:tr h="859386">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Department has introduced seven value added courses for AY:2024-25</a:t>
                      </a:r>
                      <a:endParaRPr lang="en-US" sz="1400" dirty="0">
                        <a:solidFill>
                          <a:srgbClr val="000000"/>
                        </a:solidFill>
                        <a:latin typeface="Times New Roman" pitchFamily="18" charset="0"/>
                        <a:ea typeface="Canva Sans"/>
                        <a:cs typeface="Times New Roman" pitchFamily="18" charset="0"/>
                        <a:sym typeface="Canva Sans"/>
                      </a:endParaRPr>
                    </a:p>
                  </a:txBody>
                  <a:tcPr>
                    <a:solidFill>
                      <a:schemeClr val="accent1">
                        <a:lumMod val="20000"/>
                        <a:lumOff val="80000"/>
                      </a:schemeClr>
                    </a:solidFill>
                  </a:tcPr>
                </a:tc>
                <a:tc>
                  <a:txBody>
                    <a:bodyPr/>
                    <a:lstStyle/>
                    <a:p>
                      <a:endParaRPr lang="en-IN" sz="1400" dirty="0">
                        <a:latin typeface="Times New Roman" pitchFamily="18" charset="0"/>
                        <a:cs typeface="Times New Roman" pitchFamily="18" charset="0"/>
                      </a:endParaRPr>
                    </a:p>
                  </a:txBody>
                  <a:tcPr>
                    <a:solidFill>
                      <a:schemeClr val="accent6">
                        <a:lumMod val="20000"/>
                        <a:lumOff val="80000"/>
                      </a:schemeClr>
                    </a:solidFill>
                  </a:tcPr>
                </a:tc>
                <a:extLst>
                  <a:ext uri="{0D108BD9-81ED-4DB2-BD59-A6C34878D82A}">
                    <a16:rowId xmlns:a16="http://schemas.microsoft.com/office/drawing/2014/main" val="3610779950"/>
                  </a:ext>
                </a:extLst>
              </a:tr>
              <a:tr h="1095569">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Department is maintaining good Teacher-Student ratio and Cadre ratio, faculty experience and retention ratio are also good</a:t>
                      </a:r>
                      <a:endParaRPr lang="en-US" sz="1400" dirty="0">
                        <a:solidFill>
                          <a:srgbClr val="000000"/>
                        </a:solidFill>
                        <a:latin typeface="Times New Roman" pitchFamily="18" charset="0"/>
                        <a:ea typeface="Canva Sans"/>
                        <a:cs typeface="Times New Roman" pitchFamily="18" charset="0"/>
                        <a:sym typeface="Canva Sans"/>
                      </a:endParaRPr>
                    </a:p>
                  </a:txBody>
                  <a:tcPr>
                    <a:solidFill>
                      <a:schemeClr val="accent1">
                        <a:lumMod val="20000"/>
                        <a:lumOff val="80000"/>
                      </a:schemeClr>
                    </a:solidFill>
                  </a:tcPr>
                </a:tc>
                <a:tc>
                  <a:txBody>
                    <a:bodyPr/>
                    <a:lstStyle/>
                    <a:p>
                      <a:endParaRPr lang="en-IN" sz="1400" dirty="0">
                        <a:latin typeface="Times New Roman" pitchFamily="18" charset="0"/>
                        <a:cs typeface="Times New Roman" pitchFamily="18" charset="0"/>
                      </a:endParaRPr>
                    </a:p>
                  </a:txBody>
                  <a:tcPr>
                    <a:solidFill>
                      <a:schemeClr val="accent6">
                        <a:lumMod val="20000"/>
                        <a:lumOff val="80000"/>
                      </a:schemeClr>
                    </a:solidFill>
                  </a:tcPr>
                </a:tc>
                <a:extLst>
                  <a:ext uri="{0D108BD9-81ED-4DB2-BD59-A6C34878D82A}">
                    <a16:rowId xmlns:a16="http://schemas.microsoft.com/office/drawing/2014/main" val="1647418534"/>
                  </a:ext>
                </a:extLst>
              </a:tr>
              <a:tr h="544567">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Times New Roman" pitchFamily="18" charset="0"/>
                          <a:ea typeface="Canva Sans"/>
                          <a:cs typeface="Times New Roman" pitchFamily="18" charset="0"/>
                          <a:sym typeface="Canva Sans"/>
                        </a:rPr>
                        <a:t>Supports remote work and study</a:t>
                      </a:r>
                    </a:p>
                  </a:txBody>
                  <a:tcPr>
                    <a:solidFill>
                      <a:schemeClr val="accent1">
                        <a:lumMod val="20000"/>
                        <a:lumOff val="80000"/>
                      </a:schemeClr>
                    </a:solidFill>
                  </a:tcPr>
                </a:tc>
                <a:tc>
                  <a:txBody>
                    <a:bodyPr/>
                    <a:lstStyle/>
                    <a:p>
                      <a:endParaRPr lang="en-IN" sz="1400" dirty="0">
                        <a:latin typeface="Times New Roman" pitchFamily="18" charset="0"/>
                        <a:cs typeface="Times New Roman" pitchFamily="18" charset="0"/>
                      </a:endParaRPr>
                    </a:p>
                  </a:txBody>
                  <a:tcPr>
                    <a:solidFill>
                      <a:schemeClr val="accent6">
                        <a:lumMod val="20000"/>
                        <a:lumOff val="80000"/>
                      </a:schemeClr>
                    </a:solidFill>
                  </a:tcPr>
                </a:tc>
                <a:extLst>
                  <a:ext uri="{0D108BD9-81ED-4DB2-BD59-A6C34878D82A}">
                    <a16:rowId xmlns:a16="http://schemas.microsoft.com/office/drawing/2014/main" val="3546066887"/>
                  </a:ext>
                </a:extLst>
              </a:tr>
            </a:tbl>
          </a:graphicData>
        </a:graphic>
      </p:graphicFrame>
      <p:graphicFrame>
        <p:nvGraphicFramePr>
          <p:cNvPr id="3" name="Table 4">
            <a:extLst>
              <a:ext uri="{FF2B5EF4-FFF2-40B4-BE49-F238E27FC236}">
                <a16:creationId xmlns:a16="http://schemas.microsoft.com/office/drawing/2014/main" id="{9C5B7C90-0ED1-13C4-392D-192F8500BCFA}"/>
              </a:ext>
            </a:extLst>
          </p:cNvPr>
          <p:cNvGraphicFramePr>
            <a:graphicFrameLocks/>
          </p:cNvGraphicFramePr>
          <p:nvPr>
            <p:extLst>
              <p:ext uri="{D42A27DB-BD31-4B8C-83A1-F6EECF244321}">
                <p14:modId xmlns:p14="http://schemas.microsoft.com/office/powerpoint/2010/main" val="1190081600"/>
              </p:ext>
            </p:extLst>
          </p:nvPr>
        </p:nvGraphicFramePr>
        <p:xfrm>
          <a:off x="6214975" y="1052354"/>
          <a:ext cx="4832696" cy="5486561"/>
        </p:xfrm>
        <a:graphic>
          <a:graphicData uri="http://schemas.openxmlformats.org/drawingml/2006/table">
            <a:tbl>
              <a:tblPr firstRow="1" bandRow="1">
                <a:tableStyleId>{D7AC3CCA-C797-4891-BE02-D94E43425B78}</a:tableStyleId>
              </a:tblPr>
              <a:tblGrid>
                <a:gridCol w="570518">
                  <a:extLst>
                    <a:ext uri="{9D8B030D-6E8A-4147-A177-3AD203B41FA5}">
                      <a16:colId xmlns:a16="http://schemas.microsoft.com/office/drawing/2014/main" val="1720036503"/>
                    </a:ext>
                  </a:extLst>
                </a:gridCol>
                <a:gridCol w="1711842">
                  <a:extLst>
                    <a:ext uri="{9D8B030D-6E8A-4147-A177-3AD203B41FA5}">
                      <a16:colId xmlns:a16="http://schemas.microsoft.com/office/drawing/2014/main" val="1866871236"/>
                    </a:ext>
                  </a:extLst>
                </a:gridCol>
                <a:gridCol w="2550336">
                  <a:extLst>
                    <a:ext uri="{9D8B030D-6E8A-4147-A177-3AD203B41FA5}">
                      <a16:colId xmlns:a16="http://schemas.microsoft.com/office/drawing/2014/main" val="2791907631"/>
                    </a:ext>
                  </a:extLst>
                </a:gridCol>
              </a:tblGrid>
              <a:tr h="424063">
                <a:tc>
                  <a:txBody>
                    <a:bodyPr/>
                    <a:lstStyle/>
                    <a:p>
                      <a:endParaRPr lang="en-IN" sz="1400" dirty="0">
                        <a:latin typeface="Times New Roman" pitchFamily="18" charset="0"/>
                        <a:cs typeface="Times New Roman" pitchFamily="18" charset="0"/>
                      </a:endParaRPr>
                    </a:p>
                  </a:txBody>
                  <a:tcPr>
                    <a:solidFill>
                      <a:schemeClr val="bg1"/>
                    </a:solidFill>
                  </a:tcPr>
                </a:tc>
                <a:tc>
                  <a:txBody>
                    <a:bodyPr/>
                    <a:lstStyle/>
                    <a:p>
                      <a:pPr algn="ctr"/>
                      <a:r>
                        <a:rPr lang="en-US" sz="1400" dirty="0">
                          <a:latin typeface="Times New Roman" pitchFamily="18" charset="0"/>
                          <a:cs typeface="Times New Roman" pitchFamily="18" charset="0"/>
                        </a:rPr>
                        <a:t>Strength</a:t>
                      </a:r>
                      <a:endParaRPr lang="en-IN" sz="1400" dirty="0">
                        <a:latin typeface="Times New Roman" pitchFamily="18" charset="0"/>
                        <a:cs typeface="Times New Roman" pitchFamily="18" charset="0"/>
                      </a:endParaRPr>
                    </a:p>
                  </a:txBody>
                  <a:tcPr>
                    <a:solidFill>
                      <a:schemeClr val="accent4">
                        <a:lumMod val="60000"/>
                        <a:lumOff val="40000"/>
                      </a:schemeClr>
                    </a:solidFill>
                  </a:tcPr>
                </a:tc>
                <a:tc>
                  <a:txBody>
                    <a:bodyPr/>
                    <a:lstStyle/>
                    <a:p>
                      <a:pPr algn="ctr"/>
                      <a:r>
                        <a:rPr lang="en-US" sz="1400" dirty="0">
                          <a:latin typeface="Times New Roman" pitchFamily="18" charset="0"/>
                          <a:cs typeface="Times New Roman" pitchFamily="18" charset="0"/>
                        </a:rPr>
                        <a:t>Weakness</a:t>
                      </a:r>
                      <a:endParaRPr lang="en-IN" sz="1400" dirty="0">
                        <a:latin typeface="Times New Roman" pitchFamily="18" charset="0"/>
                        <a:cs typeface="Times New Roman" pitchFamily="18" charset="0"/>
                      </a:endParaRPr>
                    </a:p>
                  </a:txBody>
                  <a:tcPr>
                    <a:solidFill>
                      <a:schemeClr val="accent2"/>
                    </a:solidFill>
                  </a:tcPr>
                </a:tc>
                <a:extLst>
                  <a:ext uri="{0D108BD9-81ED-4DB2-BD59-A6C34878D82A}">
                    <a16:rowId xmlns:a16="http://schemas.microsoft.com/office/drawing/2014/main" val="10000"/>
                  </a:ext>
                </a:extLst>
              </a:tr>
              <a:tr h="499493">
                <a:tc>
                  <a:txBody>
                    <a:bodyPr/>
                    <a:lstStyle/>
                    <a:p>
                      <a:endParaRPr lang="en-IN" sz="1400" dirty="0">
                        <a:latin typeface="Times New Roman" pitchFamily="18" charset="0"/>
                        <a:cs typeface="Times New Roman" pitchFamily="18" charset="0"/>
                      </a:endParaRPr>
                    </a:p>
                  </a:txBody>
                  <a:tcPr>
                    <a:solidFill>
                      <a:schemeClr val="bg1"/>
                    </a:solidFill>
                  </a:tcPr>
                </a:tc>
                <a:tc>
                  <a:txBody>
                    <a:bodyPr/>
                    <a:lstStyle/>
                    <a:p>
                      <a:pPr algn="ctr"/>
                      <a:r>
                        <a:rPr lang="en-US" sz="1400" dirty="0">
                          <a:latin typeface="Times New Roman" pitchFamily="18" charset="0"/>
                          <a:cs typeface="Times New Roman" pitchFamily="18" charset="0"/>
                        </a:rPr>
                        <a:t>24-25</a:t>
                      </a:r>
                      <a:endParaRPr lang="en-IN" sz="1400" dirty="0">
                        <a:latin typeface="Times New Roman" pitchFamily="18" charset="0"/>
                        <a:cs typeface="Times New Roman" pitchFamily="18" charset="0"/>
                      </a:endParaRPr>
                    </a:p>
                  </a:txBody>
                  <a:tcPr>
                    <a:solidFill>
                      <a:schemeClr val="accent4">
                        <a:lumMod val="40000"/>
                        <a:lumOff val="60000"/>
                      </a:schemeClr>
                    </a:solidFill>
                  </a:tcPr>
                </a:tc>
                <a:tc>
                  <a:txBody>
                    <a:bodyPr/>
                    <a:lstStyle/>
                    <a:p>
                      <a:pPr algn="ctr"/>
                      <a:r>
                        <a:rPr lang="en-US" sz="1400" dirty="0">
                          <a:latin typeface="Times New Roman" pitchFamily="18" charset="0"/>
                          <a:cs typeface="Times New Roman" pitchFamily="18" charset="0"/>
                        </a:rPr>
                        <a:t>24-25</a:t>
                      </a:r>
                      <a:endParaRPr lang="en-IN" sz="1400" dirty="0">
                        <a:latin typeface="Times New Roman" pitchFamily="18" charset="0"/>
                        <a:cs typeface="Times New Roman" pitchFamily="18" charset="0"/>
                      </a:endParaRPr>
                    </a:p>
                  </a:txBody>
                  <a:tcPr>
                    <a:solidFill>
                      <a:schemeClr val="accent2">
                        <a:lumMod val="60000"/>
                        <a:lumOff val="40000"/>
                      </a:schemeClr>
                    </a:solidFill>
                  </a:tcPr>
                </a:tc>
                <a:extLst>
                  <a:ext uri="{0D108BD9-81ED-4DB2-BD59-A6C34878D82A}">
                    <a16:rowId xmlns:a16="http://schemas.microsoft.com/office/drawing/2014/main" val="1550885257"/>
                  </a:ext>
                </a:extLst>
              </a:tr>
              <a:tr h="2108403">
                <a:tc rowSpan="3">
                  <a:txBody>
                    <a:bodyPr/>
                    <a:lstStyle/>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ECE</a:t>
                      </a:r>
                      <a:endParaRPr lang="en-IN" sz="1400" dirty="0">
                        <a:latin typeface="Times New Roman" pitchFamily="18" charset="0"/>
                        <a:cs typeface="Times New Roman" pitchFamily="18" charset="0"/>
                      </a:endParaRPr>
                    </a:p>
                  </a:txBody>
                  <a:tcPr>
                    <a:solidFill>
                      <a:schemeClr val="tx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Times New Roman" pitchFamily="18" charset="0"/>
                          <a:ea typeface="Canva Sans"/>
                          <a:cs typeface="Times New Roman" pitchFamily="18" charset="0"/>
                          <a:sym typeface="Canva Sans"/>
                        </a:rPr>
                        <a:t>Good number of research projects</a:t>
                      </a:r>
                    </a:p>
                    <a:p>
                      <a:endParaRPr lang="en-IN" sz="1400"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en-US" sz="1400" dirty="0">
                          <a:latin typeface="Times New Roman" pitchFamily="18" charset="0"/>
                          <a:cs typeface="Times New Roman" pitchFamily="18" charset="0"/>
                        </a:rPr>
                        <a:t>Pass percentage of 1</a:t>
                      </a:r>
                      <a:r>
                        <a:rPr lang="en-US" sz="1400" baseline="30000" dirty="0">
                          <a:latin typeface="Times New Roman" pitchFamily="18" charset="0"/>
                          <a:cs typeface="Times New Roman" pitchFamily="18" charset="0"/>
                        </a:rPr>
                        <a:t>st</a:t>
                      </a:r>
                      <a:r>
                        <a:rPr lang="en-US" sz="1400" dirty="0">
                          <a:latin typeface="Times New Roman" pitchFamily="18" charset="0"/>
                          <a:cs typeface="Times New Roman" pitchFamily="18" charset="0"/>
                        </a:rPr>
                        <a:t> year students’ needs improvement.</a:t>
                      </a:r>
                      <a:endParaRPr lang="en-IN" sz="1400" dirty="0">
                        <a:latin typeface="Times New Roman" pitchFamily="18" charset="0"/>
                        <a:cs typeface="Times New Roman" pitchFamily="18" charset="0"/>
                      </a:endParaRPr>
                    </a:p>
                  </a:txBody>
                  <a:tcPr>
                    <a:solidFill>
                      <a:schemeClr val="accent2">
                        <a:lumMod val="20000"/>
                        <a:lumOff val="80000"/>
                      </a:schemeClr>
                    </a:solidFill>
                  </a:tcPr>
                </a:tc>
                <a:extLst>
                  <a:ext uri="{0D108BD9-81ED-4DB2-BD59-A6C34878D82A}">
                    <a16:rowId xmlns:a16="http://schemas.microsoft.com/office/drawing/2014/main" val="370060933"/>
                  </a:ext>
                </a:extLst>
              </a:tr>
              <a:tr h="1009403">
                <a:tc vMerge="1">
                  <a:txBody>
                    <a:bodyPr/>
                    <a:lstStyle/>
                    <a:p>
                      <a:endParaRPr lang="en-IN" sz="16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Times New Roman" pitchFamily="18" charset="0"/>
                          <a:ea typeface="Canva Sans"/>
                          <a:cs typeface="Times New Roman" pitchFamily="18" charset="0"/>
                          <a:sym typeface="Canva Sans"/>
                        </a:rPr>
                        <a:t>Good number of PhD qualified faculty</a:t>
                      </a:r>
                    </a:p>
                    <a:p>
                      <a:endParaRPr lang="en-IN" sz="1400" dirty="0">
                        <a:latin typeface="Times New Roman" pitchFamily="18" charset="0"/>
                        <a:cs typeface="Times New Roman" pitchFamily="18" charset="0"/>
                      </a:endParaRPr>
                    </a:p>
                  </a:txBody>
                  <a:tcP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latin typeface="Times New Roman" pitchFamily="18" charset="0"/>
                          <a:cs typeface="Times New Roman" pitchFamily="18" charset="0"/>
                        </a:rPr>
                        <a:t>GATE qualified students number is less</a:t>
                      </a:r>
                    </a:p>
                    <a:p>
                      <a:endParaRPr lang="en-IN" sz="1400" dirty="0">
                        <a:latin typeface="Times New Roman" pitchFamily="18" charset="0"/>
                        <a:cs typeface="Times New Roman" pitchFamily="18" charset="0"/>
                      </a:endParaRPr>
                    </a:p>
                  </a:txBody>
                  <a:tcPr>
                    <a:solidFill>
                      <a:schemeClr val="accent2">
                        <a:lumMod val="20000"/>
                        <a:lumOff val="80000"/>
                      </a:schemeClr>
                    </a:solidFill>
                  </a:tcPr>
                </a:tc>
                <a:extLst>
                  <a:ext uri="{0D108BD9-81ED-4DB2-BD59-A6C34878D82A}">
                    <a16:rowId xmlns:a16="http://schemas.microsoft.com/office/drawing/2014/main" val="3118335904"/>
                  </a:ext>
                </a:extLst>
              </a:tr>
              <a:tr h="1445199">
                <a:tc vMerge="1">
                  <a:txBody>
                    <a:bodyPr/>
                    <a:lstStyle/>
                    <a:p>
                      <a:endParaRPr lang="en-IN" sz="16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Times New Roman" pitchFamily="18" charset="0"/>
                          <a:ea typeface="Canva Sans"/>
                          <a:cs typeface="Times New Roman" pitchFamily="18" charset="0"/>
                          <a:sym typeface="Canva Sans"/>
                        </a:rPr>
                        <a:t>PhD scholars guided  by faculty are good in number </a:t>
                      </a:r>
                    </a:p>
                  </a:txBody>
                  <a:tcPr>
                    <a:solidFill>
                      <a:schemeClr val="accent4">
                        <a:lumMod val="20000"/>
                        <a:lumOff val="80000"/>
                      </a:schemeClr>
                    </a:solidFill>
                  </a:tcPr>
                </a:tc>
                <a:tc>
                  <a:txBody>
                    <a:bodyPr/>
                    <a:lstStyle/>
                    <a:p>
                      <a:endParaRPr lang="en-IN" sz="1400" dirty="0">
                        <a:latin typeface="Times New Roman" pitchFamily="18" charset="0"/>
                        <a:cs typeface="Times New Roman" pitchFamily="18" charset="0"/>
                      </a:endParaRPr>
                    </a:p>
                  </a:txBody>
                  <a:tcPr>
                    <a:solidFill>
                      <a:schemeClr val="accent2">
                        <a:lumMod val="20000"/>
                        <a:lumOff val="80000"/>
                      </a:schemeClr>
                    </a:solidFill>
                  </a:tcPr>
                </a:tc>
                <a:extLst>
                  <a:ext uri="{0D108BD9-81ED-4DB2-BD59-A6C34878D82A}">
                    <a16:rowId xmlns:a16="http://schemas.microsoft.com/office/drawing/2014/main" val="3610779950"/>
                  </a:ext>
                </a:extLst>
              </a:tr>
            </a:tbl>
          </a:graphicData>
        </a:graphic>
      </p:graphicFrame>
      <p:sp>
        <p:nvSpPr>
          <p:cNvPr id="5" name="Footer Placeholder 1">
            <a:extLst>
              <a:ext uri="{FF2B5EF4-FFF2-40B4-BE49-F238E27FC236}">
                <a16:creationId xmlns:a16="http://schemas.microsoft.com/office/drawing/2014/main" id="{9ABB77DE-D2B9-4580-A9D2-99DDBA6D6C19}"/>
              </a:ext>
            </a:extLst>
          </p:cNvPr>
          <p:cNvSpPr>
            <a:spLocks noGrp="1"/>
          </p:cNvSpPr>
          <p:nvPr>
            <p:ph type="ftr" sz="quarter" idx="11"/>
          </p:nvPr>
        </p:nvSpPr>
        <p:spPr>
          <a:xfrm>
            <a:off x="4367639" y="6513453"/>
            <a:ext cx="3860800" cy="365125"/>
          </a:xfrm>
        </p:spPr>
        <p:txBody>
          <a:bodyPr/>
          <a:lstStyle/>
          <a:p>
            <a:r>
              <a:rPr lang="en-US" b="1" dirty="0">
                <a:solidFill>
                  <a:schemeClr val="accent5">
                    <a:lumMod val="75000"/>
                  </a:schemeClr>
                </a:solidFill>
              </a:rPr>
              <a:t>5th IQAC Meeting, 19th September 2025, SU</a:t>
            </a:r>
          </a:p>
        </p:txBody>
      </p:sp>
      <p:sp>
        <p:nvSpPr>
          <p:cNvPr id="6" name="object 14">
            <a:extLst>
              <a:ext uri="{FF2B5EF4-FFF2-40B4-BE49-F238E27FC236}">
                <a16:creationId xmlns:a16="http://schemas.microsoft.com/office/drawing/2014/main" id="{C0CDDFFE-144B-49C6-9215-2ADA74B6D4FB}"/>
              </a:ext>
            </a:extLst>
          </p:cNvPr>
          <p:cNvSpPr>
            <a:spLocks noGrp="1" noChangeArrowheads="1"/>
          </p:cNvSpPr>
          <p:nvPr>
            <p:ph type="sldNum" sz="quarter" idx="12"/>
          </p:nvPr>
        </p:nvSpPr>
        <p:spPr bwMode="auto">
          <a:xfrm>
            <a:off x="8737600" y="6356353"/>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13</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4" name="TextBox 3">
            <a:extLst>
              <a:ext uri="{FF2B5EF4-FFF2-40B4-BE49-F238E27FC236}">
                <a16:creationId xmlns:a16="http://schemas.microsoft.com/office/drawing/2014/main" id="{97B9383F-57DD-4791-9711-D8B687DEF07B}"/>
              </a:ext>
            </a:extLst>
          </p:cNvPr>
          <p:cNvSpPr txBox="1"/>
          <p:nvPr/>
        </p:nvSpPr>
        <p:spPr>
          <a:xfrm>
            <a:off x="5202864" y="712690"/>
            <a:ext cx="1648046" cy="369332"/>
          </a:xfrm>
          <a:prstGeom prst="rect">
            <a:avLst/>
          </a:prstGeom>
          <a:noFill/>
        </p:spPr>
        <p:txBody>
          <a:bodyPr wrap="square" rtlCol="0">
            <a:spAutoFit/>
          </a:bodyPr>
          <a:lstStyle/>
          <a:p>
            <a:r>
              <a:rPr lang="en-US" dirty="0">
                <a:solidFill>
                  <a:schemeClr val="accent5">
                    <a:lumMod val="75000"/>
                  </a:schemeClr>
                </a:solidFill>
              </a:rPr>
              <a:t>Samples</a:t>
            </a:r>
            <a:endParaRPr lang="en-IN" dirty="0">
              <a:solidFill>
                <a:schemeClr val="accent5">
                  <a:lumMod val="75000"/>
                </a:schemeClr>
              </a:solidFill>
            </a:endParaRPr>
          </a:p>
        </p:txBody>
      </p:sp>
    </p:spTree>
    <p:extLst>
      <p:ext uri="{BB962C8B-B14F-4D97-AF65-F5344CB8AC3E}">
        <p14:creationId xmlns:p14="http://schemas.microsoft.com/office/powerpoint/2010/main" val="2476923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802E3-F9E8-FB25-D80B-87CD0256694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B665F69-1EAD-16C8-F8FB-5564F92AAC6B}"/>
              </a:ext>
            </a:extLst>
          </p:cNvPr>
          <p:cNvSpPr/>
          <p:nvPr/>
        </p:nvSpPr>
        <p:spPr>
          <a:xfrm>
            <a:off x="0" y="0"/>
            <a:ext cx="12192000" cy="75049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400" dirty="0">
              <a:latin typeface="Times New Roman" panose="02020603050405020304" pitchFamily="18" charset="0"/>
              <a:cs typeface="Times New Roman" panose="02020603050405020304" pitchFamily="18" charset="0"/>
            </a:endParaRPr>
          </a:p>
        </p:txBody>
      </p:sp>
      <p:graphicFrame>
        <p:nvGraphicFramePr>
          <p:cNvPr id="2" name="Table 4">
            <a:extLst>
              <a:ext uri="{FF2B5EF4-FFF2-40B4-BE49-F238E27FC236}">
                <a16:creationId xmlns:a16="http://schemas.microsoft.com/office/drawing/2014/main" id="{130FB928-F9B4-35CB-606D-6A8635C6920B}"/>
              </a:ext>
            </a:extLst>
          </p:cNvPr>
          <p:cNvGraphicFramePr>
            <a:graphicFrameLocks noGrp="1"/>
          </p:cNvGraphicFramePr>
          <p:nvPr>
            <p:ph idx="1"/>
            <p:extLst>
              <p:ext uri="{D42A27DB-BD31-4B8C-83A1-F6EECF244321}">
                <p14:modId xmlns:p14="http://schemas.microsoft.com/office/powerpoint/2010/main" val="1730054715"/>
              </p:ext>
            </p:extLst>
          </p:nvPr>
        </p:nvGraphicFramePr>
        <p:xfrm>
          <a:off x="287080" y="918270"/>
          <a:ext cx="4784649" cy="5273040"/>
        </p:xfrm>
        <a:graphic>
          <a:graphicData uri="http://schemas.openxmlformats.org/drawingml/2006/table">
            <a:tbl>
              <a:tblPr firstRow="1" bandRow="1">
                <a:tableStyleId>{D7AC3CCA-C797-4891-BE02-D94E43425B78}</a:tableStyleId>
              </a:tblPr>
              <a:tblGrid>
                <a:gridCol w="775602">
                  <a:extLst>
                    <a:ext uri="{9D8B030D-6E8A-4147-A177-3AD203B41FA5}">
                      <a16:colId xmlns:a16="http://schemas.microsoft.com/office/drawing/2014/main" val="1720036503"/>
                    </a:ext>
                  </a:extLst>
                </a:gridCol>
                <a:gridCol w="2044729">
                  <a:extLst>
                    <a:ext uri="{9D8B030D-6E8A-4147-A177-3AD203B41FA5}">
                      <a16:colId xmlns:a16="http://schemas.microsoft.com/office/drawing/2014/main" val="1866871236"/>
                    </a:ext>
                  </a:extLst>
                </a:gridCol>
                <a:gridCol w="1964318">
                  <a:extLst>
                    <a:ext uri="{9D8B030D-6E8A-4147-A177-3AD203B41FA5}">
                      <a16:colId xmlns:a16="http://schemas.microsoft.com/office/drawing/2014/main" val="2791907631"/>
                    </a:ext>
                  </a:extLst>
                </a:gridCol>
              </a:tblGrid>
              <a:tr h="216053">
                <a:tc>
                  <a:txBody>
                    <a:bodyPr/>
                    <a:lstStyle/>
                    <a:p>
                      <a:endParaRPr lang="en-IN" sz="1400" dirty="0">
                        <a:latin typeface="Times New Roman" pitchFamily="18" charset="0"/>
                        <a:cs typeface="Times New Roman" pitchFamily="18" charset="0"/>
                      </a:endParaRPr>
                    </a:p>
                  </a:txBody>
                  <a:tcPr/>
                </a:tc>
                <a:tc>
                  <a:txBody>
                    <a:bodyPr/>
                    <a:lstStyle/>
                    <a:p>
                      <a:pPr algn="ctr"/>
                      <a:r>
                        <a:rPr lang="en-US" sz="1600" dirty="0">
                          <a:latin typeface="Times New Roman" pitchFamily="18" charset="0"/>
                          <a:cs typeface="Times New Roman" pitchFamily="18" charset="0"/>
                        </a:rPr>
                        <a:t>Strength</a:t>
                      </a:r>
                      <a:endParaRPr lang="en-IN" sz="1600" dirty="0">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en-US" sz="1600" dirty="0">
                          <a:latin typeface="Times New Roman" pitchFamily="18" charset="0"/>
                          <a:cs typeface="Times New Roman" pitchFamily="18" charset="0"/>
                        </a:rPr>
                        <a:t>Weakness</a:t>
                      </a:r>
                      <a:endParaRPr lang="en-IN" sz="1600" dirty="0">
                        <a:latin typeface="Times New Roman" pitchFamily="18" charset="0"/>
                        <a:cs typeface="Times New Roman" pitchFamily="18" charset="0"/>
                      </a:endParaRPr>
                    </a:p>
                  </a:txBody>
                  <a:tcPr>
                    <a:solidFill>
                      <a:schemeClr val="accent3">
                        <a:lumMod val="60000"/>
                        <a:lumOff val="40000"/>
                      </a:schemeClr>
                    </a:solidFill>
                  </a:tcPr>
                </a:tc>
                <a:extLst>
                  <a:ext uri="{0D108BD9-81ED-4DB2-BD59-A6C34878D82A}">
                    <a16:rowId xmlns:a16="http://schemas.microsoft.com/office/drawing/2014/main" val="10000"/>
                  </a:ext>
                </a:extLst>
              </a:tr>
              <a:tr h="304402">
                <a:tc>
                  <a:txBody>
                    <a:bodyPr/>
                    <a:lstStyle/>
                    <a:p>
                      <a:endParaRPr lang="en-IN" sz="1400" dirty="0">
                        <a:latin typeface="Times New Roman" pitchFamily="18" charset="0"/>
                        <a:cs typeface="Times New Roman" pitchFamily="18" charset="0"/>
                      </a:endParaRPr>
                    </a:p>
                  </a:txBody>
                  <a:tcPr/>
                </a:tc>
                <a:tc>
                  <a:txBody>
                    <a:bodyPr/>
                    <a:lstStyle/>
                    <a:p>
                      <a:pPr algn="ctr"/>
                      <a:r>
                        <a:rPr lang="en-US" sz="1600" dirty="0">
                          <a:latin typeface="Times New Roman" pitchFamily="18" charset="0"/>
                          <a:cs typeface="Times New Roman" pitchFamily="18" charset="0"/>
                        </a:rPr>
                        <a:t>24-25</a:t>
                      </a:r>
                      <a:endParaRPr lang="en-IN" sz="1600" dirty="0">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sz="1600" dirty="0">
                          <a:latin typeface="Times New Roman" pitchFamily="18" charset="0"/>
                          <a:cs typeface="Times New Roman" pitchFamily="18" charset="0"/>
                        </a:rPr>
                        <a:t>24-25</a:t>
                      </a:r>
                      <a:endParaRPr lang="en-IN" sz="1600" dirty="0">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val="1550885257"/>
                  </a:ext>
                </a:extLst>
              </a:tr>
              <a:tr h="1346791">
                <a:tc rowSpan="5">
                  <a:txBody>
                    <a:bodyPr/>
                    <a:lstStyle/>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  CSE</a:t>
                      </a:r>
                      <a:endParaRPr lang="en-IN" sz="1400" dirty="0">
                        <a:latin typeface="Times New Roman" pitchFamily="18" charset="0"/>
                        <a:cs typeface="Times New Roman" pitchFamily="18" charset="0"/>
                      </a:endParaRP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Documentation and File Maintenance is well maintained</a:t>
                      </a:r>
                      <a:endParaRPr lang="en-US" sz="1600" dirty="0">
                        <a:latin typeface="Times New Roman" pitchFamily="18" charset="0"/>
                        <a:cs typeface="Times New Roman" pitchFamily="18" charset="0"/>
                        <a:sym typeface="Canva Sans"/>
                      </a:endParaRPr>
                    </a:p>
                    <a:p>
                      <a:endParaRPr lang="en-IN" sz="1600" dirty="0">
                        <a:latin typeface="Times New Roman" pitchFamily="18" charset="0"/>
                        <a:cs typeface="Times New Roman" pitchFamily="18"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Times New Roman" pitchFamily="18" charset="0"/>
                          <a:cs typeface="Times New Roman" pitchFamily="18" charset="0"/>
                        </a:rPr>
                        <a:t>Number of Q1 and Q2 Journals is less compared to the total number of faculty available in the department</a:t>
                      </a:r>
                    </a:p>
                  </a:txBody>
                  <a:tcPr>
                    <a:solidFill>
                      <a:schemeClr val="accent3">
                        <a:lumMod val="20000"/>
                        <a:lumOff val="80000"/>
                      </a:schemeClr>
                    </a:solidFill>
                  </a:tcPr>
                </a:tc>
                <a:extLst>
                  <a:ext uri="{0D108BD9-81ED-4DB2-BD59-A6C34878D82A}">
                    <a16:rowId xmlns:a16="http://schemas.microsoft.com/office/drawing/2014/main" val="370060933"/>
                  </a:ext>
                </a:extLst>
              </a:tr>
              <a:tr h="999461">
                <a:tc vMerge="1">
                  <a:txBody>
                    <a:bodyPr/>
                    <a:lstStyle/>
                    <a:p>
                      <a:endParaRPr lang="en-IN"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Projects Worth of Rs.</a:t>
                      </a:r>
                      <a:r>
                        <a:rPr lang="en-US" sz="1600" b="1" dirty="0">
                          <a:latin typeface="Times New Roman" pitchFamily="18" charset="0"/>
                          <a:cs typeface="Times New Roman" pitchFamily="18" charset="0"/>
                        </a:rPr>
                        <a:t>2.20 Crores </a:t>
                      </a:r>
                      <a:r>
                        <a:rPr lang="en-US" sz="1600" dirty="0">
                          <a:latin typeface="Times New Roman" pitchFamily="18" charset="0"/>
                          <a:cs typeface="Times New Roman" pitchFamily="18" charset="0"/>
                        </a:rPr>
                        <a:t>is evidenced in 2024-25</a:t>
                      </a:r>
                      <a:endParaRPr lang="en-US" sz="1600" dirty="0">
                        <a:solidFill>
                          <a:srgbClr val="000000"/>
                        </a:solidFill>
                        <a:latin typeface="Times New Roman" pitchFamily="18" charset="0"/>
                        <a:ea typeface="Canva Sans"/>
                        <a:cs typeface="Times New Roman" pitchFamily="18" charset="0"/>
                        <a:sym typeface="Canva Sans"/>
                      </a:endParaRPr>
                    </a:p>
                    <a:p>
                      <a:endParaRPr lang="en-IN" sz="1600" dirty="0">
                        <a:latin typeface="Times New Roman" pitchFamily="18" charset="0"/>
                        <a:cs typeface="Times New Roman" pitchFamily="18"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Times New Roman" pitchFamily="18" charset="0"/>
                          <a:cs typeface="Times New Roman" pitchFamily="18" charset="0"/>
                        </a:rPr>
                        <a:t>Very less number of ICT based sessions are recorded for the students convenience</a:t>
                      </a:r>
                    </a:p>
                  </a:txBody>
                  <a:tcPr>
                    <a:solidFill>
                      <a:schemeClr val="accent3">
                        <a:lumMod val="20000"/>
                        <a:lumOff val="80000"/>
                      </a:schemeClr>
                    </a:solidFill>
                  </a:tcPr>
                </a:tc>
                <a:extLst>
                  <a:ext uri="{0D108BD9-81ED-4DB2-BD59-A6C34878D82A}">
                    <a16:rowId xmlns:a16="http://schemas.microsoft.com/office/drawing/2014/main" val="3118335904"/>
                  </a:ext>
                </a:extLst>
              </a:tr>
              <a:tr h="676939">
                <a:tc vMerge="1">
                  <a:txBody>
                    <a:bodyPr/>
                    <a:lstStyle/>
                    <a:p>
                      <a:endParaRPr lang="en-IN"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Times New Roman" pitchFamily="18" charset="0"/>
                          <a:ea typeface="Canva Sans"/>
                          <a:cs typeface="Times New Roman" pitchFamily="18" charset="0"/>
                          <a:sym typeface="Canva Sans"/>
                        </a:rPr>
                        <a:t>New Laboratories worth Rs.</a:t>
                      </a:r>
                      <a:r>
                        <a:rPr lang="en-US" sz="1600" b="1" dirty="0">
                          <a:solidFill>
                            <a:srgbClr val="000000"/>
                          </a:solidFill>
                          <a:latin typeface="Times New Roman" pitchFamily="18" charset="0"/>
                          <a:ea typeface="Canva Sans"/>
                          <a:cs typeface="Times New Roman" pitchFamily="18" charset="0"/>
                          <a:sym typeface="Canva Sans"/>
                        </a:rPr>
                        <a:t>5.71 crores </a:t>
                      </a:r>
                      <a:r>
                        <a:rPr lang="en-US" sz="1600" dirty="0">
                          <a:solidFill>
                            <a:srgbClr val="000000"/>
                          </a:solidFill>
                          <a:latin typeface="Times New Roman" pitchFamily="18" charset="0"/>
                          <a:ea typeface="Canva Sans"/>
                          <a:cs typeface="Times New Roman" pitchFamily="18" charset="0"/>
                          <a:sym typeface="Canva Sans"/>
                        </a:rPr>
                        <a:t>are established</a:t>
                      </a:r>
                    </a:p>
                  </a:txBody>
                  <a:tcPr>
                    <a:solidFill>
                      <a:schemeClr val="accent6">
                        <a:lumMod val="20000"/>
                        <a:lumOff val="80000"/>
                      </a:schemeClr>
                    </a:solidFill>
                  </a:tcPr>
                </a:tc>
                <a:tc>
                  <a:txBody>
                    <a:bodyPr/>
                    <a:lstStyle/>
                    <a:p>
                      <a:endParaRPr lang="en-IN" sz="1600" dirty="0">
                        <a:latin typeface="Times New Roman" pitchFamily="18" charset="0"/>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val="3610779950"/>
                  </a:ext>
                </a:extLst>
              </a:tr>
              <a:tr h="434517">
                <a:tc vMerge="1">
                  <a:txBody>
                    <a:bodyPr/>
                    <a:lstStyle/>
                    <a:p>
                      <a:endParaRPr lang="en-IN"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Motivated Faculty in the department</a:t>
                      </a:r>
                      <a:endParaRPr lang="en-US" sz="1600" dirty="0">
                        <a:solidFill>
                          <a:srgbClr val="000000"/>
                        </a:solidFill>
                        <a:latin typeface="Times New Roman" pitchFamily="18" charset="0"/>
                        <a:ea typeface="Canva Sans"/>
                        <a:cs typeface="Times New Roman" pitchFamily="18" charset="0"/>
                        <a:sym typeface="Canva Sans"/>
                      </a:endParaRPr>
                    </a:p>
                  </a:txBody>
                  <a:tcPr>
                    <a:solidFill>
                      <a:schemeClr val="accent6">
                        <a:lumMod val="20000"/>
                        <a:lumOff val="80000"/>
                      </a:schemeClr>
                    </a:solidFill>
                  </a:tcPr>
                </a:tc>
                <a:tc>
                  <a:txBody>
                    <a:bodyPr/>
                    <a:lstStyle/>
                    <a:p>
                      <a:endParaRPr lang="en-IN" sz="1600" dirty="0">
                        <a:latin typeface="Times New Roman" pitchFamily="18" charset="0"/>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val="1647418534"/>
                  </a:ext>
                </a:extLst>
              </a:tr>
              <a:tr h="482575">
                <a:tc vMerge="1">
                  <a:txBody>
                    <a:bodyPr/>
                    <a:lstStyle/>
                    <a:p>
                      <a:endParaRPr lang="en-IN"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Times New Roman" pitchFamily="18" charset="0"/>
                          <a:ea typeface="Canva Sans"/>
                          <a:cs typeface="Times New Roman" pitchFamily="18" charset="0"/>
                          <a:sym typeface="Canva Sans"/>
                        </a:rPr>
                        <a:t>Supports remote work and study</a:t>
                      </a:r>
                    </a:p>
                  </a:txBody>
                  <a:tcPr>
                    <a:solidFill>
                      <a:schemeClr val="accent6">
                        <a:lumMod val="20000"/>
                        <a:lumOff val="80000"/>
                      </a:schemeClr>
                    </a:solidFill>
                  </a:tcPr>
                </a:tc>
                <a:tc>
                  <a:txBody>
                    <a:bodyPr/>
                    <a:lstStyle/>
                    <a:p>
                      <a:endParaRPr lang="en-IN" sz="1600" dirty="0">
                        <a:latin typeface="Times New Roman" pitchFamily="18" charset="0"/>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val="3546066887"/>
                  </a:ext>
                </a:extLst>
              </a:tr>
            </a:tbl>
          </a:graphicData>
        </a:graphic>
      </p:graphicFrame>
      <p:graphicFrame>
        <p:nvGraphicFramePr>
          <p:cNvPr id="3" name="Table 4">
            <a:extLst>
              <a:ext uri="{FF2B5EF4-FFF2-40B4-BE49-F238E27FC236}">
                <a16:creationId xmlns:a16="http://schemas.microsoft.com/office/drawing/2014/main" id="{CBC00ACC-93C6-1B63-341E-D5CF27F5C9D5}"/>
              </a:ext>
            </a:extLst>
          </p:cNvPr>
          <p:cNvGraphicFramePr>
            <a:graphicFrameLocks/>
          </p:cNvGraphicFramePr>
          <p:nvPr>
            <p:extLst>
              <p:ext uri="{D42A27DB-BD31-4B8C-83A1-F6EECF244321}">
                <p14:modId xmlns:p14="http://schemas.microsoft.com/office/powerpoint/2010/main" val="3899406061"/>
              </p:ext>
            </p:extLst>
          </p:nvPr>
        </p:nvGraphicFramePr>
        <p:xfrm>
          <a:off x="6326297" y="918270"/>
          <a:ext cx="5660654" cy="5595183"/>
        </p:xfrm>
        <a:graphic>
          <a:graphicData uri="http://schemas.openxmlformats.org/drawingml/2006/table">
            <a:tbl>
              <a:tblPr firstRow="1" bandRow="1">
                <a:tableStyleId>{D7AC3CCA-C797-4891-BE02-D94E43425B78}</a:tableStyleId>
              </a:tblPr>
              <a:tblGrid>
                <a:gridCol w="947115">
                  <a:extLst>
                    <a:ext uri="{9D8B030D-6E8A-4147-A177-3AD203B41FA5}">
                      <a16:colId xmlns:a16="http://schemas.microsoft.com/office/drawing/2014/main" val="1720036503"/>
                    </a:ext>
                  </a:extLst>
                </a:gridCol>
                <a:gridCol w="2419617">
                  <a:extLst>
                    <a:ext uri="{9D8B030D-6E8A-4147-A177-3AD203B41FA5}">
                      <a16:colId xmlns:a16="http://schemas.microsoft.com/office/drawing/2014/main" val="1866871236"/>
                    </a:ext>
                  </a:extLst>
                </a:gridCol>
                <a:gridCol w="2293922">
                  <a:extLst>
                    <a:ext uri="{9D8B030D-6E8A-4147-A177-3AD203B41FA5}">
                      <a16:colId xmlns:a16="http://schemas.microsoft.com/office/drawing/2014/main" val="2791907631"/>
                    </a:ext>
                  </a:extLst>
                </a:gridCol>
              </a:tblGrid>
              <a:tr h="394617">
                <a:tc>
                  <a:txBody>
                    <a:bodyPr/>
                    <a:lstStyle/>
                    <a:p>
                      <a:r>
                        <a:rPr lang="en-IN" sz="1600" dirty="0">
                          <a:latin typeface="Times New Roman" pitchFamily="18" charset="0"/>
                          <a:cs typeface="Times New Roman" pitchFamily="18" charset="0"/>
                        </a:rPr>
                        <a:t> </a:t>
                      </a:r>
                    </a:p>
                  </a:txBody>
                  <a:tcPr>
                    <a:solidFill>
                      <a:schemeClr val="bg1"/>
                    </a:solidFill>
                  </a:tcPr>
                </a:tc>
                <a:tc>
                  <a:txBody>
                    <a:bodyPr/>
                    <a:lstStyle/>
                    <a:p>
                      <a:pPr algn="ctr"/>
                      <a:r>
                        <a:rPr lang="en-US" sz="1600" dirty="0">
                          <a:latin typeface="Times New Roman" pitchFamily="18" charset="0"/>
                          <a:cs typeface="Times New Roman" pitchFamily="18" charset="0"/>
                        </a:rPr>
                        <a:t>Strength</a:t>
                      </a:r>
                      <a:endParaRPr lang="en-IN" sz="1600" dirty="0">
                        <a:latin typeface="Times New Roman" pitchFamily="18" charset="0"/>
                        <a:cs typeface="Times New Roman" pitchFamily="18" charset="0"/>
                      </a:endParaRPr>
                    </a:p>
                  </a:txBody>
                  <a:tcPr>
                    <a:solidFill>
                      <a:schemeClr val="accent2">
                        <a:lumMod val="60000"/>
                        <a:lumOff val="40000"/>
                      </a:schemeClr>
                    </a:solidFill>
                  </a:tcPr>
                </a:tc>
                <a:tc>
                  <a:txBody>
                    <a:bodyPr/>
                    <a:lstStyle/>
                    <a:p>
                      <a:pPr algn="ctr"/>
                      <a:r>
                        <a:rPr lang="en-US" sz="1600" dirty="0">
                          <a:latin typeface="Times New Roman" pitchFamily="18" charset="0"/>
                          <a:cs typeface="Times New Roman" pitchFamily="18" charset="0"/>
                        </a:rPr>
                        <a:t>Weakness</a:t>
                      </a:r>
                      <a:endParaRPr lang="en-IN" sz="1600" dirty="0">
                        <a:latin typeface="Times New Roman" pitchFamily="18" charset="0"/>
                        <a:cs typeface="Times New Roman" pitchFamily="18" charset="0"/>
                      </a:endParaRPr>
                    </a:p>
                  </a:txBody>
                  <a:tcPr>
                    <a:solidFill>
                      <a:schemeClr val="accent4">
                        <a:lumMod val="60000"/>
                        <a:lumOff val="40000"/>
                      </a:schemeClr>
                    </a:solidFill>
                  </a:tcPr>
                </a:tc>
                <a:extLst>
                  <a:ext uri="{0D108BD9-81ED-4DB2-BD59-A6C34878D82A}">
                    <a16:rowId xmlns:a16="http://schemas.microsoft.com/office/drawing/2014/main" val="1293351077"/>
                  </a:ext>
                </a:extLst>
              </a:tr>
              <a:tr h="468123">
                <a:tc>
                  <a:txBody>
                    <a:bodyPr/>
                    <a:lstStyle/>
                    <a:p>
                      <a:endParaRPr lang="en-IN" sz="1600" dirty="0">
                        <a:latin typeface="Times New Roman" pitchFamily="18" charset="0"/>
                        <a:cs typeface="Times New Roman" pitchFamily="18" charset="0"/>
                      </a:endParaRPr>
                    </a:p>
                  </a:txBody>
                  <a:tcPr>
                    <a:solidFill>
                      <a:schemeClr val="bg1"/>
                    </a:solidFill>
                  </a:tcPr>
                </a:tc>
                <a:tc>
                  <a:txBody>
                    <a:bodyPr/>
                    <a:lstStyle/>
                    <a:p>
                      <a:pPr algn="ctr"/>
                      <a:r>
                        <a:rPr lang="en-US" sz="1600" dirty="0">
                          <a:latin typeface="Times New Roman" pitchFamily="18" charset="0"/>
                          <a:cs typeface="Times New Roman" pitchFamily="18" charset="0"/>
                        </a:rPr>
                        <a:t>24-25</a:t>
                      </a:r>
                      <a:endParaRPr lang="en-IN" sz="1600" dirty="0">
                        <a:latin typeface="Times New Roman" pitchFamily="18" charset="0"/>
                        <a:cs typeface="Times New Roman" pitchFamily="18" charset="0"/>
                      </a:endParaRPr>
                    </a:p>
                  </a:txBody>
                  <a:tcPr>
                    <a:solidFill>
                      <a:schemeClr val="accent2">
                        <a:lumMod val="40000"/>
                        <a:lumOff val="60000"/>
                      </a:schemeClr>
                    </a:solidFill>
                  </a:tcPr>
                </a:tc>
                <a:tc>
                  <a:txBody>
                    <a:bodyPr/>
                    <a:lstStyle/>
                    <a:p>
                      <a:pPr algn="ctr"/>
                      <a:r>
                        <a:rPr lang="en-US" sz="1600" dirty="0">
                          <a:latin typeface="Times New Roman" pitchFamily="18" charset="0"/>
                          <a:cs typeface="Times New Roman" pitchFamily="18" charset="0"/>
                        </a:rPr>
                        <a:t>24-25</a:t>
                      </a:r>
                      <a:endParaRPr lang="en-IN" sz="1600" dirty="0">
                        <a:latin typeface="Times New Roman" pitchFamily="18" charset="0"/>
                        <a:cs typeface="Times New Roman" pitchFamily="18" charset="0"/>
                      </a:endParaRPr>
                    </a:p>
                  </a:txBody>
                  <a:tcPr>
                    <a:solidFill>
                      <a:schemeClr val="accent4">
                        <a:lumMod val="40000"/>
                        <a:lumOff val="60000"/>
                      </a:schemeClr>
                    </a:solidFill>
                  </a:tcPr>
                </a:tc>
                <a:extLst>
                  <a:ext uri="{0D108BD9-81ED-4DB2-BD59-A6C34878D82A}">
                    <a16:rowId xmlns:a16="http://schemas.microsoft.com/office/drawing/2014/main" val="1550885257"/>
                  </a:ext>
                </a:extLst>
              </a:tr>
              <a:tr h="673171">
                <a:tc rowSpan="2">
                  <a:txBody>
                    <a:bodyPr/>
                    <a:lstStyle/>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   EIE</a:t>
                      </a:r>
                      <a:endParaRPr lang="en-IN" sz="1600" dirty="0">
                        <a:latin typeface="Times New Roman" pitchFamily="18" charset="0"/>
                        <a:cs typeface="Times New Roman" pitchFamily="18" charset="0"/>
                      </a:endParaRPr>
                    </a:p>
                  </a:txBody>
                  <a:tcP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Times New Roman" pitchFamily="18" charset="0"/>
                          <a:ea typeface="Canva Sans"/>
                          <a:cs typeface="Times New Roman" pitchFamily="18" charset="0"/>
                          <a:sym typeface="Canva Sans"/>
                        </a:rPr>
                        <a:t>Good infrastructure and core Job opportunities</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Times New Roman" pitchFamily="18" charset="0"/>
                          <a:cs typeface="Times New Roman" pitchFamily="18" charset="0"/>
                        </a:rPr>
                        <a:t>No Consultancy activities in the Department</a:t>
                      </a:r>
                    </a:p>
                  </a:txBody>
                  <a:tcPr>
                    <a:solidFill>
                      <a:schemeClr val="accent4">
                        <a:lumMod val="20000"/>
                        <a:lumOff val="80000"/>
                      </a:schemeClr>
                    </a:solidFill>
                  </a:tcPr>
                </a:tc>
                <a:extLst>
                  <a:ext uri="{0D108BD9-81ED-4DB2-BD59-A6C34878D82A}">
                    <a16:rowId xmlns:a16="http://schemas.microsoft.com/office/drawing/2014/main" val="370060933"/>
                  </a:ext>
                </a:extLst>
              </a:tr>
              <a:tr h="902977">
                <a:tc vMerge="1">
                  <a:txBody>
                    <a:bodyPr/>
                    <a:lstStyle/>
                    <a:p>
                      <a:endParaRPr lang="en-IN" sz="1400" dirty="0">
                        <a:latin typeface="Times New Roman" pitchFamily="18" charset="0"/>
                        <a:cs typeface="Times New Roman" pitchFamily="18" charset="0"/>
                      </a:endParaRPr>
                    </a:p>
                  </a:txBody>
                  <a:tcP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Times New Roman" pitchFamily="18" charset="0"/>
                          <a:ea typeface="Canva Sans"/>
                          <a:cs typeface="Times New Roman" pitchFamily="18" charset="0"/>
                          <a:sym typeface="Canva Sans"/>
                        </a:rPr>
                        <a:t>Faculty Qualification and retention</a:t>
                      </a:r>
                    </a:p>
                    <a:p>
                      <a:endParaRPr lang="en-IN" sz="1600" dirty="0">
                        <a:latin typeface="Times New Roman" pitchFamily="18" charset="0"/>
                        <a:cs typeface="Times New Roman" pitchFamily="18" charset="0"/>
                      </a:endParaRP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Times New Roman" pitchFamily="18" charset="0"/>
                          <a:cs typeface="Times New Roman" pitchFamily="18" charset="0"/>
                        </a:rPr>
                        <a:t>Startups and Entrepreneurship activities are nil in the department</a:t>
                      </a:r>
                    </a:p>
                    <a:p>
                      <a:endParaRPr lang="en-IN" sz="1600" dirty="0">
                        <a:latin typeface="Times New Roman" pitchFamily="18" charset="0"/>
                        <a:cs typeface="Times New Roman" pitchFamily="18" charset="0"/>
                      </a:endParaRPr>
                    </a:p>
                  </a:txBody>
                  <a:tcPr>
                    <a:solidFill>
                      <a:schemeClr val="accent4">
                        <a:lumMod val="20000"/>
                        <a:lumOff val="80000"/>
                      </a:schemeClr>
                    </a:solidFill>
                  </a:tcPr>
                </a:tc>
                <a:extLst>
                  <a:ext uri="{0D108BD9-81ED-4DB2-BD59-A6C34878D82A}">
                    <a16:rowId xmlns:a16="http://schemas.microsoft.com/office/drawing/2014/main" val="3118335904"/>
                  </a:ext>
                </a:extLst>
              </a:tr>
              <a:tr h="969519">
                <a:tc rowSpan="3">
                  <a:txBody>
                    <a:bodyPr/>
                    <a:lstStyle/>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   CE</a:t>
                      </a:r>
                      <a:endParaRPr lang="en-IN" sz="1600" dirty="0">
                        <a:latin typeface="Times New Roman" pitchFamily="18" charset="0"/>
                        <a:cs typeface="Times New Roman" pitchFamily="18" charset="0"/>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altLang="en-US" sz="1600" dirty="0">
                          <a:latin typeface="Times New Roman" pitchFamily="18" charset="0"/>
                          <a:cs typeface="Times New Roman" pitchFamily="18" charset="0"/>
                        </a:rPr>
                        <a:t>Good infrastructure facility </a:t>
                      </a:r>
                      <a:endParaRPr lang="en-US" altLang="en-US" sz="1600" dirty="0">
                        <a:latin typeface="Times New Roman" pitchFamily="18" charset="0"/>
                        <a:cs typeface="Times New Roman" pitchFamily="18" charset="0"/>
                      </a:endParaRPr>
                    </a:p>
                    <a:p>
                      <a:endParaRPr lang="en-IN" sz="1600" dirty="0">
                        <a:latin typeface="Times New Roman" pitchFamily="18" charset="0"/>
                        <a:cs typeface="Times New Roman" pitchFamily="18" charset="0"/>
                      </a:endParaRP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altLang="en-US" sz="1600" dirty="0">
                          <a:latin typeface="Times New Roman" pitchFamily="18" charset="0"/>
                          <a:cs typeface="Times New Roman" pitchFamily="18" charset="0"/>
                        </a:rPr>
                        <a:t>Placements need to be improved. The average salary looks low, this need to be improved</a:t>
                      </a:r>
                      <a:endParaRPr lang="en-US" altLang="en-US" sz="1600" dirty="0">
                        <a:latin typeface="Times New Roman" pitchFamily="18" charset="0"/>
                        <a:cs typeface="Times New Roman" pitchFamily="18" charset="0"/>
                      </a:endParaRPr>
                    </a:p>
                  </a:txBody>
                  <a:tcPr>
                    <a:solidFill>
                      <a:schemeClr val="accent4">
                        <a:lumMod val="20000"/>
                        <a:lumOff val="80000"/>
                      </a:schemeClr>
                    </a:solidFill>
                  </a:tcPr>
                </a:tc>
                <a:extLst>
                  <a:ext uri="{0D108BD9-81ED-4DB2-BD59-A6C34878D82A}">
                    <a16:rowId xmlns:a16="http://schemas.microsoft.com/office/drawing/2014/main" val="1647418534"/>
                  </a:ext>
                </a:extLst>
              </a:tr>
              <a:tr h="499074">
                <a:tc vMerge="1">
                  <a:txBody>
                    <a:bodyPr/>
                    <a:lstStyle/>
                    <a:p>
                      <a:endParaRPr lang="en-IN" sz="1400" dirty="0">
                        <a:latin typeface="Times New Roman" pitchFamily="18" charset="0"/>
                        <a:cs typeface="Times New Roman" pitchFamily="18" charset="0"/>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dirty="0">
                          <a:latin typeface="Times New Roman" pitchFamily="18" charset="0"/>
                          <a:cs typeface="Times New Roman" pitchFamily="18" charset="0"/>
                        </a:rPr>
                        <a:t>Strong FSR</a:t>
                      </a:r>
                      <a:endParaRPr lang="en-US" sz="1600" dirty="0">
                        <a:solidFill>
                          <a:srgbClr val="000000"/>
                        </a:solidFill>
                        <a:latin typeface="Times New Roman" pitchFamily="18" charset="0"/>
                        <a:ea typeface="Canva Sans"/>
                        <a:cs typeface="Times New Roman" pitchFamily="18" charset="0"/>
                        <a:sym typeface="Canva Sans"/>
                      </a:endParaRP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altLang="en-US" sz="1600" dirty="0">
                          <a:latin typeface="Times New Roman" pitchFamily="18" charset="0"/>
                          <a:cs typeface="Times New Roman" pitchFamily="18" charset="0"/>
                        </a:rPr>
                        <a:t>Requires enhanced emphasize on research development</a:t>
                      </a:r>
                    </a:p>
                  </a:txBody>
                  <a:tcPr>
                    <a:solidFill>
                      <a:schemeClr val="accent4">
                        <a:lumMod val="20000"/>
                        <a:lumOff val="80000"/>
                      </a:schemeClr>
                    </a:solidFill>
                  </a:tcPr>
                </a:tc>
                <a:extLst>
                  <a:ext uri="{0D108BD9-81ED-4DB2-BD59-A6C34878D82A}">
                    <a16:rowId xmlns:a16="http://schemas.microsoft.com/office/drawing/2014/main" val="3546066887"/>
                  </a:ext>
                </a:extLst>
              </a:tr>
              <a:tr h="858872">
                <a:tc vMerge="1">
                  <a:txBody>
                    <a:bodyPr/>
                    <a:lstStyle/>
                    <a:p>
                      <a:endParaRPr lang="en-IN" sz="1400" dirty="0">
                        <a:latin typeface="Times New Roman" pitchFamily="18" charset="0"/>
                        <a:cs typeface="Times New Roman" pitchFamily="18" charset="0"/>
                      </a:endParaRPr>
                    </a:p>
                  </a:txBody>
                  <a:tcP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Times New Roman" pitchFamily="18" charset="0"/>
                          <a:cs typeface="Times New Roman" pitchFamily="18" charset="0"/>
                        </a:rPr>
                        <a:t>Young faculty with lot of energy to contribute both academics and research</a:t>
                      </a:r>
                    </a:p>
                  </a:txBody>
                  <a:tcPr>
                    <a:solidFill>
                      <a:schemeClr val="accent2">
                        <a:lumMod val="20000"/>
                        <a:lumOff val="80000"/>
                      </a:schemeClr>
                    </a:solidFill>
                  </a:tcPr>
                </a:tc>
                <a:tc>
                  <a:txBody>
                    <a:bodyPr/>
                    <a:lstStyle/>
                    <a:p>
                      <a:endParaRPr lang="en-IN" sz="1600" dirty="0">
                        <a:latin typeface="Times New Roman" pitchFamily="18" charset="0"/>
                        <a:cs typeface="Times New Roman" pitchFamily="18" charset="0"/>
                      </a:endParaRPr>
                    </a:p>
                  </a:txBody>
                  <a:tcPr>
                    <a:solidFill>
                      <a:schemeClr val="accent4">
                        <a:lumMod val="20000"/>
                        <a:lumOff val="80000"/>
                      </a:schemeClr>
                    </a:solidFill>
                  </a:tcPr>
                </a:tc>
                <a:extLst>
                  <a:ext uri="{0D108BD9-81ED-4DB2-BD59-A6C34878D82A}">
                    <a16:rowId xmlns:a16="http://schemas.microsoft.com/office/drawing/2014/main" val="468861224"/>
                  </a:ext>
                </a:extLst>
              </a:tr>
            </a:tbl>
          </a:graphicData>
        </a:graphic>
      </p:graphicFrame>
      <p:sp>
        <p:nvSpPr>
          <p:cNvPr id="5" name="Footer Placeholder 1">
            <a:extLst>
              <a:ext uri="{FF2B5EF4-FFF2-40B4-BE49-F238E27FC236}">
                <a16:creationId xmlns:a16="http://schemas.microsoft.com/office/drawing/2014/main" id="{FDF55001-9C20-4197-9814-EB13CD22C1D2}"/>
              </a:ext>
            </a:extLst>
          </p:cNvPr>
          <p:cNvSpPr>
            <a:spLocks noGrp="1"/>
          </p:cNvSpPr>
          <p:nvPr>
            <p:ph type="ftr" sz="quarter" idx="11"/>
          </p:nvPr>
        </p:nvSpPr>
        <p:spPr>
          <a:xfrm>
            <a:off x="4371975" y="6513453"/>
            <a:ext cx="3856464" cy="365125"/>
          </a:xfrm>
        </p:spPr>
        <p:txBody>
          <a:bodyPr/>
          <a:lstStyle/>
          <a:p>
            <a:r>
              <a:rPr lang="en-US" b="1" dirty="0">
                <a:solidFill>
                  <a:schemeClr val="accent5">
                    <a:lumMod val="75000"/>
                  </a:schemeClr>
                </a:solidFill>
              </a:rPr>
              <a:t>5th IQAC Meeting, 19th September 2025, SU</a:t>
            </a:r>
          </a:p>
        </p:txBody>
      </p:sp>
      <p:sp>
        <p:nvSpPr>
          <p:cNvPr id="6" name="object 14">
            <a:extLst>
              <a:ext uri="{FF2B5EF4-FFF2-40B4-BE49-F238E27FC236}">
                <a16:creationId xmlns:a16="http://schemas.microsoft.com/office/drawing/2014/main" id="{AA6207BD-FF1B-4FB5-BA2E-02DD8C29C72F}"/>
              </a:ext>
            </a:extLst>
          </p:cNvPr>
          <p:cNvSpPr>
            <a:spLocks noGrp="1" noChangeArrowheads="1"/>
          </p:cNvSpPr>
          <p:nvPr>
            <p:ph type="sldNum" sz="quarter" idx="12"/>
          </p:nvPr>
        </p:nvSpPr>
        <p:spPr bwMode="auto">
          <a:xfrm>
            <a:off x="8771860" y="6620839"/>
            <a:ext cx="2810540" cy="2371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14</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7" name="TextBox 6">
            <a:extLst>
              <a:ext uri="{FF2B5EF4-FFF2-40B4-BE49-F238E27FC236}">
                <a16:creationId xmlns:a16="http://schemas.microsoft.com/office/drawing/2014/main" id="{EEBB2BE6-33DE-4DF6-B013-E2EFD77E2C58}"/>
              </a:ext>
            </a:extLst>
          </p:cNvPr>
          <p:cNvSpPr txBox="1"/>
          <p:nvPr/>
        </p:nvSpPr>
        <p:spPr>
          <a:xfrm>
            <a:off x="5192232" y="866802"/>
            <a:ext cx="1648046" cy="369332"/>
          </a:xfrm>
          <a:prstGeom prst="rect">
            <a:avLst/>
          </a:prstGeom>
          <a:noFill/>
        </p:spPr>
        <p:txBody>
          <a:bodyPr wrap="square" rtlCol="0">
            <a:spAutoFit/>
          </a:bodyPr>
          <a:lstStyle/>
          <a:p>
            <a:r>
              <a:rPr lang="en-US" dirty="0">
                <a:solidFill>
                  <a:schemeClr val="accent5">
                    <a:lumMod val="75000"/>
                  </a:schemeClr>
                </a:solidFill>
              </a:rPr>
              <a:t>Samples</a:t>
            </a:r>
            <a:endParaRPr lang="en-IN" dirty="0">
              <a:solidFill>
                <a:schemeClr val="accent5">
                  <a:lumMod val="75000"/>
                </a:schemeClr>
              </a:solidFill>
            </a:endParaRPr>
          </a:p>
        </p:txBody>
      </p:sp>
    </p:spTree>
    <p:extLst>
      <p:ext uri="{BB962C8B-B14F-4D97-AF65-F5344CB8AC3E}">
        <p14:creationId xmlns:p14="http://schemas.microsoft.com/office/powerpoint/2010/main" val="2674798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2E40-2EC2-BCE5-F33D-9B049D28286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3A7526E-DA94-1203-F5D6-BB8710CA7BA3}"/>
              </a:ext>
            </a:extLst>
          </p:cNvPr>
          <p:cNvSpPr/>
          <p:nvPr/>
        </p:nvSpPr>
        <p:spPr>
          <a:xfrm>
            <a:off x="0" y="0"/>
            <a:ext cx="12192000" cy="75049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400" dirty="0">
              <a:latin typeface="Times New Roman" panose="02020603050405020304" pitchFamily="18" charset="0"/>
              <a:cs typeface="Times New Roman" panose="02020603050405020304" pitchFamily="18" charset="0"/>
            </a:endParaRPr>
          </a:p>
        </p:txBody>
      </p:sp>
      <p:graphicFrame>
        <p:nvGraphicFramePr>
          <p:cNvPr id="2" name="Table 4">
            <a:extLst>
              <a:ext uri="{FF2B5EF4-FFF2-40B4-BE49-F238E27FC236}">
                <a16:creationId xmlns:a16="http://schemas.microsoft.com/office/drawing/2014/main" id="{195C23D5-3974-618E-83B1-B281005B1CE6}"/>
              </a:ext>
            </a:extLst>
          </p:cNvPr>
          <p:cNvGraphicFramePr>
            <a:graphicFrameLocks noGrp="1"/>
          </p:cNvGraphicFramePr>
          <p:nvPr>
            <p:ph idx="1"/>
            <p:extLst>
              <p:ext uri="{D42A27DB-BD31-4B8C-83A1-F6EECF244321}">
                <p14:modId xmlns:p14="http://schemas.microsoft.com/office/powerpoint/2010/main" val="3240085272"/>
              </p:ext>
            </p:extLst>
          </p:nvPr>
        </p:nvGraphicFramePr>
        <p:xfrm>
          <a:off x="248092" y="954182"/>
          <a:ext cx="11695815" cy="5545759"/>
        </p:xfrm>
        <a:graphic>
          <a:graphicData uri="http://schemas.openxmlformats.org/drawingml/2006/table">
            <a:tbl>
              <a:tblPr firstRow="1" bandRow="1">
                <a:tableStyleId>{D7AC3CCA-C797-4891-BE02-D94E43425B78}</a:tableStyleId>
              </a:tblPr>
              <a:tblGrid>
                <a:gridCol w="399608">
                  <a:extLst>
                    <a:ext uri="{9D8B030D-6E8A-4147-A177-3AD203B41FA5}">
                      <a16:colId xmlns:a16="http://schemas.microsoft.com/office/drawing/2014/main" val="1720036503"/>
                    </a:ext>
                  </a:extLst>
                </a:gridCol>
                <a:gridCol w="2604820">
                  <a:extLst>
                    <a:ext uri="{9D8B030D-6E8A-4147-A177-3AD203B41FA5}">
                      <a16:colId xmlns:a16="http://schemas.microsoft.com/office/drawing/2014/main" val="517089326"/>
                    </a:ext>
                  </a:extLst>
                </a:gridCol>
                <a:gridCol w="8691387">
                  <a:extLst>
                    <a:ext uri="{9D8B030D-6E8A-4147-A177-3AD203B41FA5}">
                      <a16:colId xmlns:a16="http://schemas.microsoft.com/office/drawing/2014/main" val="2791907631"/>
                    </a:ext>
                  </a:extLst>
                </a:gridCol>
              </a:tblGrid>
              <a:tr h="331116">
                <a:tc>
                  <a:txBody>
                    <a:bodyPr/>
                    <a:lstStyle/>
                    <a:p>
                      <a:endParaRPr lang="en-IN" sz="1600" dirty="0">
                        <a:latin typeface="Times New Roman" pitchFamily="18" charset="0"/>
                        <a:cs typeface="Times New Roman" pitchFamily="18" charset="0"/>
                      </a:endParaRPr>
                    </a:p>
                  </a:txBody>
                  <a:tcPr/>
                </a:tc>
                <a:tc>
                  <a:txBody>
                    <a:bodyPr/>
                    <a:lstStyle/>
                    <a:p>
                      <a:pPr algn="ctr"/>
                      <a:r>
                        <a:rPr lang="en-US" sz="1600" dirty="0">
                          <a:latin typeface="Times New Roman" pitchFamily="18" charset="0"/>
                          <a:cs typeface="Times New Roman" pitchFamily="18" charset="0"/>
                        </a:rPr>
                        <a:t>23-24 Suggestions</a:t>
                      </a:r>
                      <a:endParaRPr lang="en-IN" sz="1600" dirty="0">
                        <a:latin typeface="Times New Roman" pitchFamily="18" charset="0"/>
                        <a:cs typeface="Times New Roman" pitchFamily="18" charset="0"/>
                      </a:endParaRPr>
                    </a:p>
                  </a:txBody>
                  <a:tcPr>
                    <a:solidFill>
                      <a:schemeClr val="accent3">
                        <a:lumMod val="40000"/>
                        <a:lumOff val="60000"/>
                      </a:schemeClr>
                    </a:solidFill>
                  </a:tcPr>
                </a:tc>
                <a:tc>
                  <a:txBody>
                    <a:bodyPr/>
                    <a:lstStyle/>
                    <a:p>
                      <a:pPr algn="ctr"/>
                      <a:r>
                        <a:rPr lang="en-IN" sz="1600" dirty="0">
                          <a:latin typeface="Times New Roman" pitchFamily="18" charset="0"/>
                          <a:cs typeface="Times New Roman" pitchFamily="18" charset="0"/>
                        </a:rPr>
                        <a:t>Outcome</a:t>
                      </a:r>
                      <a:r>
                        <a:rPr lang="en-IN" sz="1600" baseline="0" dirty="0">
                          <a:latin typeface="Times New Roman" pitchFamily="18" charset="0"/>
                          <a:cs typeface="Times New Roman" pitchFamily="18" charset="0"/>
                        </a:rPr>
                        <a:t> in 2024-25</a:t>
                      </a:r>
                      <a:endParaRPr lang="en-IN" sz="1600" dirty="0">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val="1550885257"/>
                  </a:ext>
                </a:extLst>
              </a:tr>
              <a:tr h="1570696">
                <a:tc rowSpan="3">
                  <a:txBody>
                    <a:bodyPr/>
                    <a:lstStyle/>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endParaRPr lang="en-US" sz="1600">
                        <a:latin typeface="Times New Roman" pitchFamily="18" charset="0"/>
                        <a:cs typeface="Times New Roman" pitchFamily="18" charset="0"/>
                      </a:endParaRPr>
                    </a:p>
                    <a:p>
                      <a:r>
                        <a:rPr lang="en-US" sz="1600">
                          <a:latin typeface="Times New Roman" pitchFamily="18" charset="0"/>
                          <a:cs typeface="Times New Roman" pitchFamily="18" charset="0"/>
                        </a:rPr>
                        <a:t>IT</a:t>
                      </a:r>
                      <a:endParaRPr lang="en-IN" sz="1600" dirty="0">
                        <a:latin typeface="Times New Roman" pitchFamily="18" charset="0"/>
                        <a:cs typeface="Times New Roman" pitchFamily="18" charset="0"/>
                      </a:endParaRP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Times New Roman" pitchFamily="18" charset="0"/>
                          <a:ea typeface="+mn-ea"/>
                          <a:cs typeface="Times New Roman" pitchFamily="18" charset="0"/>
                        </a:rPr>
                        <a:t>Students need to attend good reputed conferences and present the work in offline at reputed universities</a:t>
                      </a:r>
                      <a:endParaRPr lang="en-IN" sz="1600" kern="1200" dirty="0">
                        <a:solidFill>
                          <a:schemeClr val="dk1"/>
                        </a:solidFill>
                        <a:effectLst/>
                        <a:latin typeface="Times New Roman" pitchFamily="18" charset="0"/>
                        <a:ea typeface="+mn-ea"/>
                        <a:cs typeface="Times New Roman" pitchFamily="18" charset="0"/>
                      </a:endParaRPr>
                    </a:p>
                  </a:txBody>
                  <a:tcP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Times New Roman" pitchFamily="18" charset="0"/>
                          <a:cs typeface="Times New Roman" pitchFamily="18" charset="0"/>
                        </a:rPr>
                        <a:t>Increased Student Participation – All students were able to submit papers to reputed </a:t>
                      </a:r>
                      <a:r>
                        <a:rPr lang="en-US" altLang="en-US" sz="1600" b="1" dirty="0">
                          <a:latin typeface="Times New Roman" pitchFamily="18" charset="0"/>
                          <a:cs typeface="Times New Roman" pitchFamily="18" charset="0"/>
                        </a:rPr>
                        <a:t>A* conferences </a:t>
                      </a:r>
                      <a:r>
                        <a:rPr lang="en-US" altLang="en-US" sz="1600" dirty="0">
                          <a:latin typeface="Times New Roman" pitchFamily="18" charset="0"/>
                          <a:cs typeface="Times New Roman" pitchFamily="18" charset="0"/>
                        </a:rPr>
                        <a:t>annually with </a:t>
                      </a:r>
                      <a:r>
                        <a:rPr lang="en-US" altLang="en-US" sz="1600" b="1" dirty="0">
                          <a:latin typeface="Times New Roman" pitchFamily="18" charset="0"/>
                          <a:cs typeface="Times New Roman" pitchFamily="18" charset="0"/>
                        </a:rPr>
                        <a:t>50% offline attending</a:t>
                      </a:r>
                      <a:r>
                        <a:rPr lang="en-US" altLang="en-US" sz="1600" dirty="0">
                          <a:latin typeface="Times New Roman" pitchFamily="18" charset="0"/>
                          <a:cs typeface="Times New Roman"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600" dirty="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600" b="1" dirty="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600" b="1" dirty="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b="1" dirty="0">
                          <a:latin typeface="Times New Roman" pitchFamily="18" charset="0"/>
                          <a:cs typeface="Times New Roman" pitchFamily="18" charset="0"/>
                        </a:rPr>
                        <a:t>Incentives </a:t>
                      </a:r>
                      <a:r>
                        <a:rPr lang="en-US" altLang="en-US" sz="1600" dirty="0">
                          <a:latin typeface="Times New Roman" pitchFamily="18" charset="0"/>
                          <a:cs typeface="Times New Roman" pitchFamily="18" charset="0"/>
                        </a:rPr>
                        <a:t>were offered to all the papers </a:t>
                      </a:r>
                      <a:r>
                        <a:rPr lang="en-US" altLang="en-US" sz="1600" b="1" dirty="0">
                          <a:latin typeface="Times New Roman" pitchFamily="18" charset="0"/>
                          <a:cs typeface="Times New Roman" pitchFamily="18" charset="0"/>
                        </a:rPr>
                        <a:t>presented physically </a:t>
                      </a:r>
                      <a:r>
                        <a:rPr lang="en-US" altLang="en-US" sz="1600" dirty="0">
                          <a:latin typeface="Times New Roman" pitchFamily="18" charset="0"/>
                          <a:cs typeface="Times New Roman" pitchFamily="18" charset="0"/>
                        </a:rPr>
                        <a:t>at conferences</a:t>
                      </a:r>
                    </a:p>
                  </a:txBody>
                  <a:tcPr>
                    <a:solidFill>
                      <a:schemeClr val="accent3">
                        <a:lumMod val="20000"/>
                        <a:lumOff val="80000"/>
                      </a:schemeClr>
                    </a:solidFill>
                  </a:tcPr>
                </a:tc>
                <a:extLst>
                  <a:ext uri="{0D108BD9-81ED-4DB2-BD59-A6C34878D82A}">
                    <a16:rowId xmlns:a16="http://schemas.microsoft.com/office/drawing/2014/main" val="370060933"/>
                  </a:ext>
                </a:extLst>
              </a:tr>
              <a:tr h="2739229">
                <a:tc vMerge="1">
                  <a:txBody>
                    <a:bodyPr/>
                    <a:lstStyle/>
                    <a:p>
                      <a:endParaRPr lang="en-IN" sz="1400" dirty="0">
                        <a:latin typeface="Times New Roman" pitchFamily="18" charset="0"/>
                        <a:cs typeface="Times New Roman" pitchFamily="18" charset="0"/>
                      </a:endParaRPr>
                    </a:p>
                  </a:txBody>
                  <a:tcPr/>
                </a:tc>
                <a:tc>
                  <a:txBody>
                    <a:bodyPr/>
                    <a:lstStyle/>
                    <a:p>
                      <a:r>
                        <a:rPr lang="en-US" sz="1600" kern="1200" dirty="0">
                          <a:solidFill>
                            <a:schemeClr val="dk1"/>
                          </a:solidFill>
                          <a:effectLst/>
                          <a:latin typeface="Times New Roman" pitchFamily="18" charset="0"/>
                          <a:ea typeface="+mn-ea"/>
                          <a:cs typeface="Times New Roman" pitchFamily="18" charset="0"/>
                        </a:rPr>
                        <a:t>Product-based projects must be encouraged</a:t>
                      </a:r>
                      <a:endParaRPr lang="en-IN" sz="1600" dirty="0">
                        <a:latin typeface="Times New Roman" pitchFamily="18" charset="0"/>
                        <a:cs typeface="Times New Roman" pitchFamily="18" charset="0"/>
                      </a:endParaRPr>
                    </a:p>
                  </a:txBody>
                  <a:tcPr>
                    <a:solidFill>
                      <a:schemeClr val="accent3">
                        <a:lumMod val="20000"/>
                        <a:lumOff val="80000"/>
                      </a:schemeClr>
                    </a:solidFill>
                  </a:tcPr>
                </a:tc>
                <a:tc>
                  <a:txBody>
                    <a:bodyPr/>
                    <a:lstStyle/>
                    <a:p>
                      <a:r>
                        <a:rPr lang="en-US" sz="1600" kern="1200" dirty="0">
                          <a:solidFill>
                            <a:schemeClr val="dk1"/>
                          </a:solidFill>
                          <a:effectLst/>
                          <a:latin typeface="Times New Roman" pitchFamily="18" charset="0"/>
                          <a:ea typeface="+mn-ea"/>
                          <a:cs typeface="Times New Roman" pitchFamily="18" charset="0"/>
                        </a:rPr>
                        <a:t>Among the total student projects </a:t>
                      </a:r>
                      <a:r>
                        <a:rPr lang="en-US" sz="1600" b="1" kern="1200" dirty="0">
                          <a:solidFill>
                            <a:schemeClr val="dk1"/>
                          </a:solidFill>
                          <a:effectLst/>
                          <a:latin typeface="Times New Roman" pitchFamily="18" charset="0"/>
                          <a:ea typeface="+mn-ea"/>
                          <a:cs typeface="Times New Roman" pitchFamily="18" charset="0"/>
                        </a:rPr>
                        <a:t>20%</a:t>
                      </a:r>
                      <a:r>
                        <a:rPr lang="en-US" sz="1600" kern="1200" dirty="0">
                          <a:solidFill>
                            <a:schemeClr val="dk1"/>
                          </a:solidFill>
                          <a:effectLst/>
                          <a:latin typeface="Times New Roman" pitchFamily="18" charset="0"/>
                          <a:ea typeface="+mn-ea"/>
                          <a:cs typeface="Times New Roman" pitchFamily="18" charset="0"/>
                        </a:rPr>
                        <a:t> of the projects are product-based projects in A.Y: 2024-25</a:t>
                      </a:r>
                      <a:endParaRPr lang="en-IN" sz="1600" kern="1200" dirty="0">
                        <a:solidFill>
                          <a:schemeClr val="dk1"/>
                        </a:solidFill>
                        <a:effectLst/>
                        <a:latin typeface="Times New Roman" pitchFamily="18" charset="0"/>
                        <a:ea typeface="+mn-ea"/>
                        <a:cs typeface="Times New Roman" pitchFamily="18" charset="0"/>
                      </a:endParaRPr>
                    </a:p>
                    <a:p>
                      <a:r>
                        <a:rPr lang="en-US" sz="1600" kern="1200" dirty="0">
                          <a:solidFill>
                            <a:schemeClr val="dk1"/>
                          </a:solidFill>
                          <a:effectLst/>
                          <a:latin typeface="Times New Roman" pitchFamily="18" charset="0"/>
                          <a:ea typeface="+mn-ea"/>
                          <a:cs typeface="Times New Roman" pitchFamily="18" charset="0"/>
                        </a:rPr>
                        <a:t>Technical events participations – 64 </a:t>
                      </a:r>
                      <a:endParaRPr lang="en-IN" sz="1600" kern="1200" dirty="0">
                        <a:solidFill>
                          <a:schemeClr val="dk1"/>
                        </a:solidFill>
                        <a:effectLst/>
                        <a:latin typeface="Times New Roman" pitchFamily="18" charset="0"/>
                        <a:ea typeface="+mn-ea"/>
                        <a:cs typeface="Times New Roman" pitchFamily="18" charset="0"/>
                      </a:endParaRPr>
                    </a:p>
                    <a:p>
                      <a:r>
                        <a:rPr lang="en-US" sz="1600" kern="1200" dirty="0">
                          <a:solidFill>
                            <a:schemeClr val="dk1"/>
                          </a:solidFill>
                          <a:effectLst/>
                          <a:latin typeface="Times New Roman" pitchFamily="18" charset="0"/>
                          <a:ea typeface="+mn-ea"/>
                          <a:cs typeface="Times New Roman" pitchFamily="18" charset="0"/>
                        </a:rPr>
                        <a:t> </a:t>
                      </a:r>
                      <a:r>
                        <a:rPr lang="en-IN" sz="1600" kern="1200" dirty="0">
                          <a:solidFill>
                            <a:schemeClr val="dk1"/>
                          </a:solidFill>
                          <a:effectLst/>
                          <a:latin typeface="Times New Roman" pitchFamily="18" charset="0"/>
                          <a:ea typeface="+mn-ea"/>
                          <a:cs typeface="Times New Roman" pitchFamily="18" charset="0"/>
                        </a:rPr>
                        <a:t>·  </a:t>
                      </a:r>
                      <a:r>
                        <a:rPr lang="en-IN" sz="1600" b="1" kern="1200" dirty="0">
                          <a:solidFill>
                            <a:schemeClr val="dk1"/>
                          </a:solidFill>
                          <a:effectLst/>
                          <a:latin typeface="Times New Roman" pitchFamily="18" charset="0"/>
                          <a:ea typeface="+mn-ea"/>
                          <a:cs typeface="Times New Roman" pitchFamily="18" charset="0"/>
                        </a:rPr>
                        <a:t>Participation &amp; Recognition</a:t>
                      </a:r>
                      <a:r>
                        <a:rPr lang="en-IN" sz="1600" kern="1200" dirty="0">
                          <a:solidFill>
                            <a:schemeClr val="dk1"/>
                          </a:solidFill>
                          <a:effectLst/>
                          <a:latin typeface="Times New Roman" pitchFamily="18" charset="0"/>
                          <a:ea typeface="+mn-ea"/>
                          <a:cs typeface="Times New Roman" pitchFamily="18" charset="0"/>
                        </a:rPr>
                        <a:t> – Students achieved </a:t>
                      </a:r>
                      <a:r>
                        <a:rPr lang="en-IN" sz="1600" b="1" kern="1200" dirty="0">
                          <a:solidFill>
                            <a:schemeClr val="dk1"/>
                          </a:solidFill>
                          <a:effectLst/>
                          <a:latin typeface="Times New Roman" pitchFamily="18" charset="0"/>
                          <a:ea typeface="+mn-ea"/>
                          <a:cs typeface="Times New Roman" pitchFamily="18" charset="0"/>
                        </a:rPr>
                        <a:t>6 prize-winning positions</a:t>
                      </a:r>
                      <a:r>
                        <a:rPr lang="en-IN" sz="1600" kern="1200" dirty="0">
                          <a:solidFill>
                            <a:schemeClr val="dk1"/>
                          </a:solidFill>
                          <a:effectLst/>
                          <a:latin typeface="Times New Roman" pitchFamily="18" charset="0"/>
                          <a:ea typeface="+mn-ea"/>
                          <a:cs typeface="Times New Roman" pitchFamily="18" charset="0"/>
                        </a:rPr>
                        <a:t> in reputed </a:t>
                      </a:r>
                      <a:r>
                        <a:rPr lang="en-IN" sz="1600" kern="1200" dirty="0" err="1">
                          <a:solidFill>
                            <a:schemeClr val="dk1"/>
                          </a:solidFill>
                          <a:effectLst/>
                          <a:latin typeface="Times New Roman" pitchFamily="18" charset="0"/>
                          <a:ea typeface="+mn-ea"/>
                          <a:cs typeface="Times New Roman" pitchFamily="18" charset="0"/>
                        </a:rPr>
                        <a:t>Hackathons</a:t>
                      </a:r>
                      <a:r>
                        <a:rPr lang="en-IN" sz="1600" kern="1200" dirty="0">
                          <a:solidFill>
                            <a:schemeClr val="dk1"/>
                          </a:solidFill>
                          <a:effectLst/>
                          <a:latin typeface="Times New Roman" pitchFamily="18" charset="0"/>
                          <a:ea typeface="+mn-ea"/>
                          <a:cs typeface="Times New Roman" pitchFamily="18" charset="0"/>
                        </a:rPr>
                        <a:t> at regional, national, and international levels between Aug 2024 – Apr 2025.</a:t>
                      </a:r>
                    </a:p>
                    <a:p>
                      <a:r>
                        <a:rPr lang="en-IN" sz="1600" kern="1200" dirty="0">
                          <a:solidFill>
                            <a:schemeClr val="dk1"/>
                          </a:solidFill>
                          <a:effectLst/>
                          <a:latin typeface="Times New Roman" pitchFamily="18" charset="0"/>
                          <a:ea typeface="+mn-ea"/>
                          <a:cs typeface="Times New Roman" pitchFamily="18" charset="0"/>
                        </a:rPr>
                        <a:t>·  </a:t>
                      </a:r>
                      <a:r>
                        <a:rPr lang="en-IN" sz="1600" b="1" kern="1200" dirty="0">
                          <a:solidFill>
                            <a:schemeClr val="dk1"/>
                          </a:solidFill>
                          <a:effectLst/>
                          <a:latin typeface="Times New Roman" pitchFamily="18" charset="0"/>
                          <a:ea typeface="+mn-ea"/>
                          <a:cs typeface="Times New Roman" pitchFamily="18" charset="0"/>
                        </a:rPr>
                        <a:t>Awards &amp; Cash Prizes</a:t>
                      </a:r>
                      <a:r>
                        <a:rPr lang="en-IN" sz="1600" kern="1200" dirty="0">
                          <a:solidFill>
                            <a:schemeClr val="dk1"/>
                          </a:solidFill>
                          <a:effectLst/>
                          <a:latin typeface="Times New Roman" pitchFamily="18" charset="0"/>
                          <a:ea typeface="+mn-ea"/>
                          <a:cs typeface="Times New Roman" pitchFamily="18" charset="0"/>
                        </a:rPr>
                        <a:t> – Secured </a:t>
                      </a:r>
                      <a:r>
                        <a:rPr lang="en-IN" sz="1600" b="1" kern="1200" dirty="0">
                          <a:solidFill>
                            <a:schemeClr val="dk1"/>
                          </a:solidFill>
                          <a:effectLst/>
                          <a:latin typeface="Times New Roman" pitchFamily="18" charset="0"/>
                          <a:ea typeface="+mn-ea"/>
                          <a:cs typeface="Times New Roman" pitchFamily="18" charset="0"/>
                        </a:rPr>
                        <a:t>3 major cash prizes </a:t>
                      </a:r>
                      <a:r>
                        <a:rPr lang="en-IN" sz="1600" b="1" kern="1200" dirty="0" err="1">
                          <a:solidFill>
                            <a:schemeClr val="dk1"/>
                          </a:solidFill>
                          <a:effectLst/>
                          <a:latin typeface="Times New Roman" pitchFamily="18" charset="0"/>
                          <a:ea typeface="+mn-ea"/>
                          <a:cs typeface="Times New Roman" pitchFamily="18" charset="0"/>
                        </a:rPr>
                        <a:t>totaling</a:t>
                      </a:r>
                      <a:r>
                        <a:rPr lang="en-IN" sz="1600" b="1" kern="1200" dirty="0">
                          <a:solidFill>
                            <a:schemeClr val="dk1"/>
                          </a:solidFill>
                          <a:effectLst/>
                          <a:latin typeface="Times New Roman" pitchFamily="18" charset="0"/>
                          <a:ea typeface="+mn-ea"/>
                          <a:cs typeface="Times New Roman" pitchFamily="18" charset="0"/>
                        </a:rPr>
                        <a:t> ₹35,000</a:t>
                      </a:r>
                      <a:r>
                        <a:rPr lang="en-IN" sz="1600" kern="1200" dirty="0">
                          <a:solidFill>
                            <a:schemeClr val="dk1"/>
                          </a:solidFill>
                          <a:effectLst/>
                          <a:latin typeface="Times New Roman" pitchFamily="18" charset="0"/>
                          <a:ea typeface="+mn-ea"/>
                          <a:cs typeface="Times New Roman" pitchFamily="18" charset="0"/>
                        </a:rPr>
                        <a:t>, reflecting competitive excellence.</a:t>
                      </a:r>
                    </a:p>
                    <a:p>
                      <a:r>
                        <a:rPr lang="en-IN" sz="1600" kern="1200" dirty="0">
                          <a:solidFill>
                            <a:schemeClr val="dk1"/>
                          </a:solidFill>
                          <a:effectLst/>
                          <a:latin typeface="Times New Roman" pitchFamily="18" charset="0"/>
                          <a:ea typeface="+mn-ea"/>
                          <a:cs typeface="Times New Roman" pitchFamily="18" charset="0"/>
                        </a:rPr>
                        <a:t>·  </a:t>
                      </a:r>
                      <a:r>
                        <a:rPr lang="en-IN" sz="1600" b="1" kern="1200" dirty="0">
                          <a:solidFill>
                            <a:schemeClr val="dk1"/>
                          </a:solidFill>
                          <a:effectLst/>
                          <a:latin typeface="Times New Roman" pitchFamily="18" charset="0"/>
                          <a:ea typeface="+mn-ea"/>
                          <a:cs typeface="Times New Roman" pitchFamily="18" charset="0"/>
                        </a:rPr>
                        <a:t>National &amp; International Exposure</a:t>
                      </a:r>
                      <a:r>
                        <a:rPr lang="en-IN" sz="1600" kern="1200" dirty="0">
                          <a:solidFill>
                            <a:schemeClr val="dk1"/>
                          </a:solidFill>
                          <a:effectLst/>
                          <a:latin typeface="Times New Roman" pitchFamily="18" charset="0"/>
                          <a:ea typeface="+mn-ea"/>
                          <a:cs typeface="Times New Roman" pitchFamily="18" charset="0"/>
                        </a:rPr>
                        <a:t> – Recognition at platforms such as </a:t>
                      </a:r>
                      <a:r>
                        <a:rPr lang="en-IN" sz="1600" b="1" kern="1200" dirty="0">
                          <a:solidFill>
                            <a:schemeClr val="dk1"/>
                          </a:solidFill>
                          <a:effectLst/>
                          <a:latin typeface="Times New Roman" pitchFamily="18" charset="0"/>
                          <a:ea typeface="+mn-ea"/>
                          <a:cs typeface="Times New Roman" pitchFamily="18" charset="0"/>
                        </a:rPr>
                        <a:t>BITS Pilani, VIT-AP, Potti Sriramulu Engineering College</a:t>
                      </a:r>
                      <a:r>
                        <a:rPr lang="en-IN" sz="1600" kern="1200" dirty="0">
                          <a:solidFill>
                            <a:schemeClr val="dk1"/>
                          </a:solidFill>
                          <a:effectLst/>
                          <a:latin typeface="Times New Roman" pitchFamily="18" charset="0"/>
                          <a:ea typeface="+mn-ea"/>
                          <a:cs typeface="Times New Roman" pitchFamily="18" charset="0"/>
                        </a:rPr>
                        <a:t>, and </a:t>
                      </a:r>
                      <a:r>
                        <a:rPr lang="en-IN" sz="1600" b="1" kern="1200" dirty="0">
                          <a:solidFill>
                            <a:schemeClr val="dk1"/>
                          </a:solidFill>
                          <a:effectLst/>
                          <a:latin typeface="Times New Roman" pitchFamily="18" charset="0"/>
                          <a:ea typeface="+mn-ea"/>
                          <a:cs typeface="Times New Roman" pitchFamily="18" charset="0"/>
                        </a:rPr>
                        <a:t>South Asia’s largest women-open Gen AI Hackathon</a:t>
                      </a:r>
                      <a:r>
                        <a:rPr lang="en-IN" sz="1600" kern="1200" dirty="0">
                          <a:solidFill>
                            <a:schemeClr val="dk1"/>
                          </a:solidFill>
                          <a:effectLst/>
                          <a:latin typeface="Times New Roman" pitchFamily="18" charset="0"/>
                          <a:ea typeface="+mn-ea"/>
                          <a:cs typeface="Times New Roman" pitchFamily="18" charset="0"/>
                        </a:rPr>
                        <a:t> highlights global competitiveness.</a:t>
                      </a:r>
                    </a:p>
                    <a:p>
                      <a:r>
                        <a:rPr lang="en-IN" sz="1600" kern="1200" dirty="0">
                          <a:solidFill>
                            <a:schemeClr val="dk1"/>
                          </a:solidFill>
                          <a:effectLst/>
                          <a:latin typeface="Times New Roman" pitchFamily="18" charset="0"/>
                          <a:ea typeface="+mn-ea"/>
                          <a:cs typeface="Times New Roman" pitchFamily="18" charset="0"/>
                        </a:rPr>
                        <a:t>·  </a:t>
                      </a:r>
                      <a:r>
                        <a:rPr lang="en-IN" sz="1600" b="1" kern="1200" dirty="0">
                          <a:solidFill>
                            <a:schemeClr val="dk1"/>
                          </a:solidFill>
                          <a:effectLst/>
                          <a:latin typeface="Times New Roman" pitchFamily="18" charset="0"/>
                          <a:ea typeface="+mn-ea"/>
                          <a:cs typeface="Times New Roman" pitchFamily="18" charset="0"/>
                        </a:rPr>
                        <a:t>Skill Development</a:t>
                      </a:r>
                      <a:r>
                        <a:rPr lang="en-IN" sz="1600" kern="1200" dirty="0">
                          <a:solidFill>
                            <a:schemeClr val="dk1"/>
                          </a:solidFill>
                          <a:effectLst/>
                          <a:latin typeface="Times New Roman" pitchFamily="18" charset="0"/>
                          <a:ea typeface="+mn-ea"/>
                          <a:cs typeface="Times New Roman" pitchFamily="18" charset="0"/>
                        </a:rPr>
                        <a:t> – Demonstrated excellence in </a:t>
                      </a:r>
                      <a:r>
                        <a:rPr lang="en-IN" sz="1600" b="1" kern="1200" dirty="0">
                          <a:solidFill>
                            <a:schemeClr val="dk1"/>
                          </a:solidFill>
                          <a:effectLst/>
                          <a:latin typeface="Times New Roman" pitchFamily="18" charset="0"/>
                          <a:ea typeface="+mn-ea"/>
                          <a:cs typeface="Times New Roman" pitchFamily="18" charset="0"/>
                        </a:rPr>
                        <a:t>AI, problem-solving, innovation, and teamwork</a:t>
                      </a:r>
                      <a:r>
                        <a:rPr lang="en-IN" sz="1600" kern="1200" dirty="0">
                          <a:solidFill>
                            <a:schemeClr val="dk1"/>
                          </a:solidFill>
                          <a:effectLst/>
                          <a:latin typeface="Times New Roman" pitchFamily="18" charset="0"/>
                          <a:ea typeface="+mn-ea"/>
                          <a:cs typeface="Times New Roman" pitchFamily="18" charset="0"/>
                        </a:rPr>
                        <a:t> under high-pressure environments (20–24-hour hackathons).</a:t>
                      </a:r>
                      <a:endParaRPr lang="en-US" altLang="en-US" sz="1600" dirty="0">
                        <a:latin typeface="Times New Roman" pitchFamily="18" charset="0"/>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val="3118335904"/>
                  </a:ext>
                </a:extLst>
              </a:tr>
              <a:tr h="866103">
                <a:tc vMerge="1">
                  <a:txBody>
                    <a:bodyPr/>
                    <a:lstStyle/>
                    <a:p>
                      <a:endParaRPr lang="en-IN" sz="1400" dirty="0">
                        <a:latin typeface="Times New Roman" pitchFamily="18" charset="0"/>
                        <a:cs typeface="Times New Roman" pitchFamily="18" charset="0"/>
                      </a:endParaRPr>
                    </a:p>
                  </a:txBody>
                  <a:tcPr/>
                </a:tc>
                <a:tc>
                  <a:txBody>
                    <a:bodyPr/>
                    <a:lstStyle/>
                    <a:p>
                      <a:r>
                        <a:rPr lang="en-US" sz="1600" kern="1200" dirty="0">
                          <a:solidFill>
                            <a:schemeClr val="dk1"/>
                          </a:solidFill>
                          <a:effectLst/>
                          <a:latin typeface="Times New Roman" pitchFamily="18" charset="0"/>
                          <a:ea typeface="+mn-ea"/>
                          <a:cs typeface="Times New Roman" pitchFamily="18" charset="0"/>
                        </a:rPr>
                        <a:t>Seed Grant projects must be continued with as proposal submission to external R&amp;D</a:t>
                      </a:r>
                      <a:endParaRPr lang="en-IN" sz="1600" dirty="0">
                        <a:latin typeface="Times New Roman" pitchFamily="18" charset="0"/>
                        <a:cs typeface="Times New Roman" pitchFamily="18" charset="0"/>
                      </a:endParaRPr>
                    </a:p>
                  </a:txBody>
                  <a:tcPr>
                    <a:solidFill>
                      <a:schemeClr val="accent3">
                        <a:lumMod val="20000"/>
                        <a:lumOff val="80000"/>
                      </a:schemeClr>
                    </a:solidFill>
                  </a:tcPr>
                </a:tc>
                <a:tc>
                  <a:txBody>
                    <a:bodyPr/>
                    <a:lstStyle/>
                    <a:p>
                      <a:r>
                        <a:rPr lang="en-US" sz="1800" b="1" dirty="0">
                          <a:latin typeface="Times New Roman" pitchFamily="18" charset="0"/>
                          <a:cs typeface="Times New Roman" pitchFamily="18" charset="0"/>
                        </a:rPr>
                        <a:t>05 Seed Grant Projects </a:t>
                      </a:r>
                      <a:r>
                        <a:rPr lang="en-US" sz="1800" dirty="0">
                          <a:latin typeface="Times New Roman" pitchFamily="18" charset="0"/>
                          <a:cs typeface="Times New Roman" pitchFamily="18" charset="0"/>
                        </a:rPr>
                        <a:t>were sanctioned in 24-25 with a total worth of </a:t>
                      </a:r>
                      <a:r>
                        <a:rPr lang="en-IN" sz="1800" b="1" kern="1200" dirty="0">
                          <a:solidFill>
                            <a:schemeClr val="dk1"/>
                          </a:solidFill>
                          <a:effectLst/>
                          <a:latin typeface="Times New Roman" pitchFamily="18" charset="0"/>
                          <a:ea typeface="+mn-ea"/>
                          <a:cs typeface="Times New Roman" pitchFamily="18" charset="0"/>
                        </a:rPr>
                        <a:t>₹ </a:t>
                      </a:r>
                      <a:r>
                        <a:rPr lang="en-US" sz="1800" b="1" dirty="0">
                          <a:latin typeface="Times New Roman" pitchFamily="18" charset="0"/>
                          <a:cs typeface="Times New Roman" pitchFamily="18" charset="0"/>
                        </a:rPr>
                        <a:t>6,63,740/-</a:t>
                      </a:r>
                      <a:endParaRPr lang="en-IN" sz="1800" b="1" dirty="0">
                        <a:latin typeface="Times New Roman" pitchFamily="18" charset="0"/>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val="3610779950"/>
                  </a:ext>
                </a:extLst>
              </a:tr>
            </a:tbl>
          </a:graphicData>
        </a:graphic>
      </p:graphicFrame>
      <p:graphicFrame>
        <p:nvGraphicFramePr>
          <p:cNvPr id="4" name="Table 5">
            <a:extLst>
              <a:ext uri="{FF2B5EF4-FFF2-40B4-BE49-F238E27FC236}">
                <a16:creationId xmlns:a16="http://schemas.microsoft.com/office/drawing/2014/main" id="{44DE2490-E6C2-48A5-96A8-E45BFF82E7D6}"/>
              </a:ext>
            </a:extLst>
          </p:cNvPr>
          <p:cNvGraphicFramePr>
            <a:graphicFrameLocks noGrp="1"/>
          </p:cNvGraphicFramePr>
          <p:nvPr>
            <p:extLst>
              <p:ext uri="{D42A27DB-BD31-4B8C-83A1-F6EECF244321}">
                <p14:modId xmlns:p14="http://schemas.microsoft.com/office/powerpoint/2010/main" val="3704331747"/>
              </p:ext>
            </p:extLst>
          </p:nvPr>
        </p:nvGraphicFramePr>
        <p:xfrm>
          <a:off x="4553655" y="1901560"/>
          <a:ext cx="5036911" cy="670560"/>
        </p:xfrm>
        <a:graphic>
          <a:graphicData uri="http://schemas.openxmlformats.org/drawingml/2006/table">
            <a:tbl>
              <a:tblPr firstRow="1" bandRow="1">
                <a:tableStyleId>{D7AC3CCA-C797-4891-BE02-D94E43425B78}</a:tableStyleId>
              </a:tblPr>
              <a:tblGrid>
                <a:gridCol w="1368680">
                  <a:extLst>
                    <a:ext uri="{9D8B030D-6E8A-4147-A177-3AD203B41FA5}">
                      <a16:colId xmlns:a16="http://schemas.microsoft.com/office/drawing/2014/main" val="2791000758"/>
                    </a:ext>
                  </a:extLst>
                </a:gridCol>
                <a:gridCol w="1038769">
                  <a:extLst>
                    <a:ext uri="{9D8B030D-6E8A-4147-A177-3AD203B41FA5}">
                      <a16:colId xmlns:a16="http://schemas.microsoft.com/office/drawing/2014/main" val="215258344"/>
                    </a:ext>
                  </a:extLst>
                </a:gridCol>
                <a:gridCol w="2629462">
                  <a:extLst>
                    <a:ext uri="{9D8B030D-6E8A-4147-A177-3AD203B41FA5}">
                      <a16:colId xmlns:a16="http://schemas.microsoft.com/office/drawing/2014/main" val="837653069"/>
                    </a:ext>
                  </a:extLst>
                </a:gridCol>
              </a:tblGrid>
              <a:tr h="245383">
                <a:tc>
                  <a:txBody>
                    <a:bodyPr/>
                    <a:lstStyle/>
                    <a:p>
                      <a:r>
                        <a:rPr lang="en-US" altLang="en-US" sz="1600" dirty="0">
                          <a:solidFill>
                            <a:schemeClr val="tx1"/>
                          </a:solidFill>
                        </a:rPr>
                        <a:t>2024-25</a:t>
                      </a:r>
                      <a:endParaRPr lang="en-IN" sz="1600" dirty="0">
                        <a:solidFill>
                          <a:schemeClr val="tx1"/>
                        </a:solidFill>
                      </a:endParaRPr>
                    </a:p>
                  </a:txBody>
                  <a:tcPr/>
                </a:tc>
                <a:tc>
                  <a:txBody>
                    <a:bodyPr/>
                    <a:lstStyle/>
                    <a:p>
                      <a:r>
                        <a:rPr lang="en-US" altLang="en-US" sz="1600" dirty="0">
                          <a:solidFill>
                            <a:schemeClr val="tx1"/>
                          </a:solidFill>
                        </a:rPr>
                        <a:t>BC-34</a:t>
                      </a:r>
                      <a:endParaRPr lang="en-IN" sz="1600" dirty="0">
                        <a:solidFill>
                          <a:schemeClr val="tx1"/>
                        </a:solidFill>
                      </a:endParaRPr>
                    </a:p>
                  </a:txBody>
                  <a:tcPr/>
                </a:tc>
                <a:tc>
                  <a:txBody>
                    <a:bodyPr/>
                    <a:lstStyle/>
                    <a:p>
                      <a:r>
                        <a:rPr lang="en-US" altLang="en-US" sz="1600" dirty="0">
                          <a:solidFill>
                            <a:schemeClr val="tx1"/>
                          </a:solidFill>
                        </a:rPr>
                        <a:t>Scopus</a:t>
                      </a:r>
                      <a:r>
                        <a:rPr lang="en-US" altLang="en-US" sz="1600" dirty="0"/>
                        <a:t> </a:t>
                      </a:r>
                      <a:r>
                        <a:rPr lang="en-US" altLang="en-US" sz="1600" dirty="0">
                          <a:solidFill>
                            <a:schemeClr val="tx1"/>
                          </a:solidFill>
                        </a:rPr>
                        <a:t>Conf-83</a:t>
                      </a:r>
                      <a:endParaRPr lang="en-IN" sz="1600" dirty="0">
                        <a:solidFill>
                          <a:schemeClr val="tx1"/>
                        </a:solidFill>
                      </a:endParaRPr>
                    </a:p>
                  </a:txBody>
                  <a:tcPr/>
                </a:tc>
                <a:extLst>
                  <a:ext uri="{0D108BD9-81ED-4DB2-BD59-A6C34878D82A}">
                    <a16:rowId xmlns:a16="http://schemas.microsoft.com/office/drawing/2014/main" val="1849658743"/>
                  </a:ext>
                </a:extLst>
              </a:tr>
              <a:tr h="245383">
                <a:tc>
                  <a:txBody>
                    <a:bodyPr/>
                    <a:lstStyle/>
                    <a:p>
                      <a:r>
                        <a:rPr lang="en-US" altLang="en-US" sz="1600" dirty="0"/>
                        <a:t>2023-24</a:t>
                      </a:r>
                      <a:endParaRPr lang="en-IN" sz="1600" dirty="0"/>
                    </a:p>
                  </a:txBody>
                  <a:tcPr/>
                </a:tc>
                <a:tc>
                  <a:txBody>
                    <a:bodyPr/>
                    <a:lstStyle/>
                    <a:p>
                      <a:r>
                        <a:rPr lang="en-US" altLang="en-US" sz="1600" dirty="0"/>
                        <a:t>BC-31</a:t>
                      </a:r>
                      <a:endParaRPr lang="en-IN"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t>Scopus Conf-62</a:t>
                      </a:r>
                      <a:endParaRPr lang="en-IN" sz="1600" dirty="0"/>
                    </a:p>
                  </a:txBody>
                  <a:tcPr/>
                </a:tc>
                <a:extLst>
                  <a:ext uri="{0D108BD9-81ED-4DB2-BD59-A6C34878D82A}">
                    <a16:rowId xmlns:a16="http://schemas.microsoft.com/office/drawing/2014/main" val="3038058100"/>
                  </a:ext>
                </a:extLst>
              </a:tr>
            </a:tbl>
          </a:graphicData>
        </a:graphic>
      </p:graphicFrame>
      <p:sp>
        <p:nvSpPr>
          <p:cNvPr id="7" name="Footer Placeholder 1">
            <a:extLst>
              <a:ext uri="{FF2B5EF4-FFF2-40B4-BE49-F238E27FC236}">
                <a16:creationId xmlns:a16="http://schemas.microsoft.com/office/drawing/2014/main" id="{86050D21-9D71-4610-8071-F510F0B983BC}"/>
              </a:ext>
            </a:extLst>
          </p:cNvPr>
          <p:cNvSpPr>
            <a:spLocks noGrp="1"/>
          </p:cNvSpPr>
          <p:nvPr>
            <p:ph type="ftr" sz="quarter" idx="11"/>
          </p:nvPr>
        </p:nvSpPr>
        <p:spPr>
          <a:xfrm>
            <a:off x="4310489" y="6555896"/>
            <a:ext cx="3860800" cy="365125"/>
          </a:xfrm>
        </p:spPr>
        <p:txBody>
          <a:bodyPr/>
          <a:lstStyle/>
          <a:p>
            <a:r>
              <a:rPr lang="en-US" b="1" dirty="0">
                <a:solidFill>
                  <a:schemeClr val="accent5">
                    <a:lumMod val="75000"/>
                  </a:schemeClr>
                </a:solidFill>
              </a:rPr>
              <a:t>5th IQAC Meeting, 19th September 2025, SU</a:t>
            </a:r>
          </a:p>
        </p:txBody>
      </p:sp>
      <p:sp>
        <p:nvSpPr>
          <p:cNvPr id="9" name="object 14">
            <a:extLst>
              <a:ext uri="{FF2B5EF4-FFF2-40B4-BE49-F238E27FC236}">
                <a16:creationId xmlns:a16="http://schemas.microsoft.com/office/drawing/2014/main" id="{5C67B8B2-7E8F-45D3-A863-4678F68BB12E}"/>
              </a:ext>
            </a:extLst>
          </p:cNvPr>
          <p:cNvSpPr>
            <a:spLocks noGrp="1" noChangeArrowheads="1"/>
          </p:cNvSpPr>
          <p:nvPr>
            <p:ph type="sldNum" sz="quarter" idx="12"/>
          </p:nvPr>
        </p:nvSpPr>
        <p:spPr bwMode="auto">
          <a:xfrm>
            <a:off x="8709025" y="6492875"/>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15</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10" name="TextBox 9">
            <a:extLst>
              <a:ext uri="{FF2B5EF4-FFF2-40B4-BE49-F238E27FC236}">
                <a16:creationId xmlns:a16="http://schemas.microsoft.com/office/drawing/2014/main" id="{A2269AB3-05AF-48F3-A444-0A5C97D0894E}"/>
              </a:ext>
            </a:extLst>
          </p:cNvPr>
          <p:cNvSpPr txBox="1"/>
          <p:nvPr/>
        </p:nvSpPr>
        <p:spPr>
          <a:xfrm>
            <a:off x="5181599" y="649874"/>
            <a:ext cx="1648046" cy="369332"/>
          </a:xfrm>
          <a:prstGeom prst="rect">
            <a:avLst/>
          </a:prstGeom>
          <a:noFill/>
        </p:spPr>
        <p:txBody>
          <a:bodyPr wrap="square" rtlCol="0">
            <a:spAutoFit/>
          </a:bodyPr>
          <a:lstStyle/>
          <a:p>
            <a:r>
              <a:rPr lang="en-US" dirty="0">
                <a:solidFill>
                  <a:schemeClr val="accent5">
                    <a:lumMod val="75000"/>
                  </a:schemeClr>
                </a:solidFill>
              </a:rPr>
              <a:t>Sample</a:t>
            </a:r>
            <a:endParaRPr lang="en-IN" dirty="0">
              <a:solidFill>
                <a:schemeClr val="accent5">
                  <a:lumMod val="75000"/>
                </a:schemeClr>
              </a:solidFill>
            </a:endParaRPr>
          </a:p>
        </p:txBody>
      </p:sp>
    </p:spTree>
    <p:extLst>
      <p:ext uri="{BB962C8B-B14F-4D97-AF65-F5344CB8AC3E}">
        <p14:creationId xmlns:p14="http://schemas.microsoft.com/office/powerpoint/2010/main" val="3833443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D2DD4-667F-B5AE-338B-2E7B041CD0B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F8552AD-F8F7-C005-D453-77601427CF0C}"/>
              </a:ext>
            </a:extLst>
          </p:cNvPr>
          <p:cNvSpPr/>
          <p:nvPr/>
        </p:nvSpPr>
        <p:spPr>
          <a:xfrm>
            <a:off x="0" y="1"/>
            <a:ext cx="12192000" cy="60260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400" dirty="0">
                <a:latin typeface="Times New Roman" panose="02020603050405020304" pitchFamily="18" charset="0"/>
                <a:cs typeface="Times New Roman" panose="02020603050405020304" pitchFamily="18" charset="0"/>
              </a:rPr>
              <a:t>Academic and Administrative Audit (AAA) and Actions taken thereof during the AY 2024-25</a:t>
            </a:r>
            <a:endParaRPr lang="en-US" sz="2400" dirty="0">
              <a:latin typeface="Times New Roman" panose="02020603050405020304" pitchFamily="18" charset="0"/>
              <a:cs typeface="Times New Roman" panose="02020603050405020304" pitchFamily="18" charset="0"/>
            </a:endParaRPr>
          </a:p>
        </p:txBody>
      </p:sp>
      <p:graphicFrame>
        <p:nvGraphicFramePr>
          <p:cNvPr id="2" name="Table 4">
            <a:extLst>
              <a:ext uri="{FF2B5EF4-FFF2-40B4-BE49-F238E27FC236}">
                <a16:creationId xmlns:a16="http://schemas.microsoft.com/office/drawing/2014/main" id="{6FE910FE-53B8-65A4-A8AC-F6356C7EABDB}"/>
              </a:ext>
            </a:extLst>
          </p:cNvPr>
          <p:cNvGraphicFramePr>
            <a:graphicFrameLocks noGrp="1"/>
          </p:cNvGraphicFramePr>
          <p:nvPr>
            <p:ph idx="1"/>
            <p:extLst>
              <p:ext uri="{D42A27DB-BD31-4B8C-83A1-F6EECF244321}">
                <p14:modId xmlns:p14="http://schemas.microsoft.com/office/powerpoint/2010/main" val="2896189068"/>
              </p:ext>
            </p:extLst>
          </p:nvPr>
        </p:nvGraphicFramePr>
        <p:xfrm>
          <a:off x="85725" y="902797"/>
          <a:ext cx="12020550" cy="5608320"/>
        </p:xfrm>
        <a:graphic>
          <a:graphicData uri="http://schemas.openxmlformats.org/drawingml/2006/table">
            <a:tbl>
              <a:tblPr firstRow="1" bandRow="1">
                <a:tableStyleId>{D7AC3CCA-C797-4891-BE02-D94E43425B78}</a:tableStyleId>
              </a:tblPr>
              <a:tblGrid>
                <a:gridCol w="628982">
                  <a:extLst>
                    <a:ext uri="{9D8B030D-6E8A-4147-A177-3AD203B41FA5}">
                      <a16:colId xmlns:a16="http://schemas.microsoft.com/office/drawing/2014/main" val="1720036503"/>
                    </a:ext>
                  </a:extLst>
                </a:gridCol>
                <a:gridCol w="1845015">
                  <a:extLst>
                    <a:ext uri="{9D8B030D-6E8A-4147-A177-3AD203B41FA5}">
                      <a16:colId xmlns:a16="http://schemas.microsoft.com/office/drawing/2014/main" val="517089326"/>
                    </a:ext>
                  </a:extLst>
                </a:gridCol>
                <a:gridCol w="9546553">
                  <a:extLst>
                    <a:ext uri="{9D8B030D-6E8A-4147-A177-3AD203B41FA5}">
                      <a16:colId xmlns:a16="http://schemas.microsoft.com/office/drawing/2014/main" val="20004"/>
                    </a:ext>
                  </a:extLst>
                </a:gridCol>
              </a:tblGrid>
              <a:tr h="0">
                <a:tc>
                  <a:txBody>
                    <a:bodyPr/>
                    <a:lstStyle/>
                    <a:p>
                      <a:endParaRPr lang="en-IN" sz="1600" dirty="0">
                        <a:latin typeface="Times New Roman" pitchFamily="18" charset="0"/>
                        <a:cs typeface="Times New Roman" pitchFamily="18"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Times New Roman" pitchFamily="18" charset="0"/>
                          <a:cs typeface="Times New Roman" pitchFamily="18" charset="0"/>
                        </a:rPr>
                        <a:t>23-24 </a:t>
                      </a:r>
                      <a:r>
                        <a:rPr lang="en-US" sz="1600" dirty="0">
                          <a:latin typeface="Times New Roman" pitchFamily="18" charset="0"/>
                          <a:cs typeface="Times New Roman" pitchFamily="18" charset="0"/>
                        </a:rPr>
                        <a:t>Suggestions</a:t>
                      </a:r>
                      <a:endParaRPr lang="en-IN" sz="1600" b="1" dirty="0">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IN" sz="1600" dirty="0">
                          <a:latin typeface="Times New Roman" pitchFamily="18" charset="0"/>
                          <a:cs typeface="Times New Roman" pitchFamily="18" charset="0"/>
                        </a:rPr>
                        <a:t>Outcome</a:t>
                      </a:r>
                      <a:r>
                        <a:rPr lang="en-IN" sz="1600" baseline="0" dirty="0">
                          <a:latin typeface="Times New Roman" pitchFamily="18" charset="0"/>
                          <a:cs typeface="Times New Roman" pitchFamily="18" charset="0"/>
                        </a:rPr>
                        <a:t> in 2024-25</a:t>
                      </a:r>
                      <a:endParaRPr lang="en-IN" sz="1600" dirty="0">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550885257"/>
                  </a:ext>
                </a:extLst>
              </a:tr>
              <a:tr h="843885">
                <a:tc rowSpan="4">
                  <a:txBody>
                    <a:bodyPr/>
                    <a:lstStyle/>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EEE</a:t>
                      </a:r>
                      <a:endParaRPr lang="en-IN" sz="1600" dirty="0">
                        <a:latin typeface="Times New Roman" pitchFamily="18" charset="0"/>
                        <a:cs typeface="Times New Roman" pitchFamily="18" charset="0"/>
                      </a:endParaRPr>
                    </a:p>
                  </a:txBody>
                  <a:tcPr>
                    <a:solidFill>
                      <a:schemeClr val="accent2">
                        <a:lumMod val="40000"/>
                        <a:lumOff val="60000"/>
                      </a:schemeClr>
                    </a:solidFill>
                  </a:tcPr>
                </a:tc>
                <a:tc>
                  <a:txBody>
                    <a:bodyPr/>
                    <a:lstStyle/>
                    <a:p>
                      <a:r>
                        <a:rPr lang="en-US" sz="1700" dirty="0">
                          <a:latin typeface="Times New Roman" pitchFamily="18" charset="0"/>
                          <a:cs typeface="Times New Roman" pitchFamily="18" charset="0"/>
                        </a:rPr>
                        <a:t>Online Programs/webinars are not conducted </a:t>
                      </a:r>
                      <a:endParaRPr lang="en-IN" sz="1700" dirty="0">
                        <a:latin typeface="Times New Roman" pitchFamily="18" charset="0"/>
                        <a:cs typeface="Times New Roman" pitchFamily="18" charset="0"/>
                      </a:endParaRPr>
                    </a:p>
                  </a:txBody>
                  <a:tcPr>
                    <a:solidFill>
                      <a:schemeClr val="accent6">
                        <a:lumMod val="20000"/>
                        <a:lumOff val="80000"/>
                      </a:schemeClr>
                    </a:solidFill>
                  </a:tcPr>
                </a:tc>
                <a:tc>
                  <a:txBody>
                    <a:bodyPr/>
                    <a:lstStyle/>
                    <a:p>
                      <a:pPr>
                        <a:lnSpc>
                          <a:spcPct val="115000"/>
                        </a:lnSpc>
                        <a:spcAft>
                          <a:spcPts val="1000"/>
                        </a:spcAft>
                      </a:pP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Students got awareness on Electronics area for choosing as a career option.</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70060933"/>
                  </a:ext>
                </a:extLst>
              </a:tr>
              <a:tr h="843885">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r>
                        <a:rPr lang="en-US" sz="1700" dirty="0">
                          <a:latin typeface="Times New Roman" pitchFamily="18" charset="0"/>
                          <a:cs typeface="Times New Roman" pitchFamily="18" charset="0"/>
                        </a:rPr>
                        <a:t>No International events is conducted</a:t>
                      </a:r>
                      <a:endParaRPr lang="en-IN" sz="1700" dirty="0">
                        <a:latin typeface="Times New Roman" pitchFamily="18" charset="0"/>
                        <a:cs typeface="Times New Roman" pitchFamily="18" charset="0"/>
                      </a:endParaRPr>
                    </a:p>
                  </a:txBody>
                  <a:tcPr>
                    <a:solidFill>
                      <a:schemeClr val="accent6">
                        <a:lumMod val="20000"/>
                        <a:lumOff val="80000"/>
                      </a:schemeClr>
                    </a:solidFill>
                  </a:tcPr>
                </a:tc>
                <a:tc>
                  <a:txBody>
                    <a:bodyPr/>
                    <a:lstStyle/>
                    <a:p>
                      <a:pPr algn="just"/>
                      <a:r>
                        <a:rPr lang="en-US" sz="17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2024 </a:t>
                      </a:r>
                      <a:r>
                        <a:rPr lang="en-US"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International Conference </a:t>
                      </a:r>
                      <a:r>
                        <a:rPr lang="en-US" sz="17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 </a:t>
                      </a:r>
                      <a:r>
                        <a:rPr lang="en-US"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Computational Intelligence for Green and Sustainable Technologies </a:t>
                      </a:r>
                      <a:r>
                        <a:rPr lang="en-US" sz="17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(ICCIGST-2024) was organized by the Department in association with ECE &amp; EIE.</a:t>
                      </a:r>
                    </a:p>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Papers received: 602,              Papers accepted: 212,                  Papers presented:142</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Peer reviewed papers were published in </a:t>
                      </a:r>
                      <a:r>
                        <a:rPr lang="en-US" sz="1700" b="1" dirty="0">
                          <a:effectLst/>
                          <a:latin typeface="Times New Roman" panose="02020603050405020304" pitchFamily="18" charset="0"/>
                          <a:ea typeface="Calibri" panose="020F0502020204030204" pitchFamily="34" charset="0"/>
                          <a:cs typeface="Times New Roman" panose="02020603050405020304" pitchFamily="18" charset="0"/>
                        </a:rPr>
                        <a:t>IEEE Xplore (Scopus Indexed).</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Total papers published were 142.</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118335904"/>
                  </a:ext>
                </a:extLst>
              </a:tr>
              <a:tr h="1006740">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r>
                        <a:rPr lang="en-US" sz="1700" dirty="0">
                          <a:latin typeface="Times New Roman" pitchFamily="18" charset="0"/>
                          <a:cs typeface="Times New Roman" pitchFamily="18" charset="0"/>
                        </a:rPr>
                        <a:t>No new Textbooks are added to dept library</a:t>
                      </a:r>
                      <a:endParaRPr lang="en-IN" sz="1700" dirty="0">
                        <a:latin typeface="Times New Roman" pitchFamily="18" charset="0"/>
                        <a:cs typeface="Times New Roman" pitchFamily="18" charset="0"/>
                      </a:endParaRPr>
                    </a:p>
                  </a:txBody>
                  <a:tcPr>
                    <a:solidFill>
                      <a:schemeClr val="accent6">
                        <a:lumMod val="20000"/>
                        <a:lumOff val="80000"/>
                      </a:schemeClr>
                    </a:solidFill>
                  </a:tcPr>
                </a:tc>
                <a:tc>
                  <a:txBody>
                    <a:bodyPr/>
                    <a:lstStyle/>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Procured 35 </a:t>
                      </a:r>
                      <a:r>
                        <a:rPr lang="en-US" sz="1700" b="1" dirty="0">
                          <a:effectLst/>
                          <a:latin typeface="Times New Roman" panose="02020603050405020304" pitchFamily="18" charset="0"/>
                          <a:ea typeface="Calibri" panose="020F0502020204030204" pitchFamily="34" charset="0"/>
                          <a:cs typeface="Times New Roman" panose="02020603050405020304" pitchFamily="18" charset="0"/>
                        </a:rPr>
                        <a:t>new textbooks </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to Department library. These new books are for faculty and student references and purchased books fall under these areas.</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Electric Vehicle Technology      ii)Artificial Intelligence    iii) Machine learning</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pPr marL="5715" marR="79375">
                        <a:spcAft>
                          <a:spcPts val="0"/>
                        </a:spcAft>
                      </a:pP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iv) Programming in Python          v) Data Structures and Algorithms in Python</a:t>
                      </a:r>
                    </a:p>
                  </a:txBody>
                  <a:tcPr marL="68580" marR="68580" marT="0" marB="0">
                    <a:solidFill>
                      <a:schemeClr val="accent6">
                        <a:lumMod val="20000"/>
                        <a:lumOff val="80000"/>
                      </a:schemeClr>
                    </a:solidFill>
                  </a:tcPr>
                </a:tc>
                <a:extLst>
                  <a:ext uri="{0D108BD9-81ED-4DB2-BD59-A6C34878D82A}">
                    <a16:rowId xmlns:a16="http://schemas.microsoft.com/office/drawing/2014/main" val="3610779950"/>
                  </a:ext>
                </a:extLst>
              </a:tr>
              <a:tr h="1807793">
                <a:tc vMerge="1">
                  <a:txBody>
                    <a:bodyPr/>
                    <a:lstStyle/>
                    <a:p>
                      <a:endParaRPr lang="en-IN" sz="1400" dirty="0">
                        <a:latin typeface="Times New Roman" pitchFamily="18" charset="0"/>
                        <a:cs typeface="Times New Roman" pitchFamily="18" charset="0"/>
                      </a:endParaRPr>
                    </a:p>
                  </a:txBody>
                  <a:tcPr>
                    <a:solidFill>
                      <a:schemeClr val="accent2">
                        <a:lumMod val="40000"/>
                        <a:lumOff val="60000"/>
                      </a:schemeClr>
                    </a:solidFill>
                  </a:tcPr>
                </a:tc>
                <a:tc>
                  <a:txBody>
                    <a:bodyPr/>
                    <a:lstStyle/>
                    <a:p>
                      <a:r>
                        <a:rPr lang="en-US" sz="1700" dirty="0">
                          <a:latin typeface="Times New Roman" pitchFamily="18" charset="0"/>
                          <a:cs typeface="Times New Roman" pitchFamily="18" charset="0"/>
                        </a:rPr>
                        <a:t>No field projects executed by the students</a:t>
                      </a:r>
                      <a:endParaRPr lang="en-IN" sz="1700" dirty="0">
                        <a:latin typeface="Times New Roman" pitchFamily="18" charset="0"/>
                        <a:cs typeface="Times New Roman" pitchFamily="18" charset="0"/>
                      </a:endParaRPr>
                    </a:p>
                  </a:txBody>
                  <a:tcPr>
                    <a:solidFill>
                      <a:schemeClr val="accent6">
                        <a:lumMod val="20000"/>
                        <a:lumOff val="80000"/>
                      </a:schemeClr>
                    </a:solidFill>
                  </a:tcPr>
                </a:tc>
                <a:tc>
                  <a:txBody>
                    <a:bodyPr/>
                    <a:lstStyle/>
                    <a:p>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N.Sai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Kiran of IV/IV EEE from Drones club got placed in </a:t>
                      </a:r>
                      <a:r>
                        <a:rPr lang="en-US" sz="1700" b="1" dirty="0">
                          <a:effectLst/>
                          <a:latin typeface="Times New Roman" panose="02020603050405020304" pitchFamily="18" charset="0"/>
                          <a:ea typeface="Calibri" panose="020F0502020204030204" pitchFamily="34" charset="0"/>
                          <a:cs typeface="Times New Roman" panose="02020603050405020304" pitchFamily="18" charset="0"/>
                        </a:rPr>
                        <a:t>Garuda Aerospace Pvt Ltd </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with a pay of 3.5 LPA.</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ii)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J.Francis</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of IV/IV EEE from Drones club got placed in </a:t>
                      </a:r>
                      <a:r>
                        <a:rPr lang="en-US"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Mantra Solutions </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with a pay of  3 LPA.</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iii) A. Naveen of IV/IV EEE from Drones club got placed in  Drones based company with a pay of  3.96 LPA.</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iv) </a:t>
                      </a:r>
                      <a:r>
                        <a:rPr lang="en-US" sz="1700" b="1" dirty="0">
                          <a:effectLst/>
                          <a:latin typeface="Times New Roman" panose="02020603050405020304" pitchFamily="18" charset="0"/>
                          <a:ea typeface="Calibri" panose="020F0502020204030204" pitchFamily="34" charset="0"/>
                          <a:cs typeface="Times New Roman" panose="02020603050405020304" pitchFamily="18" charset="0"/>
                        </a:rPr>
                        <a:t>Four students </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of IV/IV EEE got internship opportunity to work at </a:t>
                      </a:r>
                      <a:r>
                        <a:rPr lang="en-US" sz="1700" b="1" dirty="0">
                          <a:effectLst/>
                          <a:latin typeface="Times New Roman" panose="02020603050405020304" pitchFamily="18" charset="0"/>
                          <a:ea typeface="Calibri" panose="020F0502020204030204" pitchFamily="34" charset="0"/>
                          <a:cs typeface="Times New Roman" panose="02020603050405020304" pitchFamily="18" charset="0"/>
                        </a:rPr>
                        <a:t>IIT Tirupati </a:t>
                      </a:r>
                      <a:r>
                        <a:rPr lang="en-US" sz="1700" b="1" dirty="0" err="1">
                          <a:effectLst/>
                          <a:latin typeface="Times New Roman" panose="02020603050405020304" pitchFamily="18" charset="0"/>
                          <a:ea typeface="Calibri" panose="020F0502020204030204" pitchFamily="34" charset="0"/>
                          <a:cs typeface="Times New Roman" panose="02020603050405020304" pitchFamily="18" charset="0"/>
                        </a:rPr>
                        <a:t>NiF</a:t>
                      </a:r>
                      <a:r>
                        <a:rPr lang="en-US" sz="1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for the project titled “Precision Landing of the Drone”  from January 2025 to May 2025</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dirty="0">
                          <a:effectLst/>
                          <a:latin typeface="Times New Roman" panose="02020603050405020304" pitchFamily="18" charset="0"/>
                          <a:ea typeface="Calibri" panose="020F0502020204030204" pitchFamily="34" charset="0"/>
                          <a:cs typeface="Times New Roman" panose="02020603050405020304" pitchFamily="18" charset="0"/>
                        </a:rPr>
                        <a:t>v) Two students of IV/IV EEE got placed at Peepuls Agri Ventures LLP, Hyderabad, with a pay of 4 LPA. </a:t>
                      </a:r>
                      <a:endParaRPr lang="en-IN"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647418534"/>
                  </a:ext>
                </a:extLst>
              </a:tr>
            </a:tbl>
          </a:graphicData>
        </a:graphic>
      </p:graphicFrame>
      <p:sp>
        <p:nvSpPr>
          <p:cNvPr id="4" name="Footer Placeholder 1">
            <a:extLst>
              <a:ext uri="{FF2B5EF4-FFF2-40B4-BE49-F238E27FC236}">
                <a16:creationId xmlns:a16="http://schemas.microsoft.com/office/drawing/2014/main" id="{3069C316-EA0A-4144-9998-DE3898D195FB}"/>
              </a:ext>
            </a:extLst>
          </p:cNvPr>
          <p:cNvSpPr>
            <a:spLocks noGrp="1"/>
          </p:cNvSpPr>
          <p:nvPr>
            <p:ph type="ftr" sz="quarter" idx="11"/>
          </p:nvPr>
        </p:nvSpPr>
        <p:spPr>
          <a:xfrm>
            <a:off x="4167768" y="6625033"/>
            <a:ext cx="3856464" cy="229818"/>
          </a:xfrm>
        </p:spPr>
        <p:txBody>
          <a:bodyPr/>
          <a:lstStyle/>
          <a:p>
            <a:r>
              <a:rPr lang="en-US" b="1" dirty="0">
                <a:solidFill>
                  <a:schemeClr val="accent5">
                    <a:lumMod val="75000"/>
                  </a:schemeClr>
                </a:solidFill>
              </a:rPr>
              <a:t>5th IQAC Meeting, 19th September 2025, SU</a:t>
            </a:r>
          </a:p>
        </p:txBody>
      </p:sp>
      <p:sp>
        <p:nvSpPr>
          <p:cNvPr id="5" name="object 14">
            <a:extLst>
              <a:ext uri="{FF2B5EF4-FFF2-40B4-BE49-F238E27FC236}">
                <a16:creationId xmlns:a16="http://schemas.microsoft.com/office/drawing/2014/main" id="{20DF3B0B-09C8-43AD-BE84-7573BAFA3A7F}"/>
              </a:ext>
            </a:extLst>
          </p:cNvPr>
          <p:cNvSpPr>
            <a:spLocks noGrp="1" noChangeArrowheads="1"/>
          </p:cNvSpPr>
          <p:nvPr>
            <p:ph type="sldNum" sz="quarter" idx="12"/>
          </p:nvPr>
        </p:nvSpPr>
        <p:spPr bwMode="auto">
          <a:xfrm>
            <a:off x="8956675" y="6664152"/>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16</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6" name="TextBox 5">
            <a:extLst>
              <a:ext uri="{FF2B5EF4-FFF2-40B4-BE49-F238E27FC236}">
                <a16:creationId xmlns:a16="http://schemas.microsoft.com/office/drawing/2014/main" id="{8808BAC6-8FB1-4999-B23D-6634196CB5C8}"/>
              </a:ext>
            </a:extLst>
          </p:cNvPr>
          <p:cNvSpPr txBox="1"/>
          <p:nvPr/>
        </p:nvSpPr>
        <p:spPr>
          <a:xfrm>
            <a:off x="5131759" y="533465"/>
            <a:ext cx="1648046" cy="369332"/>
          </a:xfrm>
          <a:prstGeom prst="rect">
            <a:avLst/>
          </a:prstGeom>
          <a:noFill/>
        </p:spPr>
        <p:txBody>
          <a:bodyPr wrap="square" rtlCol="0">
            <a:spAutoFit/>
          </a:bodyPr>
          <a:lstStyle/>
          <a:p>
            <a:r>
              <a:rPr lang="en-US" dirty="0">
                <a:solidFill>
                  <a:schemeClr val="accent5">
                    <a:lumMod val="75000"/>
                  </a:schemeClr>
                </a:solidFill>
              </a:rPr>
              <a:t>Sample</a:t>
            </a:r>
            <a:endParaRPr lang="en-IN" dirty="0">
              <a:solidFill>
                <a:schemeClr val="accent5">
                  <a:lumMod val="75000"/>
                </a:schemeClr>
              </a:solidFill>
            </a:endParaRPr>
          </a:p>
        </p:txBody>
      </p:sp>
    </p:spTree>
    <p:extLst>
      <p:ext uri="{BB962C8B-B14F-4D97-AF65-F5344CB8AC3E}">
        <p14:creationId xmlns:p14="http://schemas.microsoft.com/office/powerpoint/2010/main" val="1848887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994053"/>
            <a:ext cx="12192000" cy="1286634"/>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2360" indent="-362360" algn="ctr">
              <a:buFont typeface="Wingdings" panose="05000000000000000000" pitchFamily="2" charset="2"/>
              <a:buChar char="ü"/>
              <a:defRPr/>
            </a:pPr>
            <a:r>
              <a:rPr lang="en-IN" sz="2800" dirty="0">
                <a:latin typeface="Times New Roman" panose="02020603050405020304" pitchFamily="18" charset="0"/>
                <a:cs typeface="Times New Roman" panose="02020603050405020304" pitchFamily="18" charset="0"/>
              </a:rPr>
              <a:t>Awareness on Maturity-Based Grading System under the revised NAAC framework for systematic evaluation and continuous improvement of institutional practices across quality parameters.</a:t>
            </a:r>
            <a:endParaRPr lang="en-US" sz="28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3" name="Slide Number Placeholder 2"/>
          <p:cNvSpPr>
            <a:spLocks noGrp="1"/>
          </p:cNvSpPr>
          <p:nvPr>
            <p:ph type="sldNum" sz="quarter" idx="12"/>
          </p:nvPr>
        </p:nvSpPr>
        <p:spPr/>
        <p:txBody>
          <a:bodyPr/>
          <a:lstStyle/>
          <a:p>
            <a:fld id="{0369829C-C6AB-4FFE-8619-7C8CBBAF19CF}" type="slidenum">
              <a:rPr lang="en-US" smtClean="0"/>
              <a:pPr/>
              <a:t>17</a:t>
            </a:fld>
            <a:endParaRPr lang="en-US"/>
          </a:p>
        </p:txBody>
      </p:sp>
    </p:spTree>
    <p:extLst>
      <p:ext uri="{BB962C8B-B14F-4D97-AF65-F5344CB8AC3E}">
        <p14:creationId xmlns:p14="http://schemas.microsoft.com/office/powerpoint/2010/main" val="281977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512D4-00CF-0ECA-429F-2C8458EFED82}"/>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CF62323-DE42-D02A-2567-D6081EE7359B}"/>
              </a:ext>
            </a:extLst>
          </p:cNvPr>
          <p:cNvGrpSpPr/>
          <p:nvPr/>
        </p:nvGrpSpPr>
        <p:grpSpPr>
          <a:xfrm>
            <a:off x="4533429" y="605935"/>
            <a:ext cx="7072631" cy="5403542"/>
            <a:chOff x="4222877" y="623188"/>
            <a:chExt cx="7072630" cy="5403542"/>
          </a:xfrm>
        </p:grpSpPr>
        <p:sp>
          <p:nvSpPr>
            <p:cNvPr id="4" name="object 4">
              <a:extLst>
                <a:ext uri="{FF2B5EF4-FFF2-40B4-BE49-F238E27FC236}">
                  <a16:creationId xmlns:a16="http://schemas.microsoft.com/office/drawing/2014/main" id="{D598D837-B3C6-2864-0269-97001F626C0F}"/>
                </a:ext>
              </a:extLst>
            </p:cNvPr>
            <p:cNvSpPr/>
            <p:nvPr/>
          </p:nvSpPr>
          <p:spPr>
            <a:xfrm>
              <a:off x="4628896" y="3253231"/>
              <a:ext cx="2880360" cy="1914525"/>
            </a:xfrm>
            <a:custGeom>
              <a:avLst/>
              <a:gdLst/>
              <a:ahLst/>
              <a:cxnLst/>
              <a:rect l="l" t="t" r="r" b="b"/>
              <a:pathLst>
                <a:path w="2880359" h="1914525">
                  <a:moveTo>
                    <a:pt x="1456181" y="0"/>
                  </a:moveTo>
                  <a:lnTo>
                    <a:pt x="0" y="205866"/>
                  </a:lnTo>
                  <a:lnTo>
                    <a:pt x="0" y="1914524"/>
                  </a:lnTo>
                  <a:lnTo>
                    <a:pt x="2880105" y="1914524"/>
                  </a:lnTo>
                  <a:lnTo>
                    <a:pt x="2880105" y="198754"/>
                  </a:lnTo>
                  <a:lnTo>
                    <a:pt x="1456181" y="0"/>
                  </a:lnTo>
                  <a:close/>
                </a:path>
              </a:pathLst>
            </a:custGeom>
            <a:solidFill>
              <a:srgbClr val="5B9BD4"/>
            </a:solidFill>
          </p:spPr>
          <p:txBody>
            <a:bodyPr wrap="square" lIns="0" tIns="0" rIns="0" bIns="0" rtlCol="0"/>
            <a:lstStyle/>
            <a:p>
              <a:endParaRPr/>
            </a:p>
          </p:txBody>
        </p:sp>
        <p:sp>
          <p:nvSpPr>
            <p:cNvPr id="5" name="object 5">
              <a:extLst>
                <a:ext uri="{FF2B5EF4-FFF2-40B4-BE49-F238E27FC236}">
                  <a16:creationId xmlns:a16="http://schemas.microsoft.com/office/drawing/2014/main" id="{618A62AA-7544-AC4B-4314-9C9866D8B5C1}"/>
                </a:ext>
              </a:extLst>
            </p:cNvPr>
            <p:cNvSpPr/>
            <p:nvPr/>
          </p:nvSpPr>
          <p:spPr>
            <a:xfrm>
              <a:off x="4628896" y="3253231"/>
              <a:ext cx="2880360" cy="1914525"/>
            </a:xfrm>
            <a:custGeom>
              <a:avLst/>
              <a:gdLst/>
              <a:ahLst/>
              <a:cxnLst/>
              <a:rect l="l" t="t" r="r" b="b"/>
              <a:pathLst>
                <a:path w="2880359" h="1914525">
                  <a:moveTo>
                    <a:pt x="1456181" y="0"/>
                  </a:moveTo>
                  <a:lnTo>
                    <a:pt x="0" y="205866"/>
                  </a:lnTo>
                  <a:lnTo>
                    <a:pt x="0" y="441324"/>
                  </a:lnTo>
                  <a:lnTo>
                    <a:pt x="0" y="1914524"/>
                  </a:lnTo>
                  <a:lnTo>
                    <a:pt x="2880105" y="1914524"/>
                  </a:lnTo>
                  <a:lnTo>
                    <a:pt x="2880105" y="198754"/>
                  </a:lnTo>
                  <a:lnTo>
                    <a:pt x="1456181" y="0"/>
                  </a:lnTo>
                  <a:close/>
                </a:path>
              </a:pathLst>
            </a:custGeom>
            <a:ln w="9525">
              <a:solidFill>
                <a:srgbClr val="5B9BD4"/>
              </a:solidFill>
            </a:ln>
          </p:spPr>
          <p:txBody>
            <a:bodyPr wrap="square" lIns="0" tIns="0" rIns="0" bIns="0" rtlCol="0"/>
            <a:lstStyle/>
            <a:p>
              <a:endParaRPr/>
            </a:p>
          </p:txBody>
        </p:sp>
        <p:sp>
          <p:nvSpPr>
            <p:cNvPr id="6" name="object 6">
              <a:extLst>
                <a:ext uri="{FF2B5EF4-FFF2-40B4-BE49-F238E27FC236}">
                  <a16:creationId xmlns:a16="http://schemas.microsoft.com/office/drawing/2014/main" id="{7AAD5488-E797-2FA7-B305-3E835631781E}"/>
                </a:ext>
              </a:extLst>
            </p:cNvPr>
            <p:cNvSpPr/>
            <p:nvPr/>
          </p:nvSpPr>
          <p:spPr>
            <a:xfrm>
              <a:off x="7499477" y="623188"/>
              <a:ext cx="2733040" cy="4664075"/>
            </a:xfrm>
            <a:custGeom>
              <a:avLst/>
              <a:gdLst/>
              <a:ahLst/>
              <a:cxnLst/>
              <a:rect l="l" t="t" r="r" b="b"/>
              <a:pathLst>
                <a:path w="2733040" h="4664075">
                  <a:moveTo>
                    <a:pt x="1376806" y="0"/>
                  </a:moveTo>
                  <a:lnTo>
                    <a:pt x="0" y="346456"/>
                  </a:lnTo>
                  <a:lnTo>
                    <a:pt x="0" y="4663821"/>
                  </a:lnTo>
                  <a:lnTo>
                    <a:pt x="2732658" y="4663821"/>
                  </a:lnTo>
                  <a:lnTo>
                    <a:pt x="2732658" y="338836"/>
                  </a:lnTo>
                  <a:lnTo>
                    <a:pt x="1376806" y="0"/>
                  </a:lnTo>
                  <a:close/>
                </a:path>
              </a:pathLst>
            </a:custGeom>
            <a:solidFill>
              <a:srgbClr val="6FAC46"/>
            </a:solidFill>
          </p:spPr>
          <p:txBody>
            <a:bodyPr wrap="square" lIns="0" tIns="0" rIns="0" bIns="0" rtlCol="0"/>
            <a:lstStyle/>
            <a:p>
              <a:endParaRPr/>
            </a:p>
          </p:txBody>
        </p:sp>
        <p:sp>
          <p:nvSpPr>
            <p:cNvPr id="7" name="object 7">
              <a:extLst>
                <a:ext uri="{FF2B5EF4-FFF2-40B4-BE49-F238E27FC236}">
                  <a16:creationId xmlns:a16="http://schemas.microsoft.com/office/drawing/2014/main" id="{53D7E783-A075-D32B-4AB1-CBE6EB3756D8}"/>
                </a:ext>
              </a:extLst>
            </p:cNvPr>
            <p:cNvSpPr/>
            <p:nvPr/>
          </p:nvSpPr>
          <p:spPr>
            <a:xfrm>
              <a:off x="7499477" y="623188"/>
              <a:ext cx="2733040" cy="4664075"/>
            </a:xfrm>
            <a:custGeom>
              <a:avLst/>
              <a:gdLst/>
              <a:ahLst/>
              <a:cxnLst/>
              <a:rect l="l" t="t" r="r" b="b"/>
              <a:pathLst>
                <a:path w="2733040" h="4664075">
                  <a:moveTo>
                    <a:pt x="1376806" y="0"/>
                  </a:moveTo>
                  <a:lnTo>
                    <a:pt x="0" y="346456"/>
                  </a:lnTo>
                  <a:lnTo>
                    <a:pt x="0" y="941959"/>
                  </a:lnTo>
                  <a:lnTo>
                    <a:pt x="0" y="4663821"/>
                  </a:lnTo>
                  <a:lnTo>
                    <a:pt x="2732658" y="4663821"/>
                  </a:lnTo>
                  <a:lnTo>
                    <a:pt x="2732658" y="338836"/>
                  </a:lnTo>
                  <a:lnTo>
                    <a:pt x="1376806" y="0"/>
                  </a:lnTo>
                  <a:close/>
                </a:path>
              </a:pathLst>
            </a:custGeom>
            <a:ln w="9525">
              <a:solidFill>
                <a:srgbClr val="6FAC46"/>
              </a:solidFill>
            </a:ln>
          </p:spPr>
          <p:txBody>
            <a:bodyPr wrap="square" lIns="0" tIns="0" rIns="0" bIns="0" rtlCol="0"/>
            <a:lstStyle/>
            <a:p>
              <a:endParaRPr/>
            </a:p>
          </p:txBody>
        </p:sp>
        <p:sp>
          <p:nvSpPr>
            <p:cNvPr id="8" name="object 8">
              <a:extLst>
                <a:ext uri="{FF2B5EF4-FFF2-40B4-BE49-F238E27FC236}">
                  <a16:creationId xmlns:a16="http://schemas.microsoft.com/office/drawing/2014/main" id="{472FB975-8360-C75A-5DD8-85B2538DD5E0}"/>
                </a:ext>
              </a:extLst>
            </p:cNvPr>
            <p:cNvSpPr/>
            <p:nvPr/>
          </p:nvSpPr>
          <p:spPr>
            <a:xfrm>
              <a:off x="7518273" y="5101590"/>
              <a:ext cx="3776979" cy="323215"/>
            </a:xfrm>
            <a:custGeom>
              <a:avLst/>
              <a:gdLst/>
              <a:ahLst/>
              <a:cxnLst/>
              <a:rect l="l" t="t" r="r" b="b"/>
              <a:pathLst>
                <a:path w="3776979" h="323214">
                  <a:moveTo>
                    <a:pt x="2732531" y="0"/>
                  </a:moveTo>
                  <a:lnTo>
                    <a:pt x="0" y="0"/>
                  </a:lnTo>
                  <a:lnTo>
                    <a:pt x="416813" y="322707"/>
                  </a:lnTo>
                  <a:lnTo>
                    <a:pt x="3776979" y="322707"/>
                  </a:lnTo>
                  <a:lnTo>
                    <a:pt x="2732531" y="0"/>
                  </a:lnTo>
                  <a:close/>
                </a:path>
              </a:pathLst>
            </a:custGeom>
            <a:solidFill>
              <a:srgbClr val="538235"/>
            </a:solidFill>
          </p:spPr>
          <p:txBody>
            <a:bodyPr wrap="square" lIns="0" tIns="0" rIns="0" bIns="0" rtlCol="0"/>
            <a:lstStyle/>
            <a:p>
              <a:endParaRPr/>
            </a:p>
          </p:txBody>
        </p:sp>
        <p:sp>
          <p:nvSpPr>
            <p:cNvPr id="9" name="object 9">
              <a:extLst>
                <a:ext uri="{FF2B5EF4-FFF2-40B4-BE49-F238E27FC236}">
                  <a16:creationId xmlns:a16="http://schemas.microsoft.com/office/drawing/2014/main" id="{6B89437A-538C-FAA3-C97B-FC92E77D7F6F}"/>
                </a:ext>
              </a:extLst>
            </p:cNvPr>
            <p:cNvSpPr/>
            <p:nvPr/>
          </p:nvSpPr>
          <p:spPr>
            <a:xfrm>
              <a:off x="7518273" y="5101590"/>
              <a:ext cx="3776979" cy="323215"/>
            </a:xfrm>
            <a:custGeom>
              <a:avLst/>
              <a:gdLst/>
              <a:ahLst/>
              <a:cxnLst/>
              <a:rect l="l" t="t" r="r" b="b"/>
              <a:pathLst>
                <a:path w="3776979" h="323214">
                  <a:moveTo>
                    <a:pt x="416813" y="322707"/>
                  </a:moveTo>
                  <a:lnTo>
                    <a:pt x="3776979" y="322707"/>
                  </a:lnTo>
                  <a:lnTo>
                    <a:pt x="2732531" y="0"/>
                  </a:lnTo>
                  <a:lnTo>
                    <a:pt x="0" y="0"/>
                  </a:lnTo>
                  <a:lnTo>
                    <a:pt x="416813" y="322707"/>
                  </a:lnTo>
                  <a:close/>
                </a:path>
              </a:pathLst>
            </a:custGeom>
            <a:ln w="9525">
              <a:solidFill>
                <a:srgbClr val="538235"/>
              </a:solidFill>
            </a:ln>
          </p:spPr>
          <p:txBody>
            <a:bodyPr wrap="square" lIns="0" tIns="0" rIns="0" bIns="0" rtlCol="0"/>
            <a:lstStyle/>
            <a:p>
              <a:endParaRPr/>
            </a:p>
          </p:txBody>
        </p:sp>
        <p:sp>
          <p:nvSpPr>
            <p:cNvPr id="10" name="object 10">
              <a:extLst>
                <a:ext uri="{FF2B5EF4-FFF2-40B4-BE49-F238E27FC236}">
                  <a16:creationId xmlns:a16="http://schemas.microsoft.com/office/drawing/2014/main" id="{83DAF6A6-46CA-F2C7-AD31-C05C8F3F5EDC}"/>
                </a:ext>
              </a:extLst>
            </p:cNvPr>
            <p:cNvSpPr/>
            <p:nvPr/>
          </p:nvSpPr>
          <p:spPr>
            <a:xfrm>
              <a:off x="4222877" y="5101590"/>
              <a:ext cx="3712210" cy="323215"/>
            </a:xfrm>
            <a:custGeom>
              <a:avLst/>
              <a:gdLst/>
              <a:ahLst/>
              <a:cxnLst/>
              <a:rect l="l" t="t" r="r" b="b"/>
              <a:pathLst>
                <a:path w="3712209" h="323214">
                  <a:moveTo>
                    <a:pt x="3295396" y="0"/>
                  </a:moveTo>
                  <a:lnTo>
                    <a:pt x="415163" y="0"/>
                  </a:lnTo>
                  <a:lnTo>
                    <a:pt x="0" y="322707"/>
                  </a:lnTo>
                  <a:lnTo>
                    <a:pt x="3712209" y="322707"/>
                  </a:lnTo>
                  <a:lnTo>
                    <a:pt x="3295396" y="0"/>
                  </a:lnTo>
                  <a:close/>
                </a:path>
              </a:pathLst>
            </a:custGeom>
            <a:solidFill>
              <a:srgbClr val="2D75B6"/>
            </a:solidFill>
          </p:spPr>
          <p:txBody>
            <a:bodyPr wrap="square" lIns="0" tIns="0" rIns="0" bIns="0" rtlCol="0"/>
            <a:lstStyle/>
            <a:p>
              <a:endParaRPr/>
            </a:p>
          </p:txBody>
        </p:sp>
        <p:sp>
          <p:nvSpPr>
            <p:cNvPr id="11" name="object 11">
              <a:extLst>
                <a:ext uri="{FF2B5EF4-FFF2-40B4-BE49-F238E27FC236}">
                  <a16:creationId xmlns:a16="http://schemas.microsoft.com/office/drawing/2014/main" id="{593F181D-55D9-5A0D-A3F5-92A3E0644234}"/>
                </a:ext>
              </a:extLst>
            </p:cNvPr>
            <p:cNvSpPr/>
            <p:nvPr/>
          </p:nvSpPr>
          <p:spPr>
            <a:xfrm>
              <a:off x="4222877" y="5101590"/>
              <a:ext cx="3712210" cy="323215"/>
            </a:xfrm>
            <a:custGeom>
              <a:avLst/>
              <a:gdLst/>
              <a:ahLst/>
              <a:cxnLst/>
              <a:rect l="l" t="t" r="r" b="b"/>
              <a:pathLst>
                <a:path w="3712209" h="323214">
                  <a:moveTo>
                    <a:pt x="415163" y="0"/>
                  </a:moveTo>
                  <a:lnTo>
                    <a:pt x="0" y="322707"/>
                  </a:lnTo>
                  <a:lnTo>
                    <a:pt x="3712209" y="322707"/>
                  </a:lnTo>
                  <a:lnTo>
                    <a:pt x="3295396" y="0"/>
                  </a:lnTo>
                  <a:lnTo>
                    <a:pt x="415163" y="0"/>
                  </a:lnTo>
                  <a:close/>
                </a:path>
              </a:pathLst>
            </a:custGeom>
            <a:ln w="9525">
              <a:solidFill>
                <a:srgbClr val="2D75B6"/>
              </a:solidFill>
            </a:ln>
          </p:spPr>
          <p:txBody>
            <a:bodyPr wrap="square" lIns="0" tIns="0" rIns="0" bIns="0" rtlCol="0"/>
            <a:lstStyle/>
            <a:p>
              <a:endParaRPr/>
            </a:p>
          </p:txBody>
        </p:sp>
        <p:sp>
          <p:nvSpPr>
            <p:cNvPr id="12" name="object 12">
              <a:extLst>
                <a:ext uri="{FF2B5EF4-FFF2-40B4-BE49-F238E27FC236}">
                  <a16:creationId xmlns:a16="http://schemas.microsoft.com/office/drawing/2014/main" id="{E50E599D-274C-908B-971D-888EF6FCAE52}"/>
                </a:ext>
              </a:extLst>
            </p:cNvPr>
            <p:cNvSpPr/>
            <p:nvPr/>
          </p:nvSpPr>
          <p:spPr>
            <a:xfrm>
              <a:off x="7935087" y="5424271"/>
              <a:ext cx="3360420" cy="602459"/>
            </a:xfrm>
            <a:custGeom>
              <a:avLst/>
              <a:gdLst/>
              <a:ahLst/>
              <a:cxnLst/>
              <a:rect l="l" t="t" r="r" b="b"/>
              <a:pathLst>
                <a:path w="3360420" h="754379">
                  <a:moveTo>
                    <a:pt x="0" y="754100"/>
                  </a:moveTo>
                  <a:lnTo>
                    <a:pt x="3360165" y="754100"/>
                  </a:lnTo>
                  <a:lnTo>
                    <a:pt x="3360165" y="0"/>
                  </a:lnTo>
                  <a:lnTo>
                    <a:pt x="0" y="0"/>
                  </a:lnTo>
                  <a:lnTo>
                    <a:pt x="0" y="754100"/>
                  </a:lnTo>
                  <a:close/>
                </a:path>
              </a:pathLst>
            </a:custGeom>
            <a:ln w="9525">
              <a:solidFill>
                <a:srgbClr val="6FAC46"/>
              </a:solidFill>
            </a:ln>
          </p:spPr>
          <p:txBody>
            <a:bodyPr wrap="square" lIns="0" tIns="0" rIns="0" bIns="0" rtlCol="0"/>
            <a:lstStyle/>
            <a:p>
              <a:endParaRPr/>
            </a:p>
          </p:txBody>
        </p:sp>
      </p:grpSp>
      <p:sp>
        <p:nvSpPr>
          <p:cNvPr id="13" name="object 13">
            <a:extLst>
              <a:ext uri="{FF2B5EF4-FFF2-40B4-BE49-F238E27FC236}">
                <a16:creationId xmlns:a16="http://schemas.microsoft.com/office/drawing/2014/main" id="{EEF9A6BA-7C05-4545-75E7-303A216FF81D}"/>
              </a:ext>
            </a:extLst>
          </p:cNvPr>
          <p:cNvSpPr txBox="1"/>
          <p:nvPr/>
        </p:nvSpPr>
        <p:spPr>
          <a:xfrm>
            <a:off x="8232236" y="5419513"/>
            <a:ext cx="3369945" cy="607217"/>
          </a:xfrm>
          <a:prstGeom prst="rect">
            <a:avLst/>
          </a:prstGeom>
          <a:solidFill>
            <a:srgbClr val="6FAC46"/>
          </a:solidFill>
        </p:spPr>
        <p:txBody>
          <a:bodyPr vert="horz" wrap="square" lIns="0" tIns="113664" rIns="0" bIns="0" rtlCol="0">
            <a:spAutoFit/>
          </a:bodyPr>
          <a:lstStyle/>
          <a:p>
            <a:pPr marL="780415">
              <a:lnSpc>
                <a:spcPct val="100000"/>
              </a:lnSpc>
              <a:spcBef>
                <a:spcPts val="894"/>
              </a:spcBef>
            </a:pPr>
            <a:r>
              <a:rPr sz="3200" b="1" spc="-10" dirty="0">
                <a:latin typeface="Calibri"/>
                <a:cs typeface="Calibri"/>
              </a:rPr>
              <a:t>Accredited</a:t>
            </a:r>
            <a:endParaRPr sz="3200" dirty="0">
              <a:latin typeface="Calibri"/>
              <a:cs typeface="Calibri"/>
            </a:endParaRPr>
          </a:p>
        </p:txBody>
      </p:sp>
      <p:sp>
        <p:nvSpPr>
          <p:cNvPr id="14" name="object 14">
            <a:extLst>
              <a:ext uri="{FF2B5EF4-FFF2-40B4-BE49-F238E27FC236}">
                <a16:creationId xmlns:a16="http://schemas.microsoft.com/office/drawing/2014/main" id="{5A8F341F-CF83-ADA4-35E8-E5D09BF61A11}"/>
              </a:ext>
            </a:extLst>
          </p:cNvPr>
          <p:cNvSpPr txBox="1"/>
          <p:nvPr/>
        </p:nvSpPr>
        <p:spPr>
          <a:xfrm>
            <a:off x="4502775" y="5419513"/>
            <a:ext cx="3721735" cy="582211"/>
          </a:xfrm>
          <a:prstGeom prst="rect">
            <a:avLst/>
          </a:prstGeom>
          <a:solidFill>
            <a:srgbClr val="5B9BD4"/>
          </a:solidFill>
          <a:ln w="3175">
            <a:solidFill>
              <a:srgbClr val="5B9BD4"/>
            </a:solidFill>
          </a:ln>
        </p:spPr>
        <p:txBody>
          <a:bodyPr vert="horz" wrap="square" lIns="0" tIns="180340" rIns="0" bIns="0" rtlCol="0">
            <a:spAutoFit/>
          </a:bodyPr>
          <a:lstStyle/>
          <a:p>
            <a:pPr marL="913765">
              <a:lnSpc>
                <a:spcPct val="100000"/>
              </a:lnSpc>
              <a:spcBef>
                <a:spcPts val="1420"/>
              </a:spcBef>
            </a:pPr>
            <a:r>
              <a:rPr sz="2600" b="1" dirty="0">
                <a:latin typeface="Calibri"/>
                <a:cs typeface="Calibri"/>
              </a:rPr>
              <a:t>Not</a:t>
            </a:r>
            <a:r>
              <a:rPr sz="2600" b="1" spc="-25" dirty="0">
                <a:latin typeface="Calibri"/>
                <a:cs typeface="Calibri"/>
              </a:rPr>
              <a:t> </a:t>
            </a:r>
            <a:r>
              <a:rPr sz="2600" b="1" spc="-10" dirty="0">
                <a:latin typeface="Calibri"/>
                <a:cs typeface="Calibri"/>
              </a:rPr>
              <a:t>Accredited</a:t>
            </a:r>
            <a:endParaRPr sz="2600" dirty="0">
              <a:latin typeface="Calibri"/>
              <a:cs typeface="Calibri"/>
            </a:endParaRPr>
          </a:p>
        </p:txBody>
      </p:sp>
      <p:sp>
        <p:nvSpPr>
          <p:cNvPr id="19" name="object 19">
            <a:extLst>
              <a:ext uri="{FF2B5EF4-FFF2-40B4-BE49-F238E27FC236}">
                <a16:creationId xmlns:a16="http://schemas.microsoft.com/office/drawing/2014/main" id="{07A5D7F2-67EE-A99A-D036-784F4FBCAD5C}"/>
              </a:ext>
            </a:extLst>
          </p:cNvPr>
          <p:cNvSpPr txBox="1"/>
          <p:nvPr/>
        </p:nvSpPr>
        <p:spPr>
          <a:xfrm>
            <a:off x="7945785" y="2977931"/>
            <a:ext cx="2193230" cy="1859483"/>
          </a:xfrm>
          <a:prstGeom prst="rect">
            <a:avLst/>
          </a:prstGeom>
        </p:spPr>
        <p:txBody>
          <a:bodyPr vert="horz" wrap="square" lIns="0" tIns="12700" rIns="0" bIns="0" rtlCol="0">
            <a:spAutoFit/>
          </a:bodyPr>
          <a:lstStyle/>
          <a:p>
            <a:pPr marL="12700" marR="5080" indent="1905" algn="ctr">
              <a:lnSpc>
                <a:spcPct val="100000"/>
              </a:lnSpc>
              <a:spcBef>
                <a:spcPts val="100"/>
              </a:spcBef>
            </a:pPr>
            <a:r>
              <a:rPr sz="2400" b="1" spc="-10" dirty="0">
                <a:latin typeface="Segoe UI Light"/>
                <a:cs typeface="Segoe UI Light"/>
              </a:rPr>
              <a:t>Accreditation </a:t>
            </a:r>
            <a:r>
              <a:rPr sz="2400" b="1" dirty="0">
                <a:latin typeface="Segoe UI Light"/>
                <a:cs typeface="Segoe UI Light"/>
              </a:rPr>
              <a:t>process</a:t>
            </a:r>
            <a:r>
              <a:rPr sz="2400" b="1" spc="-130" dirty="0">
                <a:latin typeface="Segoe UI Light"/>
                <a:cs typeface="Segoe UI Light"/>
              </a:rPr>
              <a:t> </a:t>
            </a:r>
            <a:r>
              <a:rPr sz="2400" b="1" spc="-25" dirty="0">
                <a:latin typeface="Segoe UI Light"/>
                <a:cs typeface="Segoe UI Light"/>
              </a:rPr>
              <a:t>is </a:t>
            </a:r>
            <a:r>
              <a:rPr lang="en-US" sz="2400" b="1" dirty="0">
                <a:latin typeface="Segoe UI Light"/>
                <a:cs typeface="Segoe UI Light"/>
              </a:rPr>
              <a:t>complete,</a:t>
            </a:r>
            <a:r>
              <a:rPr sz="2400" b="1" spc="-65" dirty="0">
                <a:latin typeface="Segoe UI Light"/>
                <a:cs typeface="Segoe UI Light"/>
              </a:rPr>
              <a:t> </a:t>
            </a:r>
            <a:r>
              <a:rPr sz="2400" b="1" spc="-25" dirty="0">
                <a:latin typeface="Segoe UI Light"/>
                <a:cs typeface="Segoe UI Light"/>
              </a:rPr>
              <a:t>and </a:t>
            </a:r>
            <a:r>
              <a:rPr sz="2400" b="1" dirty="0">
                <a:latin typeface="Segoe UI Light"/>
                <a:cs typeface="Segoe UI Light"/>
              </a:rPr>
              <a:t>institution</a:t>
            </a:r>
            <a:r>
              <a:rPr sz="2400" b="1" spc="-50" dirty="0">
                <a:latin typeface="Segoe UI Light"/>
                <a:cs typeface="Segoe UI Light"/>
              </a:rPr>
              <a:t> </a:t>
            </a:r>
            <a:r>
              <a:rPr sz="2400" b="1" spc="-25" dirty="0">
                <a:latin typeface="Segoe UI Light"/>
                <a:cs typeface="Segoe UI Light"/>
              </a:rPr>
              <a:t>is </a:t>
            </a:r>
            <a:r>
              <a:rPr sz="2400" b="1" spc="-10" dirty="0">
                <a:latin typeface="Segoe UI Light"/>
                <a:cs typeface="Segoe UI Light"/>
              </a:rPr>
              <a:t>accredited</a:t>
            </a:r>
            <a:endParaRPr sz="2400" b="1" dirty="0">
              <a:latin typeface="Segoe UI Light"/>
              <a:cs typeface="Segoe UI Light"/>
            </a:endParaRPr>
          </a:p>
        </p:txBody>
      </p:sp>
      <p:grpSp>
        <p:nvGrpSpPr>
          <p:cNvPr id="20" name="object 20">
            <a:extLst>
              <a:ext uri="{FF2B5EF4-FFF2-40B4-BE49-F238E27FC236}">
                <a16:creationId xmlns:a16="http://schemas.microsoft.com/office/drawing/2014/main" id="{3FA9480D-8C9E-2ADE-7C1B-FFA613BA1395}"/>
              </a:ext>
            </a:extLst>
          </p:cNvPr>
          <p:cNvGrpSpPr/>
          <p:nvPr/>
        </p:nvGrpSpPr>
        <p:grpSpPr>
          <a:xfrm>
            <a:off x="273226" y="2257934"/>
            <a:ext cx="8848091" cy="4279265"/>
            <a:chOff x="273227" y="2257932"/>
            <a:chExt cx="8848090" cy="4279265"/>
          </a:xfrm>
        </p:grpSpPr>
        <p:sp>
          <p:nvSpPr>
            <p:cNvPr id="21" name="object 21">
              <a:extLst>
                <a:ext uri="{FF2B5EF4-FFF2-40B4-BE49-F238E27FC236}">
                  <a16:creationId xmlns:a16="http://schemas.microsoft.com/office/drawing/2014/main" id="{0811AEFE-29AF-D32B-268B-B78E72DF8958}"/>
                </a:ext>
              </a:extLst>
            </p:cNvPr>
            <p:cNvSpPr/>
            <p:nvPr/>
          </p:nvSpPr>
          <p:spPr>
            <a:xfrm>
              <a:off x="8648065" y="2336672"/>
              <a:ext cx="394335" cy="394335"/>
            </a:xfrm>
            <a:custGeom>
              <a:avLst/>
              <a:gdLst/>
              <a:ahLst/>
              <a:cxnLst/>
              <a:rect l="l" t="t" r="r" b="b"/>
              <a:pathLst>
                <a:path w="394334" h="394335">
                  <a:moveTo>
                    <a:pt x="325247" y="197231"/>
                  </a:moveTo>
                  <a:lnTo>
                    <a:pt x="315214" y="147193"/>
                  </a:lnTo>
                  <a:lnTo>
                    <a:pt x="305562" y="132842"/>
                  </a:lnTo>
                  <a:lnTo>
                    <a:pt x="305562" y="197231"/>
                  </a:lnTo>
                  <a:lnTo>
                    <a:pt x="296913" y="239128"/>
                  </a:lnTo>
                  <a:lnTo>
                    <a:pt x="273456" y="273596"/>
                  </a:lnTo>
                  <a:lnTo>
                    <a:pt x="238899" y="296964"/>
                  </a:lnTo>
                  <a:lnTo>
                    <a:pt x="196977" y="305562"/>
                  </a:lnTo>
                  <a:lnTo>
                    <a:pt x="155130" y="296964"/>
                  </a:lnTo>
                  <a:lnTo>
                    <a:pt x="120662" y="273596"/>
                  </a:lnTo>
                  <a:lnTo>
                    <a:pt x="97256" y="239128"/>
                  </a:lnTo>
                  <a:lnTo>
                    <a:pt x="88646" y="197231"/>
                  </a:lnTo>
                  <a:lnTo>
                    <a:pt x="97256" y="155308"/>
                  </a:lnTo>
                  <a:lnTo>
                    <a:pt x="120662" y="120751"/>
                  </a:lnTo>
                  <a:lnTo>
                    <a:pt x="155130" y="97294"/>
                  </a:lnTo>
                  <a:lnTo>
                    <a:pt x="196977" y="88646"/>
                  </a:lnTo>
                  <a:lnTo>
                    <a:pt x="238899" y="97294"/>
                  </a:lnTo>
                  <a:lnTo>
                    <a:pt x="273456" y="120751"/>
                  </a:lnTo>
                  <a:lnTo>
                    <a:pt x="296913" y="155308"/>
                  </a:lnTo>
                  <a:lnTo>
                    <a:pt x="305562" y="197231"/>
                  </a:lnTo>
                  <a:lnTo>
                    <a:pt x="305562" y="132842"/>
                  </a:lnTo>
                  <a:lnTo>
                    <a:pt x="287820" y="106438"/>
                  </a:lnTo>
                  <a:lnTo>
                    <a:pt x="261404" y="88646"/>
                  </a:lnTo>
                  <a:lnTo>
                    <a:pt x="247065" y="79006"/>
                  </a:lnTo>
                  <a:lnTo>
                    <a:pt x="196977" y="68961"/>
                  </a:lnTo>
                  <a:lnTo>
                    <a:pt x="147091" y="79006"/>
                  </a:lnTo>
                  <a:lnTo>
                    <a:pt x="106451" y="106438"/>
                  </a:lnTo>
                  <a:lnTo>
                    <a:pt x="79095" y="147193"/>
                  </a:lnTo>
                  <a:lnTo>
                    <a:pt x="69088" y="197231"/>
                  </a:lnTo>
                  <a:lnTo>
                    <a:pt x="79095" y="247192"/>
                  </a:lnTo>
                  <a:lnTo>
                    <a:pt x="106451" y="287870"/>
                  </a:lnTo>
                  <a:lnTo>
                    <a:pt x="147091" y="315239"/>
                  </a:lnTo>
                  <a:lnTo>
                    <a:pt x="196977" y="325247"/>
                  </a:lnTo>
                  <a:lnTo>
                    <a:pt x="247065" y="315239"/>
                  </a:lnTo>
                  <a:lnTo>
                    <a:pt x="261467" y="305562"/>
                  </a:lnTo>
                  <a:lnTo>
                    <a:pt x="287820" y="287870"/>
                  </a:lnTo>
                  <a:lnTo>
                    <a:pt x="315214" y="247192"/>
                  </a:lnTo>
                  <a:lnTo>
                    <a:pt x="325247" y="197231"/>
                  </a:lnTo>
                  <a:close/>
                </a:path>
                <a:path w="394334" h="394335">
                  <a:moveTo>
                    <a:pt x="394208" y="197231"/>
                  </a:moveTo>
                  <a:lnTo>
                    <a:pt x="388975" y="152120"/>
                  </a:lnTo>
                  <a:lnTo>
                    <a:pt x="374396" y="111506"/>
                  </a:lnTo>
                  <a:lnTo>
                    <a:pt x="374396" y="197231"/>
                  </a:lnTo>
                  <a:lnTo>
                    <a:pt x="368096" y="244551"/>
                  </a:lnTo>
                  <a:lnTo>
                    <a:pt x="350316" y="286981"/>
                  </a:lnTo>
                  <a:lnTo>
                    <a:pt x="322681" y="322859"/>
                  </a:lnTo>
                  <a:lnTo>
                    <a:pt x="286829" y="350532"/>
                  </a:lnTo>
                  <a:lnTo>
                    <a:pt x="244373" y="368350"/>
                  </a:lnTo>
                  <a:lnTo>
                    <a:pt x="196977" y="374650"/>
                  </a:lnTo>
                  <a:lnTo>
                    <a:pt x="149656" y="368350"/>
                  </a:lnTo>
                  <a:lnTo>
                    <a:pt x="107226" y="350532"/>
                  </a:lnTo>
                  <a:lnTo>
                    <a:pt x="71348" y="322859"/>
                  </a:lnTo>
                  <a:lnTo>
                    <a:pt x="43675" y="286981"/>
                  </a:lnTo>
                  <a:lnTo>
                    <a:pt x="25857" y="244551"/>
                  </a:lnTo>
                  <a:lnTo>
                    <a:pt x="19558" y="197231"/>
                  </a:lnTo>
                  <a:lnTo>
                    <a:pt x="25857" y="149834"/>
                  </a:lnTo>
                  <a:lnTo>
                    <a:pt x="43675" y="107378"/>
                  </a:lnTo>
                  <a:lnTo>
                    <a:pt x="71348" y="71526"/>
                  </a:lnTo>
                  <a:lnTo>
                    <a:pt x="107226" y="43891"/>
                  </a:lnTo>
                  <a:lnTo>
                    <a:pt x="149656" y="26111"/>
                  </a:lnTo>
                  <a:lnTo>
                    <a:pt x="196977" y="19812"/>
                  </a:lnTo>
                  <a:lnTo>
                    <a:pt x="244373" y="26111"/>
                  </a:lnTo>
                  <a:lnTo>
                    <a:pt x="286829" y="43891"/>
                  </a:lnTo>
                  <a:lnTo>
                    <a:pt x="322681" y="71526"/>
                  </a:lnTo>
                  <a:lnTo>
                    <a:pt x="350316" y="107378"/>
                  </a:lnTo>
                  <a:lnTo>
                    <a:pt x="368096" y="149834"/>
                  </a:lnTo>
                  <a:lnTo>
                    <a:pt x="374396" y="197231"/>
                  </a:lnTo>
                  <a:lnTo>
                    <a:pt x="374396" y="111506"/>
                  </a:lnTo>
                  <a:lnTo>
                    <a:pt x="350761" y="74028"/>
                  </a:lnTo>
                  <a:lnTo>
                    <a:pt x="320179" y="43446"/>
                  </a:lnTo>
                  <a:lnTo>
                    <a:pt x="283552" y="20116"/>
                  </a:lnTo>
                  <a:lnTo>
                    <a:pt x="242087" y="5232"/>
                  </a:lnTo>
                  <a:lnTo>
                    <a:pt x="196977" y="0"/>
                  </a:lnTo>
                  <a:lnTo>
                    <a:pt x="151955" y="5232"/>
                  </a:lnTo>
                  <a:lnTo>
                    <a:pt x="110540" y="20116"/>
                  </a:lnTo>
                  <a:lnTo>
                    <a:pt x="73964" y="43446"/>
                  </a:lnTo>
                  <a:lnTo>
                    <a:pt x="43408" y="74028"/>
                  </a:lnTo>
                  <a:lnTo>
                    <a:pt x="20091" y="110655"/>
                  </a:lnTo>
                  <a:lnTo>
                    <a:pt x="5219" y="152120"/>
                  </a:lnTo>
                  <a:lnTo>
                    <a:pt x="0" y="197231"/>
                  </a:lnTo>
                  <a:lnTo>
                    <a:pt x="5219" y="242252"/>
                  </a:lnTo>
                  <a:lnTo>
                    <a:pt x="20091" y="283667"/>
                  </a:lnTo>
                  <a:lnTo>
                    <a:pt x="43408" y="320243"/>
                  </a:lnTo>
                  <a:lnTo>
                    <a:pt x="73964" y="350799"/>
                  </a:lnTo>
                  <a:lnTo>
                    <a:pt x="110540" y="374116"/>
                  </a:lnTo>
                  <a:lnTo>
                    <a:pt x="151955" y="388988"/>
                  </a:lnTo>
                  <a:lnTo>
                    <a:pt x="196977" y="394208"/>
                  </a:lnTo>
                  <a:lnTo>
                    <a:pt x="242087" y="388988"/>
                  </a:lnTo>
                  <a:lnTo>
                    <a:pt x="282041" y="374650"/>
                  </a:lnTo>
                  <a:lnTo>
                    <a:pt x="283552" y="374116"/>
                  </a:lnTo>
                  <a:lnTo>
                    <a:pt x="320179" y="350799"/>
                  </a:lnTo>
                  <a:lnTo>
                    <a:pt x="350761" y="320243"/>
                  </a:lnTo>
                  <a:lnTo>
                    <a:pt x="374091" y="283667"/>
                  </a:lnTo>
                  <a:lnTo>
                    <a:pt x="388975" y="242252"/>
                  </a:lnTo>
                  <a:lnTo>
                    <a:pt x="394208" y="197231"/>
                  </a:lnTo>
                  <a:close/>
                </a:path>
              </a:pathLst>
            </a:custGeom>
            <a:solidFill>
              <a:srgbClr val="FFFFFF"/>
            </a:solidFill>
          </p:spPr>
          <p:txBody>
            <a:bodyPr wrap="square" lIns="0" tIns="0" rIns="0" bIns="0" rtlCol="0"/>
            <a:lstStyle/>
            <a:p>
              <a:endParaRPr/>
            </a:p>
          </p:txBody>
        </p:sp>
        <p:pic>
          <p:nvPicPr>
            <p:cNvPr id="22" name="object 22">
              <a:extLst>
                <a:ext uri="{FF2B5EF4-FFF2-40B4-BE49-F238E27FC236}">
                  <a16:creationId xmlns:a16="http://schemas.microsoft.com/office/drawing/2014/main" id="{F2E8F21D-67AA-458D-93A5-F2D4C9B0054E}"/>
                </a:ext>
              </a:extLst>
            </p:cNvPr>
            <p:cNvPicPr/>
            <p:nvPr/>
          </p:nvPicPr>
          <p:blipFill>
            <a:blip r:embed="rId2" cstate="print"/>
            <a:stretch>
              <a:fillRect/>
            </a:stretch>
          </p:blipFill>
          <p:spPr>
            <a:xfrm>
              <a:off x="8785987" y="2257932"/>
              <a:ext cx="335026" cy="335025"/>
            </a:xfrm>
            <a:prstGeom prst="rect">
              <a:avLst/>
            </a:prstGeom>
          </p:spPr>
        </p:pic>
        <p:sp>
          <p:nvSpPr>
            <p:cNvPr id="23" name="object 23">
              <a:extLst>
                <a:ext uri="{FF2B5EF4-FFF2-40B4-BE49-F238E27FC236}">
                  <a16:creationId xmlns:a16="http://schemas.microsoft.com/office/drawing/2014/main" id="{56E98A3B-20DA-ED51-00D3-F5D6E9FAC000}"/>
                </a:ext>
              </a:extLst>
            </p:cNvPr>
            <p:cNvSpPr/>
            <p:nvPr/>
          </p:nvSpPr>
          <p:spPr>
            <a:xfrm>
              <a:off x="273227" y="3466693"/>
              <a:ext cx="3741420" cy="3070225"/>
            </a:xfrm>
            <a:custGeom>
              <a:avLst/>
              <a:gdLst/>
              <a:ahLst/>
              <a:cxnLst/>
              <a:rect l="l" t="t" r="r" b="b"/>
              <a:pathLst>
                <a:path w="3741420" h="3070225">
                  <a:moveTo>
                    <a:pt x="3741292" y="0"/>
                  </a:moveTo>
                  <a:lnTo>
                    <a:pt x="0" y="0"/>
                  </a:lnTo>
                  <a:lnTo>
                    <a:pt x="0" y="3070224"/>
                  </a:lnTo>
                  <a:lnTo>
                    <a:pt x="3741292" y="3070224"/>
                  </a:lnTo>
                  <a:lnTo>
                    <a:pt x="3741292" y="0"/>
                  </a:lnTo>
                  <a:close/>
                </a:path>
              </a:pathLst>
            </a:custGeom>
            <a:solidFill>
              <a:srgbClr val="4471C4"/>
            </a:solidFill>
          </p:spPr>
          <p:txBody>
            <a:bodyPr wrap="square" lIns="0" tIns="0" rIns="0" bIns="0" rtlCol="0"/>
            <a:lstStyle/>
            <a:p>
              <a:endParaRPr/>
            </a:p>
          </p:txBody>
        </p:sp>
      </p:grpSp>
      <p:sp>
        <p:nvSpPr>
          <p:cNvPr id="24" name="object 24">
            <a:extLst>
              <a:ext uri="{FF2B5EF4-FFF2-40B4-BE49-F238E27FC236}">
                <a16:creationId xmlns:a16="http://schemas.microsoft.com/office/drawing/2014/main" id="{0F21D966-A51A-EEEC-204B-699917A3583C}"/>
              </a:ext>
            </a:extLst>
          </p:cNvPr>
          <p:cNvSpPr txBox="1"/>
          <p:nvPr/>
        </p:nvSpPr>
        <p:spPr>
          <a:xfrm>
            <a:off x="273227" y="3466693"/>
            <a:ext cx="3741420" cy="2604559"/>
          </a:xfrm>
          <a:prstGeom prst="rect">
            <a:avLst/>
          </a:prstGeom>
          <a:solidFill>
            <a:schemeClr val="accent5">
              <a:lumMod val="60000"/>
              <a:lumOff val="40000"/>
            </a:schemeClr>
          </a:solidFill>
          <a:ln w="12700">
            <a:solidFill>
              <a:srgbClr val="172C51"/>
            </a:solidFill>
          </a:ln>
        </p:spPr>
        <p:txBody>
          <a:bodyPr vert="horz" wrap="square" lIns="0" tIns="19050" rIns="0" bIns="0" rtlCol="0">
            <a:spAutoFit/>
          </a:bodyPr>
          <a:lstStyle/>
          <a:p>
            <a:pPr marL="548640" marR="1155700" indent="-457200">
              <a:lnSpc>
                <a:spcPct val="100000"/>
              </a:lnSpc>
              <a:spcBef>
                <a:spcPts val="150"/>
              </a:spcBef>
              <a:buFont typeface="Arial" panose="020B0604020202020204" pitchFamily="34" charset="0"/>
              <a:buChar char="•"/>
            </a:pPr>
            <a:r>
              <a:rPr sz="2800" b="1" dirty="0">
                <a:solidFill>
                  <a:srgbClr val="FFFFFF"/>
                </a:solidFill>
                <a:latin typeface="Calibri"/>
                <a:cs typeface="Calibri"/>
              </a:rPr>
              <a:t>No</a:t>
            </a:r>
            <a:r>
              <a:rPr sz="2800" b="1" spc="-55" dirty="0">
                <a:solidFill>
                  <a:srgbClr val="FFFFFF"/>
                </a:solidFill>
                <a:latin typeface="Calibri"/>
                <a:cs typeface="Calibri"/>
              </a:rPr>
              <a:t> </a:t>
            </a:r>
            <a:r>
              <a:rPr sz="2800" b="1" dirty="0">
                <a:solidFill>
                  <a:srgbClr val="FFFFFF"/>
                </a:solidFill>
                <a:latin typeface="Calibri"/>
                <a:cs typeface="Calibri"/>
              </a:rPr>
              <a:t>more</a:t>
            </a:r>
            <a:r>
              <a:rPr lang="en-US" sz="2800" b="1" dirty="0">
                <a:solidFill>
                  <a:srgbClr val="FFFFFF"/>
                </a:solidFill>
                <a:latin typeface="Calibri"/>
                <a:cs typeface="Calibri"/>
              </a:rPr>
              <a:t> </a:t>
            </a:r>
            <a:r>
              <a:rPr sz="2800" b="1" spc="-20" dirty="0">
                <a:solidFill>
                  <a:srgbClr val="FFFFFF"/>
                </a:solidFill>
                <a:latin typeface="Calibri"/>
                <a:cs typeface="Calibri"/>
              </a:rPr>
              <a:t>NAAC </a:t>
            </a:r>
            <a:r>
              <a:rPr sz="2800" b="1" spc="-10" dirty="0">
                <a:solidFill>
                  <a:srgbClr val="FFFFFF"/>
                </a:solidFill>
                <a:latin typeface="Calibri"/>
                <a:cs typeface="Calibri"/>
              </a:rPr>
              <a:t>Grades</a:t>
            </a:r>
            <a:endParaRPr sz="2800" dirty="0">
              <a:latin typeface="Calibri"/>
              <a:cs typeface="Calibri"/>
            </a:endParaRPr>
          </a:p>
          <a:p>
            <a:pPr marL="548640" indent="-457200">
              <a:lnSpc>
                <a:spcPct val="100000"/>
              </a:lnSpc>
              <a:buFont typeface="Arial MT"/>
              <a:buChar char="•"/>
              <a:tabLst>
                <a:tab pos="548640" algn="l"/>
              </a:tabLst>
            </a:pPr>
            <a:r>
              <a:rPr sz="2800" b="1" dirty="0">
                <a:solidFill>
                  <a:srgbClr val="FFFFFF"/>
                </a:solidFill>
                <a:latin typeface="Calibri"/>
                <a:cs typeface="Calibri"/>
              </a:rPr>
              <a:t>No</a:t>
            </a:r>
            <a:r>
              <a:rPr sz="2800" b="1" spc="-45" dirty="0">
                <a:solidFill>
                  <a:srgbClr val="FFFFFF"/>
                </a:solidFill>
                <a:latin typeface="Calibri"/>
                <a:cs typeface="Calibri"/>
              </a:rPr>
              <a:t> </a:t>
            </a:r>
            <a:r>
              <a:rPr sz="2800" b="1" dirty="0">
                <a:solidFill>
                  <a:srgbClr val="FFFFFF"/>
                </a:solidFill>
                <a:latin typeface="Calibri"/>
                <a:cs typeface="Calibri"/>
              </a:rPr>
              <a:t>mad</a:t>
            </a:r>
            <a:r>
              <a:rPr sz="2800" b="1" spc="-30" dirty="0">
                <a:solidFill>
                  <a:srgbClr val="FFFFFF"/>
                </a:solidFill>
                <a:latin typeface="Calibri"/>
                <a:cs typeface="Calibri"/>
              </a:rPr>
              <a:t> </a:t>
            </a:r>
            <a:r>
              <a:rPr sz="2800" b="1" spc="-20" dirty="0">
                <a:solidFill>
                  <a:srgbClr val="FFFFFF"/>
                </a:solidFill>
                <a:latin typeface="Calibri"/>
                <a:cs typeface="Calibri"/>
              </a:rPr>
              <a:t>race</a:t>
            </a:r>
            <a:endParaRPr sz="2800" dirty="0">
              <a:latin typeface="Calibri"/>
              <a:cs typeface="Calibri"/>
            </a:endParaRPr>
          </a:p>
          <a:p>
            <a:pPr marL="548640" indent="-457200">
              <a:lnSpc>
                <a:spcPct val="100000"/>
              </a:lnSpc>
              <a:buFont typeface="Arial MT"/>
              <a:buChar char="•"/>
              <a:tabLst>
                <a:tab pos="548640" algn="l"/>
              </a:tabLst>
            </a:pPr>
            <a:r>
              <a:rPr sz="2800" b="1" dirty="0">
                <a:solidFill>
                  <a:srgbClr val="FFFFFF"/>
                </a:solidFill>
                <a:latin typeface="Calibri"/>
                <a:cs typeface="Calibri"/>
              </a:rPr>
              <a:t>No</a:t>
            </a:r>
            <a:r>
              <a:rPr sz="2800" b="1" spc="-35" dirty="0">
                <a:solidFill>
                  <a:srgbClr val="FFFFFF"/>
                </a:solidFill>
                <a:latin typeface="Calibri"/>
                <a:cs typeface="Calibri"/>
              </a:rPr>
              <a:t> </a:t>
            </a:r>
            <a:r>
              <a:rPr sz="2800" b="1" spc="-20" dirty="0">
                <a:solidFill>
                  <a:srgbClr val="FFFFFF"/>
                </a:solidFill>
                <a:latin typeface="Calibri"/>
                <a:cs typeface="Calibri"/>
              </a:rPr>
              <a:t>Egos</a:t>
            </a:r>
            <a:endParaRPr sz="2800" dirty="0">
              <a:latin typeface="Calibri"/>
              <a:cs typeface="Calibri"/>
            </a:endParaRPr>
          </a:p>
          <a:p>
            <a:pPr marL="91440" marR="175260">
              <a:lnSpc>
                <a:spcPct val="100000"/>
              </a:lnSpc>
              <a:tabLst>
                <a:tab pos="548640" algn="l"/>
              </a:tabLst>
            </a:pPr>
            <a:r>
              <a:rPr lang="en-IN" sz="2800" b="1" dirty="0">
                <a:solidFill>
                  <a:srgbClr val="FFFFFF"/>
                </a:solidFill>
                <a:latin typeface="Agency FB" panose="020B0503020202020204" pitchFamily="34" charset="0"/>
                <a:cs typeface="Calibri"/>
              </a:rPr>
              <a:t>√   </a:t>
            </a:r>
            <a:r>
              <a:rPr lang="en-IN" sz="2800" b="1" dirty="0">
                <a:solidFill>
                  <a:srgbClr val="FFFFFF"/>
                </a:solidFill>
                <a:latin typeface="Calibri"/>
                <a:cs typeface="Calibri"/>
              </a:rPr>
              <a:t>A</a:t>
            </a:r>
            <a:r>
              <a:rPr sz="2800" b="1" spc="-10" dirty="0">
                <a:solidFill>
                  <a:srgbClr val="FFFFFF"/>
                </a:solidFill>
                <a:latin typeface="Calibri"/>
                <a:cs typeface="Calibri"/>
              </a:rPr>
              <a:t>ccredited</a:t>
            </a:r>
            <a:r>
              <a:rPr sz="2800" b="1" spc="-30" dirty="0">
                <a:solidFill>
                  <a:srgbClr val="FFFFFF"/>
                </a:solidFill>
                <a:latin typeface="Calibri"/>
                <a:cs typeface="Calibri"/>
              </a:rPr>
              <a:t> </a:t>
            </a:r>
            <a:r>
              <a:rPr sz="2800" b="1" dirty="0">
                <a:solidFill>
                  <a:srgbClr val="FFFFFF"/>
                </a:solidFill>
                <a:latin typeface="Calibri"/>
                <a:cs typeface="Calibri"/>
              </a:rPr>
              <a:t>or</a:t>
            </a:r>
            <a:endParaRPr lang="en-US" sz="2800" b="1" dirty="0">
              <a:solidFill>
                <a:srgbClr val="FFFFFF"/>
              </a:solidFill>
              <a:latin typeface="Calibri"/>
              <a:cs typeface="Calibri"/>
            </a:endParaRPr>
          </a:p>
          <a:p>
            <a:pPr marL="91440" marR="175260">
              <a:lnSpc>
                <a:spcPct val="100000"/>
              </a:lnSpc>
              <a:tabLst>
                <a:tab pos="548640" algn="l"/>
              </a:tabLst>
            </a:pPr>
            <a:r>
              <a:rPr lang="en-IN" sz="2800" b="1" spc="-60" dirty="0">
                <a:solidFill>
                  <a:srgbClr val="FFFFFF"/>
                </a:solidFill>
                <a:latin typeface="Calibri"/>
                <a:cs typeface="Calibri"/>
              </a:rPr>
              <a:t>    </a:t>
            </a:r>
            <a:r>
              <a:rPr sz="2800" b="1" spc="-60" dirty="0">
                <a:solidFill>
                  <a:srgbClr val="FFFFFF"/>
                </a:solidFill>
                <a:latin typeface="Calibri"/>
                <a:cs typeface="Calibri"/>
              </a:rPr>
              <a:t> </a:t>
            </a:r>
            <a:r>
              <a:rPr sz="2800" b="1" spc="-25" dirty="0">
                <a:solidFill>
                  <a:srgbClr val="FFFFFF"/>
                </a:solidFill>
                <a:latin typeface="Calibri"/>
                <a:cs typeface="Calibri"/>
              </a:rPr>
              <a:t>Not </a:t>
            </a:r>
            <a:r>
              <a:rPr sz="2800" b="1" spc="-10" dirty="0">
                <a:solidFill>
                  <a:srgbClr val="FFFFFF"/>
                </a:solidFill>
                <a:latin typeface="Calibri"/>
                <a:cs typeface="Calibri"/>
              </a:rPr>
              <a:t>accredited</a:t>
            </a:r>
            <a:r>
              <a:rPr sz="1800" b="1" spc="-10" dirty="0">
                <a:solidFill>
                  <a:srgbClr val="FFFFFF"/>
                </a:solidFill>
                <a:latin typeface="Calibri"/>
                <a:cs typeface="Calibri"/>
              </a:rPr>
              <a:t>.</a:t>
            </a:r>
            <a:endParaRPr sz="1800" dirty="0">
              <a:latin typeface="Calibri"/>
              <a:cs typeface="Calibri"/>
            </a:endParaRPr>
          </a:p>
        </p:txBody>
      </p:sp>
      <p:pic>
        <p:nvPicPr>
          <p:cNvPr id="27" name="object 27">
            <a:extLst>
              <a:ext uri="{FF2B5EF4-FFF2-40B4-BE49-F238E27FC236}">
                <a16:creationId xmlns:a16="http://schemas.microsoft.com/office/drawing/2014/main" id="{57E04196-A866-4508-FC74-8D90F6E7B554}"/>
              </a:ext>
            </a:extLst>
          </p:cNvPr>
          <p:cNvPicPr/>
          <p:nvPr/>
        </p:nvPicPr>
        <p:blipFill>
          <a:blip r:embed="rId3" cstate="print"/>
          <a:stretch>
            <a:fillRect/>
          </a:stretch>
        </p:blipFill>
        <p:spPr>
          <a:xfrm>
            <a:off x="5652364" y="3675841"/>
            <a:ext cx="823645" cy="823645"/>
          </a:xfrm>
          <a:prstGeom prst="rect">
            <a:avLst/>
          </a:prstGeom>
        </p:spPr>
      </p:pic>
      <p:sp>
        <p:nvSpPr>
          <p:cNvPr id="28" name="object 28">
            <a:extLst>
              <a:ext uri="{FF2B5EF4-FFF2-40B4-BE49-F238E27FC236}">
                <a16:creationId xmlns:a16="http://schemas.microsoft.com/office/drawing/2014/main" id="{935F41C5-1C0E-92F0-68A5-8A1B3656F5AB}"/>
              </a:ext>
            </a:extLst>
          </p:cNvPr>
          <p:cNvSpPr txBox="1"/>
          <p:nvPr/>
        </p:nvSpPr>
        <p:spPr>
          <a:xfrm>
            <a:off x="5095432" y="4618993"/>
            <a:ext cx="2360931" cy="320601"/>
          </a:xfrm>
          <a:prstGeom prst="rect">
            <a:avLst/>
          </a:prstGeom>
        </p:spPr>
        <p:txBody>
          <a:bodyPr vert="horz" wrap="square" lIns="0" tIns="12700" rIns="0" bIns="0" rtlCol="0">
            <a:spAutoFit/>
          </a:bodyPr>
          <a:lstStyle/>
          <a:p>
            <a:pPr marL="12700">
              <a:lnSpc>
                <a:spcPct val="100000"/>
              </a:lnSpc>
              <a:spcBef>
                <a:spcPts val="100"/>
              </a:spcBef>
            </a:pPr>
            <a:r>
              <a:rPr sz="2000" b="1" dirty="0">
                <a:latin typeface="Calibri"/>
                <a:cs typeface="Calibri"/>
              </a:rPr>
              <a:t>Far</a:t>
            </a:r>
            <a:r>
              <a:rPr sz="2000" b="1" spc="-60" dirty="0">
                <a:latin typeface="Calibri"/>
                <a:cs typeface="Calibri"/>
              </a:rPr>
              <a:t> </a:t>
            </a:r>
            <a:r>
              <a:rPr sz="2000" b="1" dirty="0">
                <a:latin typeface="Calibri"/>
                <a:cs typeface="Calibri"/>
              </a:rPr>
              <a:t>below</a:t>
            </a:r>
            <a:r>
              <a:rPr sz="2000" b="1" spc="-60" dirty="0">
                <a:latin typeface="Calibri"/>
                <a:cs typeface="Calibri"/>
              </a:rPr>
              <a:t> </a:t>
            </a:r>
            <a:r>
              <a:rPr sz="2000" b="1" spc="-10" dirty="0">
                <a:latin typeface="Calibri"/>
                <a:cs typeface="Calibri"/>
              </a:rPr>
              <a:t>expectation</a:t>
            </a:r>
            <a:endParaRPr sz="2000" dirty="0">
              <a:latin typeface="Calibri"/>
              <a:cs typeface="Calibri"/>
            </a:endParaRPr>
          </a:p>
        </p:txBody>
      </p:sp>
      <p:graphicFrame>
        <p:nvGraphicFramePr>
          <p:cNvPr id="29" name="object 29">
            <a:extLst>
              <a:ext uri="{FF2B5EF4-FFF2-40B4-BE49-F238E27FC236}">
                <a16:creationId xmlns:a16="http://schemas.microsoft.com/office/drawing/2014/main" id="{B12E7A42-E0D9-A587-4515-D1AFB06A52B4}"/>
              </a:ext>
            </a:extLst>
          </p:cNvPr>
          <p:cNvGraphicFramePr>
            <a:graphicFrameLocks noGrp="1"/>
          </p:cNvGraphicFramePr>
          <p:nvPr>
            <p:extLst>
              <p:ext uri="{D42A27DB-BD31-4B8C-83A1-F6EECF244321}">
                <p14:modId xmlns:p14="http://schemas.microsoft.com/office/powerpoint/2010/main" val="2337855478"/>
              </p:ext>
            </p:extLst>
          </p:nvPr>
        </p:nvGraphicFramePr>
        <p:xfrm>
          <a:off x="118421" y="1356312"/>
          <a:ext cx="5213171" cy="1851800"/>
        </p:xfrm>
        <a:graphic>
          <a:graphicData uri="http://schemas.openxmlformats.org/drawingml/2006/table">
            <a:tbl>
              <a:tblPr firstRow="1" bandRow="1">
                <a:tableStyleId>{5940675A-B579-460E-94D1-54222C63F5DA}</a:tableStyleId>
              </a:tblPr>
              <a:tblGrid>
                <a:gridCol w="2527318">
                  <a:extLst>
                    <a:ext uri="{9D8B030D-6E8A-4147-A177-3AD203B41FA5}">
                      <a16:colId xmlns:a16="http://schemas.microsoft.com/office/drawing/2014/main" val="20000"/>
                    </a:ext>
                  </a:extLst>
                </a:gridCol>
                <a:gridCol w="1385048">
                  <a:extLst>
                    <a:ext uri="{9D8B030D-6E8A-4147-A177-3AD203B41FA5}">
                      <a16:colId xmlns:a16="http://schemas.microsoft.com/office/drawing/2014/main" val="20001"/>
                    </a:ext>
                  </a:extLst>
                </a:gridCol>
                <a:gridCol w="1300805">
                  <a:extLst>
                    <a:ext uri="{9D8B030D-6E8A-4147-A177-3AD203B41FA5}">
                      <a16:colId xmlns:a16="http://schemas.microsoft.com/office/drawing/2014/main" val="20002"/>
                    </a:ext>
                  </a:extLst>
                </a:gridCol>
              </a:tblGrid>
              <a:tr h="682064">
                <a:tc>
                  <a:txBody>
                    <a:bodyPr/>
                    <a:lstStyle/>
                    <a:p>
                      <a:pPr marL="91440" algn="ctr">
                        <a:lnSpc>
                          <a:spcPct val="100000"/>
                        </a:lnSpc>
                        <a:spcBef>
                          <a:spcPts val="244"/>
                        </a:spcBef>
                      </a:pPr>
                      <a:r>
                        <a:rPr sz="1800" spc="-10" dirty="0"/>
                        <a:t>Institutional</a:t>
                      </a:r>
                      <a:endParaRPr sz="1800" dirty="0"/>
                    </a:p>
                    <a:p>
                      <a:pPr marL="91440" algn="ctr">
                        <a:lnSpc>
                          <a:spcPct val="100000"/>
                        </a:lnSpc>
                      </a:pPr>
                      <a:r>
                        <a:rPr sz="1800" dirty="0"/>
                        <a:t>Binary</a:t>
                      </a:r>
                      <a:r>
                        <a:rPr sz="1800" spc="-25" dirty="0"/>
                        <a:t> </a:t>
                      </a:r>
                      <a:r>
                        <a:rPr sz="1800" spc="-10" dirty="0"/>
                        <a:t>Accreditation</a:t>
                      </a:r>
                      <a:endParaRPr sz="1800" dirty="0">
                        <a:solidFill>
                          <a:schemeClr val="tx1"/>
                        </a:solidFill>
                        <a:latin typeface="Calibri"/>
                        <a:cs typeface="Calibri"/>
                      </a:endParaRPr>
                    </a:p>
                  </a:txBody>
                  <a:tcPr marL="0" marR="0" marT="31114" marB="0"/>
                </a:tc>
                <a:tc>
                  <a:txBody>
                    <a:bodyPr/>
                    <a:lstStyle/>
                    <a:p>
                      <a:pPr marL="91440" algn="ctr">
                        <a:lnSpc>
                          <a:spcPct val="100000"/>
                        </a:lnSpc>
                        <a:spcBef>
                          <a:spcPts val="244"/>
                        </a:spcBef>
                      </a:pPr>
                      <a:r>
                        <a:rPr sz="1800" spc="-10" dirty="0"/>
                        <a:t>Parameters</a:t>
                      </a:r>
                      <a:endParaRPr sz="1800" dirty="0">
                        <a:latin typeface="Calibri"/>
                        <a:cs typeface="Calibri"/>
                      </a:endParaRPr>
                    </a:p>
                  </a:txBody>
                  <a:tcPr marL="0" marR="0" marT="31114" marB="0"/>
                </a:tc>
                <a:tc>
                  <a:txBody>
                    <a:bodyPr/>
                    <a:lstStyle/>
                    <a:p>
                      <a:pPr marL="92075" marR="214629" algn="ctr">
                        <a:lnSpc>
                          <a:spcPct val="100000"/>
                        </a:lnSpc>
                        <a:spcBef>
                          <a:spcPts val="244"/>
                        </a:spcBef>
                      </a:pPr>
                      <a:r>
                        <a:rPr sz="1800" spc="-10" dirty="0"/>
                        <a:t>Minimum S</a:t>
                      </a:r>
                      <a:r>
                        <a:rPr lang="en-US" sz="1800" spc="-10" dirty="0"/>
                        <a:t>c</a:t>
                      </a:r>
                      <a:r>
                        <a:rPr sz="1800" spc="-10" dirty="0"/>
                        <a:t>ore</a:t>
                      </a:r>
                      <a:endParaRPr sz="1800" dirty="0">
                        <a:latin typeface="Calibri"/>
                        <a:cs typeface="Calibri"/>
                      </a:endParaRPr>
                    </a:p>
                  </a:txBody>
                  <a:tcPr marL="0" marR="0" marT="31114" marB="0"/>
                </a:tc>
                <a:extLst>
                  <a:ext uri="{0D108BD9-81ED-4DB2-BD59-A6C34878D82A}">
                    <a16:rowId xmlns:a16="http://schemas.microsoft.com/office/drawing/2014/main" val="10000"/>
                  </a:ext>
                </a:extLst>
              </a:tr>
              <a:tr h="390138">
                <a:tc>
                  <a:txBody>
                    <a:bodyPr/>
                    <a:lstStyle/>
                    <a:p>
                      <a:pPr marL="91440">
                        <a:lnSpc>
                          <a:spcPct val="100000"/>
                        </a:lnSpc>
                        <a:spcBef>
                          <a:spcPts val="240"/>
                        </a:spcBef>
                      </a:pPr>
                      <a:r>
                        <a:rPr sz="1800" spc="-10" dirty="0"/>
                        <a:t>Universities</a:t>
                      </a:r>
                      <a:endParaRPr sz="1800" dirty="0">
                        <a:solidFill>
                          <a:schemeClr val="tx1"/>
                        </a:solidFill>
                        <a:latin typeface="Calibri"/>
                        <a:cs typeface="Calibri"/>
                      </a:endParaRPr>
                    </a:p>
                  </a:txBody>
                  <a:tcPr marL="0" marR="0" marT="30480" marB="0">
                    <a:solidFill>
                      <a:schemeClr val="accent5">
                        <a:lumMod val="40000"/>
                        <a:lumOff val="60000"/>
                      </a:schemeClr>
                    </a:solidFill>
                  </a:tcPr>
                </a:tc>
                <a:tc>
                  <a:txBody>
                    <a:bodyPr/>
                    <a:lstStyle/>
                    <a:p>
                      <a:pPr marL="91440" algn="ctr">
                        <a:lnSpc>
                          <a:spcPct val="100000"/>
                        </a:lnSpc>
                        <a:spcBef>
                          <a:spcPts val="240"/>
                        </a:spcBef>
                      </a:pPr>
                      <a:r>
                        <a:rPr sz="1800" spc="-25" dirty="0"/>
                        <a:t>55</a:t>
                      </a:r>
                      <a:endParaRPr sz="1800" dirty="0">
                        <a:latin typeface="Calibri"/>
                        <a:cs typeface="Calibri"/>
                      </a:endParaRPr>
                    </a:p>
                  </a:txBody>
                  <a:tcPr marL="0" marR="0" marT="30480" marB="0">
                    <a:solidFill>
                      <a:schemeClr val="accent2">
                        <a:lumMod val="40000"/>
                        <a:lumOff val="60000"/>
                      </a:schemeClr>
                    </a:solidFill>
                  </a:tcPr>
                </a:tc>
                <a:tc>
                  <a:txBody>
                    <a:bodyPr/>
                    <a:lstStyle/>
                    <a:p>
                      <a:pPr marL="92075" algn="ctr">
                        <a:lnSpc>
                          <a:spcPct val="100000"/>
                        </a:lnSpc>
                        <a:spcBef>
                          <a:spcPts val="240"/>
                        </a:spcBef>
                      </a:pPr>
                      <a:r>
                        <a:rPr sz="1800" spc="-25" dirty="0"/>
                        <a:t>50%</a:t>
                      </a:r>
                      <a:endParaRPr sz="1800" dirty="0">
                        <a:latin typeface="Calibri"/>
                        <a:cs typeface="Calibri"/>
                      </a:endParaRPr>
                    </a:p>
                  </a:txBody>
                  <a:tcPr marL="0" marR="0" marT="30480" marB="0">
                    <a:solidFill>
                      <a:schemeClr val="accent3">
                        <a:lumMod val="40000"/>
                        <a:lumOff val="60000"/>
                      </a:schemeClr>
                    </a:solidFill>
                  </a:tcPr>
                </a:tc>
                <a:extLst>
                  <a:ext uri="{0D108BD9-81ED-4DB2-BD59-A6C34878D82A}">
                    <a16:rowId xmlns:a16="http://schemas.microsoft.com/office/drawing/2014/main" val="10001"/>
                  </a:ext>
                </a:extLst>
              </a:tr>
              <a:tr h="390138">
                <a:tc>
                  <a:txBody>
                    <a:bodyPr/>
                    <a:lstStyle/>
                    <a:p>
                      <a:pPr marL="91440">
                        <a:lnSpc>
                          <a:spcPct val="100000"/>
                        </a:lnSpc>
                        <a:spcBef>
                          <a:spcPts val="240"/>
                        </a:spcBef>
                      </a:pPr>
                      <a:r>
                        <a:rPr sz="1800" dirty="0"/>
                        <a:t>Autonomous</a:t>
                      </a:r>
                      <a:r>
                        <a:rPr sz="1800" spc="-75" dirty="0"/>
                        <a:t> </a:t>
                      </a:r>
                      <a:r>
                        <a:rPr sz="1800" spc="-10" dirty="0"/>
                        <a:t>Colleges</a:t>
                      </a:r>
                      <a:endParaRPr sz="1800" dirty="0">
                        <a:solidFill>
                          <a:schemeClr val="tx1"/>
                        </a:solidFill>
                        <a:latin typeface="Calibri"/>
                        <a:cs typeface="Calibri"/>
                      </a:endParaRPr>
                    </a:p>
                  </a:txBody>
                  <a:tcPr marL="0" marR="0" marT="30480" marB="0">
                    <a:solidFill>
                      <a:schemeClr val="accent5">
                        <a:lumMod val="40000"/>
                        <a:lumOff val="60000"/>
                      </a:schemeClr>
                    </a:solidFill>
                  </a:tcPr>
                </a:tc>
                <a:tc>
                  <a:txBody>
                    <a:bodyPr/>
                    <a:lstStyle/>
                    <a:p>
                      <a:pPr marL="91440" algn="ctr">
                        <a:lnSpc>
                          <a:spcPct val="100000"/>
                        </a:lnSpc>
                        <a:spcBef>
                          <a:spcPts val="240"/>
                        </a:spcBef>
                      </a:pPr>
                      <a:r>
                        <a:rPr sz="1800" spc="-25" dirty="0"/>
                        <a:t>50</a:t>
                      </a:r>
                      <a:endParaRPr sz="1800" dirty="0">
                        <a:latin typeface="Calibri"/>
                        <a:cs typeface="Calibri"/>
                      </a:endParaRPr>
                    </a:p>
                  </a:txBody>
                  <a:tcPr marL="0" marR="0" marT="30480" marB="0">
                    <a:solidFill>
                      <a:schemeClr val="accent2">
                        <a:lumMod val="40000"/>
                        <a:lumOff val="60000"/>
                      </a:schemeClr>
                    </a:solidFill>
                  </a:tcPr>
                </a:tc>
                <a:tc>
                  <a:txBody>
                    <a:bodyPr/>
                    <a:lstStyle/>
                    <a:p>
                      <a:pPr marL="92075" algn="ctr">
                        <a:lnSpc>
                          <a:spcPct val="100000"/>
                        </a:lnSpc>
                        <a:spcBef>
                          <a:spcPts val="240"/>
                        </a:spcBef>
                      </a:pPr>
                      <a:r>
                        <a:rPr sz="1800" spc="-25" dirty="0"/>
                        <a:t>45%</a:t>
                      </a:r>
                      <a:endParaRPr sz="1800" dirty="0">
                        <a:latin typeface="Calibri"/>
                        <a:cs typeface="Calibri"/>
                      </a:endParaRPr>
                    </a:p>
                  </a:txBody>
                  <a:tcPr marL="0" marR="0" marT="30480" marB="0">
                    <a:solidFill>
                      <a:schemeClr val="accent3">
                        <a:lumMod val="40000"/>
                        <a:lumOff val="60000"/>
                      </a:schemeClr>
                    </a:solidFill>
                  </a:tcPr>
                </a:tc>
                <a:extLst>
                  <a:ext uri="{0D108BD9-81ED-4DB2-BD59-A6C34878D82A}">
                    <a16:rowId xmlns:a16="http://schemas.microsoft.com/office/drawing/2014/main" val="10002"/>
                  </a:ext>
                </a:extLst>
              </a:tr>
              <a:tr h="389460">
                <a:tc>
                  <a:txBody>
                    <a:bodyPr/>
                    <a:lstStyle/>
                    <a:p>
                      <a:pPr marL="91440">
                        <a:lnSpc>
                          <a:spcPct val="100000"/>
                        </a:lnSpc>
                        <a:spcBef>
                          <a:spcPts val="245"/>
                        </a:spcBef>
                      </a:pPr>
                      <a:r>
                        <a:rPr sz="1800" spc="-10" dirty="0"/>
                        <a:t>Affiliated</a:t>
                      </a:r>
                      <a:r>
                        <a:rPr sz="1800" spc="-5" dirty="0"/>
                        <a:t> </a:t>
                      </a:r>
                      <a:r>
                        <a:rPr sz="1800" spc="-10" dirty="0"/>
                        <a:t>Colleges</a:t>
                      </a:r>
                      <a:endParaRPr sz="1800" dirty="0">
                        <a:solidFill>
                          <a:schemeClr val="tx1"/>
                        </a:solidFill>
                        <a:latin typeface="Calibri"/>
                        <a:cs typeface="Calibri"/>
                      </a:endParaRPr>
                    </a:p>
                  </a:txBody>
                  <a:tcPr marL="0" marR="0" marT="31115" marB="0">
                    <a:solidFill>
                      <a:schemeClr val="accent5">
                        <a:lumMod val="40000"/>
                        <a:lumOff val="60000"/>
                      </a:schemeClr>
                    </a:solidFill>
                  </a:tcPr>
                </a:tc>
                <a:tc>
                  <a:txBody>
                    <a:bodyPr/>
                    <a:lstStyle/>
                    <a:p>
                      <a:pPr marL="91440" algn="ctr">
                        <a:lnSpc>
                          <a:spcPct val="100000"/>
                        </a:lnSpc>
                        <a:spcBef>
                          <a:spcPts val="245"/>
                        </a:spcBef>
                      </a:pPr>
                      <a:r>
                        <a:rPr sz="1800" spc="-25" dirty="0"/>
                        <a:t>40</a:t>
                      </a:r>
                      <a:endParaRPr sz="1800" dirty="0">
                        <a:latin typeface="Calibri"/>
                        <a:cs typeface="Calibri"/>
                      </a:endParaRPr>
                    </a:p>
                  </a:txBody>
                  <a:tcPr marL="0" marR="0" marT="31115" marB="0">
                    <a:solidFill>
                      <a:schemeClr val="accent2">
                        <a:lumMod val="40000"/>
                        <a:lumOff val="60000"/>
                      </a:schemeClr>
                    </a:solidFill>
                  </a:tcPr>
                </a:tc>
                <a:tc>
                  <a:txBody>
                    <a:bodyPr/>
                    <a:lstStyle/>
                    <a:p>
                      <a:pPr marL="92075" algn="ctr">
                        <a:lnSpc>
                          <a:spcPct val="100000"/>
                        </a:lnSpc>
                        <a:spcBef>
                          <a:spcPts val="245"/>
                        </a:spcBef>
                      </a:pPr>
                      <a:r>
                        <a:rPr sz="1800" spc="-25" dirty="0"/>
                        <a:t>40%</a:t>
                      </a:r>
                      <a:endParaRPr sz="1800" dirty="0">
                        <a:latin typeface="Calibri"/>
                        <a:cs typeface="Calibri"/>
                      </a:endParaRPr>
                    </a:p>
                  </a:txBody>
                  <a:tcPr marL="0" marR="0" marT="31115" marB="0">
                    <a:solidFill>
                      <a:schemeClr val="accent3">
                        <a:lumMod val="40000"/>
                        <a:lumOff val="60000"/>
                      </a:schemeClr>
                    </a:solidFill>
                  </a:tcPr>
                </a:tc>
                <a:extLst>
                  <a:ext uri="{0D108BD9-81ED-4DB2-BD59-A6C34878D82A}">
                    <a16:rowId xmlns:a16="http://schemas.microsoft.com/office/drawing/2014/main" val="10003"/>
                  </a:ext>
                </a:extLst>
              </a:tr>
            </a:tbl>
          </a:graphicData>
        </a:graphic>
      </p:graphicFrame>
      <p:pic>
        <p:nvPicPr>
          <p:cNvPr id="3" name="object 26">
            <a:extLst>
              <a:ext uri="{FF2B5EF4-FFF2-40B4-BE49-F238E27FC236}">
                <a16:creationId xmlns:a16="http://schemas.microsoft.com/office/drawing/2014/main" id="{41F7CE29-FBCD-B3CB-5756-3575F1ABF6B0}"/>
              </a:ext>
            </a:extLst>
          </p:cNvPr>
          <p:cNvPicPr/>
          <p:nvPr/>
        </p:nvPicPr>
        <p:blipFill>
          <a:blip r:embed="rId4" cstate="print"/>
          <a:stretch>
            <a:fillRect/>
          </a:stretch>
        </p:blipFill>
        <p:spPr>
          <a:xfrm>
            <a:off x="8430836" y="1057457"/>
            <a:ext cx="828792" cy="883739"/>
          </a:xfrm>
          <a:prstGeom prst="rect">
            <a:avLst/>
          </a:prstGeom>
        </p:spPr>
      </p:pic>
      <p:sp>
        <p:nvSpPr>
          <p:cNvPr id="30" name="Rectangle 29"/>
          <p:cNvSpPr/>
          <p:nvPr/>
        </p:nvSpPr>
        <p:spPr>
          <a:xfrm>
            <a:off x="0" y="1"/>
            <a:ext cx="12192000" cy="474453"/>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latin typeface="Times New Roman" panose="02020603050405020304" pitchFamily="18" charset="0"/>
                <a:cs typeface="Times New Roman" panose="02020603050405020304" pitchFamily="18" charset="0"/>
              </a:rPr>
              <a:t>Binary Accreditation</a:t>
            </a:r>
          </a:p>
        </p:txBody>
      </p:sp>
      <p:sp>
        <p:nvSpPr>
          <p:cNvPr id="25" name="Footer Placeholder 24"/>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26" name="Slide Number Placeholder 25"/>
          <p:cNvSpPr>
            <a:spLocks noGrp="1"/>
          </p:cNvSpPr>
          <p:nvPr>
            <p:ph type="sldNum" sz="quarter" idx="12"/>
          </p:nvPr>
        </p:nvSpPr>
        <p:spPr/>
        <p:txBody>
          <a:bodyPr/>
          <a:lstStyle/>
          <a:p>
            <a:fld id="{0369829C-C6AB-4FFE-8619-7C8CBBAF19CF}" type="slidenum">
              <a:rPr lang="en-US" smtClean="0"/>
              <a:pPr/>
              <a:t>18</a:t>
            </a:fld>
            <a:endParaRPr lang="en-US"/>
          </a:p>
        </p:txBody>
      </p:sp>
      <p:sp>
        <p:nvSpPr>
          <p:cNvPr id="15" name="TextBox 14">
            <a:extLst>
              <a:ext uri="{FF2B5EF4-FFF2-40B4-BE49-F238E27FC236}">
                <a16:creationId xmlns:a16="http://schemas.microsoft.com/office/drawing/2014/main" id="{A079A4EC-EFDB-4E75-B49C-39940E9BFF0A}"/>
              </a:ext>
            </a:extLst>
          </p:cNvPr>
          <p:cNvSpPr txBox="1"/>
          <p:nvPr/>
        </p:nvSpPr>
        <p:spPr>
          <a:xfrm>
            <a:off x="273226" y="536695"/>
            <a:ext cx="7555599" cy="646331"/>
          </a:xfrm>
          <a:prstGeom prst="rect">
            <a:avLst/>
          </a:prstGeom>
          <a:noFill/>
        </p:spPr>
        <p:txBody>
          <a:bodyPr wrap="square" rtlCol="0">
            <a:spAutoFit/>
          </a:bodyPr>
          <a:lstStyle/>
          <a:p>
            <a:r>
              <a:rPr lang="en-US" dirty="0">
                <a:solidFill>
                  <a:srgbClr val="0070C0"/>
                </a:solidFill>
              </a:rPr>
              <a:t>As per High Level Committee Headed by  Dr.K.Radhakrishnan  </a:t>
            </a:r>
          </a:p>
          <a:p>
            <a:r>
              <a:rPr lang="en-US" dirty="0">
                <a:solidFill>
                  <a:srgbClr val="0070C0"/>
                </a:solidFill>
              </a:rPr>
              <a:t>( former chairman of ISRO)</a:t>
            </a:r>
            <a:endParaRPr lang="en-IN" dirty="0">
              <a:solidFill>
                <a:srgbClr val="0070C0"/>
              </a:solidFill>
            </a:endParaRPr>
          </a:p>
        </p:txBody>
      </p:sp>
    </p:spTree>
    <p:extLst>
      <p:ext uri="{BB962C8B-B14F-4D97-AF65-F5344CB8AC3E}">
        <p14:creationId xmlns:p14="http://schemas.microsoft.com/office/powerpoint/2010/main" val="2332746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38297" y="1535502"/>
            <a:ext cx="2259847" cy="1384995"/>
          </a:xfrm>
          <a:prstGeom prst="rect">
            <a:avLst/>
          </a:prstGeom>
          <a:solidFill>
            <a:schemeClr val="accent6">
              <a:lumMod val="60000"/>
              <a:lumOff val="40000"/>
            </a:schemeClr>
          </a:solidFill>
        </p:spPr>
        <p:txBody>
          <a:bodyPr vert="horz" wrap="square" lIns="0" tIns="0" rIns="0" bIns="0" rtlCol="0">
            <a:spAutoFit/>
          </a:bodyPr>
          <a:lstStyle/>
          <a:p>
            <a:pPr>
              <a:lnSpc>
                <a:spcPct val="100000"/>
              </a:lnSpc>
            </a:pPr>
            <a:endParaRPr sz="1500" dirty="0">
              <a:latin typeface="Times New Roman"/>
              <a:cs typeface="Times New Roman"/>
            </a:endParaRPr>
          </a:p>
          <a:p>
            <a:pPr>
              <a:lnSpc>
                <a:spcPct val="100000"/>
              </a:lnSpc>
              <a:spcBef>
                <a:spcPts val="840"/>
              </a:spcBef>
            </a:pPr>
            <a:endParaRPr lang="en-US" sz="1500" dirty="0">
              <a:latin typeface="Times New Roman"/>
              <a:cs typeface="Times New Roman"/>
            </a:endParaRPr>
          </a:p>
          <a:p>
            <a:pPr marL="1012825" marR="189230" indent="-819150">
              <a:lnSpc>
                <a:spcPts val="1639"/>
              </a:lnSpc>
            </a:pPr>
            <a:r>
              <a:rPr lang="en-US" sz="1500" b="1" spc="-25" dirty="0">
                <a:latin typeface="Calibri"/>
                <a:cs typeface="Calibri"/>
              </a:rPr>
              <a:t>    </a:t>
            </a:r>
            <a:r>
              <a:rPr sz="1500" b="1" spc="-25" dirty="0">
                <a:latin typeface="Calibri"/>
                <a:cs typeface="Calibri"/>
              </a:rPr>
              <a:t> </a:t>
            </a:r>
            <a:r>
              <a:rPr sz="1500" b="1" dirty="0">
                <a:latin typeface="Calibri"/>
                <a:cs typeface="Calibri"/>
              </a:rPr>
              <a:t>Binary</a:t>
            </a:r>
            <a:r>
              <a:rPr sz="1500" b="1" spc="-35" dirty="0">
                <a:latin typeface="Calibri"/>
                <a:cs typeface="Calibri"/>
              </a:rPr>
              <a:t> </a:t>
            </a:r>
            <a:r>
              <a:rPr sz="1500" b="1" dirty="0">
                <a:latin typeface="Calibri"/>
                <a:cs typeface="Calibri"/>
              </a:rPr>
              <a:t>+</a:t>
            </a:r>
            <a:r>
              <a:rPr sz="1500" b="1" spc="-35" dirty="0">
                <a:latin typeface="Calibri"/>
                <a:cs typeface="Calibri"/>
              </a:rPr>
              <a:t> </a:t>
            </a:r>
            <a:r>
              <a:rPr sz="1500" b="1" dirty="0">
                <a:latin typeface="Calibri"/>
                <a:cs typeface="Calibri"/>
              </a:rPr>
              <a:t>Maturity</a:t>
            </a:r>
            <a:r>
              <a:rPr sz="1500" b="1" spc="-10" dirty="0">
                <a:latin typeface="Calibri"/>
                <a:cs typeface="Calibri"/>
              </a:rPr>
              <a:t> </a:t>
            </a:r>
            <a:endParaRPr lang="en-US" sz="1500" b="1" spc="-10" dirty="0">
              <a:latin typeface="Calibri"/>
              <a:cs typeface="Calibri"/>
            </a:endParaRPr>
          </a:p>
          <a:p>
            <a:pPr marL="1012825" marR="189230" indent="-819150">
              <a:lnSpc>
                <a:spcPts val="1639"/>
              </a:lnSpc>
            </a:pPr>
            <a:r>
              <a:rPr lang="en-US" sz="1500" b="1" spc="-10" dirty="0">
                <a:latin typeface="Calibri"/>
                <a:cs typeface="Calibri"/>
              </a:rPr>
              <a:t>        </a:t>
            </a:r>
            <a:r>
              <a:rPr sz="1500" b="1" spc="-10" dirty="0">
                <a:latin typeface="Calibri"/>
                <a:cs typeface="Calibri"/>
              </a:rPr>
              <a:t>Hybrid </a:t>
            </a:r>
            <a:r>
              <a:rPr sz="1500" b="1" spc="-20" dirty="0">
                <a:latin typeface="Calibri"/>
                <a:cs typeface="Calibri"/>
              </a:rPr>
              <a:t>Model</a:t>
            </a:r>
            <a:endParaRPr lang="en-US" sz="1500" b="1" spc="-20" dirty="0">
              <a:latin typeface="Calibri"/>
              <a:cs typeface="Calibri"/>
            </a:endParaRPr>
          </a:p>
          <a:p>
            <a:pPr marL="1012825" marR="189230" indent="-819150">
              <a:lnSpc>
                <a:spcPts val="1639"/>
              </a:lnSpc>
            </a:pPr>
            <a:endParaRPr lang="en-US" sz="1500" b="1" spc="-20" dirty="0">
              <a:latin typeface="Calibri"/>
              <a:cs typeface="Calibri"/>
            </a:endParaRPr>
          </a:p>
          <a:p>
            <a:pPr marL="1012825" marR="189230" indent="-819150">
              <a:lnSpc>
                <a:spcPts val="1639"/>
              </a:lnSpc>
            </a:pPr>
            <a:endParaRPr sz="1500" dirty="0">
              <a:latin typeface="Calibri"/>
              <a:cs typeface="Calibri"/>
            </a:endParaRPr>
          </a:p>
        </p:txBody>
      </p:sp>
      <p:sp>
        <p:nvSpPr>
          <p:cNvPr id="5" name="object 5"/>
          <p:cNvSpPr txBox="1"/>
          <p:nvPr/>
        </p:nvSpPr>
        <p:spPr>
          <a:xfrm>
            <a:off x="2535292" y="1535499"/>
            <a:ext cx="2312754" cy="1487587"/>
          </a:xfrm>
          <a:prstGeom prst="rect">
            <a:avLst/>
          </a:prstGeom>
          <a:solidFill>
            <a:srgbClr val="A4A4A4"/>
          </a:solidFill>
        </p:spPr>
        <p:txBody>
          <a:bodyPr vert="horz" wrap="square" lIns="0" tIns="0" rIns="0" bIns="0" rtlCol="0">
            <a:spAutoFit/>
          </a:bodyPr>
          <a:lstStyle/>
          <a:p>
            <a:pPr>
              <a:lnSpc>
                <a:spcPct val="100000"/>
              </a:lnSpc>
            </a:pPr>
            <a:endParaRPr sz="1500" dirty="0">
              <a:latin typeface="Times New Roman"/>
              <a:cs typeface="Times New Roman"/>
            </a:endParaRPr>
          </a:p>
          <a:p>
            <a:pPr>
              <a:lnSpc>
                <a:spcPct val="100000"/>
              </a:lnSpc>
              <a:spcBef>
                <a:spcPts val="15"/>
              </a:spcBef>
            </a:pPr>
            <a:endParaRPr sz="1500" dirty="0">
              <a:latin typeface="Times New Roman"/>
              <a:cs typeface="Times New Roman"/>
            </a:endParaRPr>
          </a:p>
          <a:p>
            <a:pPr marL="133350" marR="124460" algn="ctr">
              <a:lnSpc>
                <a:spcPts val="1639"/>
              </a:lnSpc>
              <a:spcBef>
                <a:spcPts val="5"/>
              </a:spcBef>
            </a:pPr>
            <a:r>
              <a:rPr sz="1500" b="1" dirty="0">
                <a:latin typeface="Calibri"/>
                <a:cs typeface="Calibri"/>
              </a:rPr>
              <a:t>First,</a:t>
            </a:r>
            <a:r>
              <a:rPr sz="1500" b="1" spc="-40" dirty="0">
                <a:latin typeface="Calibri"/>
                <a:cs typeface="Calibri"/>
              </a:rPr>
              <a:t> </a:t>
            </a:r>
            <a:r>
              <a:rPr sz="1500" b="1" dirty="0">
                <a:latin typeface="Calibri"/>
                <a:cs typeface="Calibri"/>
              </a:rPr>
              <a:t>an</a:t>
            </a:r>
            <a:r>
              <a:rPr sz="1500" b="1" spc="-15" dirty="0">
                <a:latin typeface="Calibri"/>
                <a:cs typeface="Calibri"/>
              </a:rPr>
              <a:t> </a:t>
            </a:r>
            <a:r>
              <a:rPr sz="1500" b="1" spc="-10" dirty="0">
                <a:latin typeface="Calibri"/>
                <a:cs typeface="Calibri"/>
              </a:rPr>
              <a:t>institution</a:t>
            </a:r>
            <a:r>
              <a:rPr sz="1500" b="1" spc="-55" dirty="0">
                <a:latin typeface="Calibri"/>
                <a:cs typeface="Calibri"/>
              </a:rPr>
              <a:t> </a:t>
            </a:r>
            <a:r>
              <a:rPr sz="1500" b="1" dirty="0">
                <a:latin typeface="Calibri"/>
                <a:cs typeface="Calibri"/>
              </a:rPr>
              <a:t>must</a:t>
            </a:r>
            <a:r>
              <a:rPr sz="1500" b="1" spc="-25" dirty="0">
                <a:latin typeface="Calibri"/>
                <a:cs typeface="Calibri"/>
              </a:rPr>
              <a:t> </a:t>
            </a:r>
            <a:r>
              <a:rPr sz="1500" b="1" spc="-20" dirty="0">
                <a:latin typeface="Calibri"/>
                <a:cs typeface="Calibri"/>
              </a:rPr>
              <a:t>pass </a:t>
            </a:r>
            <a:r>
              <a:rPr sz="1500" b="1" dirty="0">
                <a:latin typeface="Calibri"/>
                <a:cs typeface="Calibri"/>
              </a:rPr>
              <a:t>the</a:t>
            </a:r>
            <a:r>
              <a:rPr sz="1500" b="1" spc="-15" dirty="0">
                <a:latin typeface="Calibri"/>
                <a:cs typeface="Calibri"/>
              </a:rPr>
              <a:t> </a:t>
            </a:r>
            <a:r>
              <a:rPr sz="1500" b="1" dirty="0">
                <a:latin typeface="Calibri"/>
                <a:cs typeface="Calibri"/>
              </a:rPr>
              <a:t>binary</a:t>
            </a:r>
            <a:r>
              <a:rPr sz="1500" b="1" spc="-30" dirty="0">
                <a:latin typeface="Calibri"/>
                <a:cs typeface="Calibri"/>
              </a:rPr>
              <a:t> </a:t>
            </a:r>
            <a:r>
              <a:rPr sz="1500" b="1" spc="-10" dirty="0">
                <a:latin typeface="Calibri"/>
                <a:cs typeface="Calibri"/>
              </a:rPr>
              <a:t>accreditation (Yes/No)</a:t>
            </a:r>
            <a:endParaRPr lang="en-US" sz="1500" b="1" spc="-10" dirty="0">
              <a:latin typeface="Calibri"/>
              <a:cs typeface="Calibri"/>
            </a:endParaRPr>
          </a:p>
          <a:p>
            <a:pPr marL="133350" marR="124460" algn="ctr">
              <a:lnSpc>
                <a:spcPts val="1639"/>
              </a:lnSpc>
              <a:spcBef>
                <a:spcPts val="5"/>
              </a:spcBef>
            </a:pPr>
            <a:endParaRPr lang="en-IN" sz="1500" spc="-10" dirty="0">
              <a:solidFill>
                <a:srgbClr val="FFFFFF"/>
              </a:solidFill>
              <a:latin typeface="Calibri"/>
              <a:cs typeface="Calibri"/>
            </a:endParaRPr>
          </a:p>
          <a:p>
            <a:pPr marL="133350" marR="124460" algn="ctr">
              <a:lnSpc>
                <a:spcPts val="1639"/>
              </a:lnSpc>
              <a:spcBef>
                <a:spcPts val="5"/>
              </a:spcBef>
            </a:pPr>
            <a:endParaRPr sz="1500" dirty="0">
              <a:latin typeface="Calibri"/>
              <a:cs typeface="Calibri"/>
            </a:endParaRPr>
          </a:p>
        </p:txBody>
      </p:sp>
      <p:sp>
        <p:nvSpPr>
          <p:cNvPr id="6" name="object 6"/>
          <p:cNvSpPr txBox="1"/>
          <p:nvPr/>
        </p:nvSpPr>
        <p:spPr>
          <a:xfrm>
            <a:off x="5055080" y="1518248"/>
            <a:ext cx="2424021" cy="1590179"/>
          </a:xfrm>
          <a:prstGeom prst="rect">
            <a:avLst/>
          </a:prstGeom>
          <a:solidFill>
            <a:srgbClr val="FFC000"/>
          </a:solidFill>
        </p:spPr>
        <p:txBody>
          <a:bodyPr vert="horz" wrap="square" lIns="0" tIns="0" rIns="0" bIns="0" rtlCol="0">
            <a:spAutoFit/>
          </a:bodyPr>
          <a:lstStyle/>
          <a:p>
            <a:pPr>
              <a:lnSpc>
                <a:spcPct val="100000"/>
              </a:lnSpc>
            </a:pPr>
            <a:endParaRPr sz="1500" dirty="0">
              <a:latin typeface="Times New Roman"/>
              <a:cs typeface="Times New Roman"/>
            </a:endParaRPr>
          </a:p>
          <a:p>
            <a:pPr>
              <a:lnSpc>
                <a:spcPct val="100000"/>
              </a:lnSpc>
              <a:spcBef>
                <a:spcPts val="840"/>
              </a:spcBef>
            </a:pPr>
            <a:endParaRPr sz="1500" dirty="0">
              <a:latin typeface="Times New Roman"/>
              <a:cs typeface="Times New Roman"/>
            </a:endParaRPr>
          </a:p>
          <a:p>
            <a:pPr marL="488950" marR="374015" indent="-105410" algn="ctr">
              <a:lnSpc>
                <a:spcPts val="1639"/>
              </a:lnSpc>
            </a:pPr>
            <a:r>
              <a:rPr sz="1500" b="1" dirty="0">
                <a:latin typeface="Calibri"/>
                <a:cs typeface="Calibri"/>
              </a:rPr>
              <a:t>If</a:t>
            </a:r>
            <a:r>
              <a:rPr sz="1500" b="1" spc="-20" dirty="0">
                <a:latin typeface="Calibri"/>
                <a:cs typeface="Calibri"/>
              </a:rPr>
              <a:t> "Yes"</a:t>
            </a:r>
            <a:r>
              <a:rPr lang="en-IN" sz="1500" b="1" spc="-10" dirty="0">
                <a:latin typeface="Calibri"/>
                <a:cs typeface="Calibri"/>
              </a:rPr>
              <a:t>, </a:t>
            </a:r>
            <a:r>
              <a:rPr sz="1500" b="1" dirty="0">
                <a:latin typeface="Calibri"/>
                <a:cs typeface="Calibri"/>
              </a:rPr>
              <a:t>it</a:t>
            </a:r>
            <a:r>
              <a:rPr sz="1500" b="1" spc="-25" dirty="0">
                <a:latin typeface="Calibri"/>
                <a:cs typeface="Calibri"/>
              </a:rPr>
              <a:t> </a:t>
            </a:r>
            <a:r>
              <a:rPr sz="1500" b="1" dirty="0">
                <a:latin typeface="Calibri"/>
                <a:cs typeface="Calibri"/>
              </a:rPr>
              <a:t>is assigned</a:t>
            </a:r>
            <a:endParaRPr lang="en-US" sz="1500" b="1" dirty="0">
              <a:latin typeface="Calibri"/>
              <a:cs typeface="Calibri"/>
            </a:endParaRPr>
          </a:p>
          <a:p>
            <a:pPr marL="488950" marR="374015" indent="-105410">
              <a:lnSpc>
                <a:spcPts val="1639"/>
              </a:lnSpc>
            </a:pPr>
            <a:r>
              <a:rPr sz="1500" b="1" spc="-15" dirty="0">
                <a:latin typeface="Calibri"/>
                <a:cs typeface="Calibri"/>
              </a:rPr>
              <a:t> </a:t>
            </a:r>
            <a:r>
              <a:rPr sz="1500" b="1" spc="-50" dirty="0">
                <a:latin typeface="Calibri"/>
                <a:cs typeface="Calibri"/>
              </a:rPr>
              <a:t>a </a:t>
            </a:r>
            <a:r>
              <a:rPr sz="1500" b="1" dirty="0">
                <a:latin typeface="Calibri"/>
                <a:cs typeface="Calibri"/>
              </a:rPr>
              <a:t>maturity</a:t>
            </a:r>
            <a:r>
              <a:rPr sz="1500" b="1" spc="-45" dirty="0">
                <a:latin typeface="Calibri"/>
                <a:cs typeface="Calibri"/>
              </a:rPr>
              <a:t> </a:t>
            </a:r>
            <a:r>
              <a:rPr sz="1500" b="1" dirty="0">
                <a:latin typeface="Calibri"/>
                <a:cs typeface="Calibri"/>
              </a:rPr>
              <a:t>level</a:t>
            </a:r>
            <a:r>
              <a:rPr sz="1500" b="1" spc="-50" dirty="0">
                <a:latin typeface="Calibri"/>
                <a:cs typeface="Calibri"/>
              </a:rPr>
              <a:t> </a:t>
            </a:r>
            <a:endParaRPr lang="en-US" sz="1500" b="1" spc="-50" dirty="0">
              <a:latin typeface="Calibri"/>
              <a:cs typeface="Calibri"/>
            </a:endParaRPr>
          </a:p>
          <a:p>
            <a:pPr marL="488950" marR="374015" indent="-105410" algn="ctr">
              <a:lnSpc>
                <a:spcPts val="1639"/>
              </a:lnSpc>
            </a:pPr>
            <a:r>
              <a:rPr sz="1500" b="1" spc="-10" dirty="0">
                <a:latin typeface="Calibri"/>
                <a:cs typeface="Calibri"/>
              </a:rPr>
              <a:t>(1-</a:t>
            </a:r>
            <a:r>
              <a:rPr sz="1500" b="1" spc="-25" dirty="0">
                <a:latin typeface="Calibri"/>
                <a:cs typeface="Calibri"/>
              </a:rPr>
              <a:t>5)</a:t>
            </a:r>
            <a:endParaRPr lang="en-IN" sz="1500" spc="-25" dirty="0">
              <a:latin typeface="Calibri"/>
              <a:cs typeface="Calibri"/>
            </a:endParaRPr>
          </a:p>
          <a:p>
            <a:pPr marL="488950" marR="374015" indent="-105410">
              <a:lnSpc>
                <a:spcPts val="1639"/>
              </a:lnSpc>
            </a:pPr>
            <a:endParaRPr lang="en-IN" sz="1500" spc="-25" dirty="0">
              <a:solidFill>
                <a:srgbClr val="FFFFFF"/>
              </a:solidFill>
              <a:latin typeface="Calibri"/>
              <a:cs typeface="Calibri"/>
            </a:endParaRPr>
          </a:p>
          <a:p>
            <a:pPr marL="488950" marR="374015" indent="-105410">
              <a:lnSpc>
                <a:spcPts val="1639"/>
              </a:lnSpc>
            </a:pPr>
            <a:endParaRPr sz="1500" dirty="0">
              <a:latin typeface="Calibri"/>
              <a:cs typeface="Calibri"/>
            </a:endParaRPr>
          </a:p>
        </p:txBody>
      </p:sp>
      <p:sp>
        <p:nvSpPr>
          <p:cNvPr id="7" name="object 7"/>
          <p:cNvSpPr txBox="1"/>
          <p:nvPr/>
        </p:nvSpPr>
        <p:spPr>
          <a:xfrm>
            <a:off x="7683090" y="1529066"/>
            <a:ext cx="2271793" cy="1384995"/>
          </a:xfrm>
          <a:prstGeom prst="rect">
            <a:avLst/>
          </a:prstGeom>
          <a:solidFill>
            <a:schemeClr val="accent3">
              <a:lumMod val="60000"/>
              <a:lumOff val="40000"/>
            </a:schemeClr>
          </a:solidFill>
        </p:spPr>
        <p:txBody>
          <a:bodyPr vert="horz" wrap="square" lIns="0" tIns="0" rIns="0" bIns="0" rtlCol="0">
            <a:spAutoFit/>
          </a:bodyPr>
          <a:lstStyle/>
          <a:p>
            <a:pPr>
              <a:lnSpc>
                <a:spcPct val="100000"/>
              </a:lnSpc>
            </a:pPr>
            <a:endParaRPr sz="1500" dirty="0">
              <a:latin typeface="Times New Roman"/>
              <a:cs typeface="Times New Roman"/>
            </a:endParaRPr>
          </a:p>
          <a:p>
            <a:pPr>
              <a:lnSpc>
                <a:spcPct val="100000"/>
              </a:lnSpc>
              <a:spcBef>
                <a:spcPts val="840"/>
              </a:spcBef>
            </a:pPr>
            <a:endParaRPr sz="1500" dirty="0">
              <a:latin typeface="Times New Roman"/>
              <a:cs typeface="Times New Roman"/>
            </a:endParaRPr>
          </a:p>
          <a:p>
            <a:pPr marL="879475" marR="59055" indent="-810895">
              <a:lnSpc>
                <a:spcPts val="1639"/>
              </a:lnSpc>
            </a:pPr>
            <a:r>
              <a:rPr sz="1500" b="1" dirty="0">
                <a:latin typeface="Calibri"/>
                <a:cs typeface="Calibri"/>
              </a:rPr>
              <a:t>If</a:t>
            </a:r>
            <a:r>
              <a:rPr sz="1500" b="1" spc="-25" dirty="0">
                <a:latin typeface="Calibri"/>
                <a:cs typeface="Calibri"/>
              </a:rPr>
              <a:t> </a:t>
            </a:r>
            <a:r>
              <a:rPr sz="1500" b="1" dirty="0">
                <a:latin typeface="Calibri"/>
                <a:cs typeface="Calibri"/>
              </a:rPr>
              <a:t>"No"</a:t>
            </a:r>
            <a:r>
              <a:rPr lang="en-IN" sz="1500" b="1" dirty="0">
                <a:latin typeface="Calibri"/>
                <a:cs typeface="Calibri"/>
              </a:rPr>
              <a:t>,</a:t>
            </a:r>
            <a:r>
              <a:rPr sz="1500" b="1" spc="-25" dirty="0">
                <a:latin typeface="Calibri"/>
                <a:cs typeface="Calibri"/>
              </a:rPr>
              <a:t> </a:t>
            </a:r>
            <a:r>
              <a:rPr sz="1500" b="1" dirty="0">
                <a:latin typeface="Calibri"/>
                <a:cs typeface="Calibri"/>
              </a:rPr>
              <a:t>it</a:t>
            </a:r>
            <a:r>
              <a:rPr sz="1500" b="1" spc="-25" dirty="0">
                <a:latin typeface="Calibri"/>
                <a:cs typeface="Calibri"/>
              </a:rPr>
              <a:t> </a:t>
            </a:r>
            <a:r>
              <a:rPr sz="1500" b="1" dirty="0">
                <a:latin typeface="Calibri"/>
                <a:cs typeface="Calibri"/>
              </a:rPr>
              <a:t>must</a:t>
            </a:r>
            <a:r>
              <a:rPr sz="1500" b="1" spc="-35" dirty="0">
                <a:latin typeface="Calibri"/>
                <a:cs typeface="Calibri"/>
              </a:rPr>
              <a:t> </a:t>
            </a:r>
            <a:r>
              <a:rPr sz="1500" b="1" spc="-10" dirty="0">
                <a:latin typeface="Calibri"/>
                <a:cs typeface="Calibri"/>
              </a:rPr>
              <a:t>improve</a:t>
            </a:r>
            <a:r>
              <a:rPr sz="1500" b="1" spc="-30" dirty="0">
                <a:latin typeface="Calibri"/>
                <a:cs typeface="Calibri"/>
              </a:rPr>
              <a:t> </a:t>
            </a:r>
            <a:endParaRPr lang="en-US" sz="1500" b="1" spc="-30" dirty="0">
              <a:latin typeface="Calibri"/>
              <a:cs typeface="Calibri"/>
            </a:endParaRPr>
          </a:p>
          <a:p>
            <a:pPr marL="879475" marR="59055" indent="-810895" algn="ctr">
              <a:lnSpc>
                <a:spcPts val="1639"/>
              </a:lnSpc>
            </a:pPr>
            <a:r>
              <a:rPr sz="1500" b="1" dirty="0">
                <a:latin typeface="Calibri"/>
                <a:cs typeface="Calibri"/>
              </a:rPr>
              <a:t>and</a:t>
            </a:r>
            <a:r>
              <a:rPr sz="1500" b="1" spc="-35" dirty="0">
                <a:latin typeface="Calibri"/>
                <a:cs typeface="Calibri"/>
              </a:rPr>
              <a:t> </a:t>
            </a:r>
            <a:r>
              <a:rPr sz="1500" b="1" spc="-25" dirty="0">
                <a:latin typeface="Calibri"/>
                <a:cs typeface="Calibri"/>
              </a:rPr>
              <a:t>be </a:t>
            </a:r>
            <a:r>
              <a:rPr sz="1500" b="1" spc="-10" dirty="0">
                <a:latin typeface="Calibri"/>
                <a:cs typeface="Calibri"/>
              </a:rPr>
              <a:t>reapplied</a:t>
            </a:r>
            <a:endParaRPr lang="en-IN" sz="1500" b="1" spc="-10" dirty="0">
              <a:latin typeface="Calibri"/>
              <a:cs typeface="Calibri"/>
            </a:endParaRPr>
          </a:p>
          <a:p>
            <a:pPr marL="879475" marR="59055" indent="-810895">
              <a:lnSpc>
                <a:spcPts val="1639"/>
              </a:lnSpc>
            </a:pPr>
            <a:endParaRPr lang="en-IN" sz="1500" spc="-10" dirty="0">
              <a:latin typeface="Calibri"/>
              <a:cs typeface="Calibri"/>
            </a:endParaRPr>
          </a:p>
          <a:p>
            <a:pPr marL="879475" marR="59055" indent="-810895">
              <a:lnSpc>
                <a:spcPts val="1639"/>
              </a:lnSpc>
            </a:pPr>
            <a:endParaRPr sz="1500" dirty="0">
              <a:latin typeface="Calibri"/>
              <a:cs typeface="Calibri"/>
            </a:endParaRPr>
          </a:p>
        </p:txBody>
      </p:sp>
      <p:sp>
        <p:nvSpPr>
          <p:cNvPr id="8" name="object 8"/>
          <p:cNvSpPr txBox="1"/>
          <p:nvPr/>
        </p:nvSpPr>
        <p:spPr>
          <a:xfrm>
            <a:off x="138297" y="3513963"/>
            <a:ext cx="2259847" cy="1795363"/>
          </a:xfrm>
          <a:prstGeom prst="rect">
            <a:avLst/>
          </a:prstGeom>
          <a:solidFill>
            <a:schemeClr val="accent3">
              <a:lumMod val="60000"/>
              <a:lumOff val="40000"/>
            </a:schemeClr>
          </a:solidFill>
        </p:spPr>
        <p:txBody>
          <a:bodyPr vert="horz" wrap="square" lIns="0" tIns="0" rIns="0" bIns="0" rtlCol="0">
            <a:spAutoFit/>
          </a:bodyPr>
          <a:lstStyle/>
          <a:p>
            <a:pPr>
              <a:lnSpc>
                <a:spcPct val="100000"/>
              </a:lnSpc>
            </a:pPr>
            <a:endParaRPr sz="1500" dirty="0">
              <a:latin typeface="Times New Roman"/>
              <a:cs typeface="Times New Roman"/>
            </a:endParaRPr>
          </a:p>
          <a:p>
            <a:pPr>
              <a:lnSpc>
                <a:spcPct val="100000"/>
              </a:lnSpc>
              <a:spcBef>
                <a:spcPts val="844"/>
              </a:spcBef>
            </a:pPr>
            <a:endParaRPr sz="1500" b="1" dirty="0">
              <a:latin typeface="Times New Roman"/>
              <a:cs typeface="Times New Roman"/>
            </a:endParaRPr>
          </a:p>
          <a:p>
            <a:pPr marL="732155" marR="349250" indent="-376555" algn="ctr">
              <a:lnSpc>
                <a:spcPts val="1639"/>
              </a:lnSpc>
            </a:pPr>
            <a:r>
              <a:rPr sz="1500" b="1" spc="-30" dirty="0">
                <a:latin typeface="Calibri"/>
                <a:cs typeface="Calibri"/>
              </a:rPr>
              <a:t> </a:t>
            </a:r>
            <a:r>
              <a:rPr sz="1500" b="1" dirty="0">
                <a:latin typeface="Calibri"/>
                <a:cs typeface="Calibri"/>
              </a:rPr>
              <a:t>Focus</a:t>
            </a:r>
            <a:r>
              <a:rPr sz="1500" b="1" spc="-15" dirty="0">
                <a:latin typeface="Calibri"/>
                <a:cs typeface="Calibri"/>
              </a:rPr>
              <a:t> </a:t>
            </a:r>
            <a:r>
              <a:rPr sz="1500" b="1" dirty="0">
                <a:latin typeface="Calibri"/>
                <a:cs typeface="Calibri"/>
              </a:rPr>
              <a:t>o</a:t>
            </a:r>
            <a:r>
              <a:rPr lang="en-IN" sz="1500" b="1" dirty="0">
                <a:latin typeface="Calibri"/>
                <a:cs typeface="Calibri"/>
              </a:rPr>
              <a:t>n </a:t>
            </a:r>
            <a:r>
              <a:rPr sz="1500" b="1" spc="-10" dirty="0">
                <a:latin typeface="Calibri"/>
                <a:cs typeface="Calibri"/>
              </a:rPr>
              <a:t>Continuous Improvement</a:t>
            </a:r>
            <a:endParaRPr lang="en-US" sz="1500" b="1" spc="-10" dirty="0">
              <a:latin typeface="Calibri"/>
              <a:cs typeface="Calibri"/>
            </a:endParaRPr>
          </a:p>
          <a:p>
            <a:pPr marL="732155" marR="349250" indent="-376555" algn="ctr">
              <a:lnSpc>
                <a:spcPts val="1639"/>
              </a:lnSpc>
            </a:pPr>
            <a:endParaRPr lang="en-US" sz="1500" b="1" spc="-10" dirty="0">
              <a:solidFill>
                <a:srgbClr val="FFFFFF"/>
              </a:solidFill>
              <a:latin typeface="Calibri"/>
              <a:cs typeface="Calibri"/>
            </a:endParaRPr>
          </a:p>
          <a:p>
            <a:pPr marL="732155" marR="349250" indent="-376555">
              <a:lnSpc>
                <a:spcPts val="1639"/>
              </a:lnSpc>
            </a:pPr>
            <a:endParaRPr lang="en-US" sz="1500" b="1" spc="-10" dirty="0">
              <a:solidFill>
                <a:srgbClr val="FFFFFF"/>
              </a:solidFill>
              <a:latin typeface="Calibri"/>
              <a:cs typeface="Calibri"/>
            </a:endParaRPr>
          </a:p>
          <a:p>
            <a:pPr marL="732155" marR="349250" indent="-376555">
              <a:lnSpc>
                <a:spcPts val="1639"/>
              </a:lnSpc>
            </a:pPr>
            <a:endParaRPr sz="1500" dirty="0">
              <a:latin typeface="Calibri"/>
              <a:cs typeface="Calibri"/>
            </a:endParaRPr>
          </a:p>
        </p:txBody>
      </p:sp>
      <p:sp>
        <p:nvSpPr>
          <p:cNvPr id="9" name="object 9"/>
          <p:cNvSpPr txBox="1"/>
          <p:nvPr/>
        </p:nvSpPr>
        <p:spPr>
          <a:xfrm>
            <a:off x="5022928" y="3474411"/>
            <a:ext cx="2540000" cy="1872307"/>
          </a:xfrm>
          <a:prstGeom prst="rect">
            <a:avLst/>
          </a:prstGeom>
          <a:solidFill>
            <a:schemeClr val="accent5">
              <a:lumMod val="60000"/>
              <a:lumOff val="40000"/>
            </a:schemeClr>
          </a:solidFill>
        </p:spPr>
        <p:txBody>
          <a:bodyPr vert="horz" wrap="square" lIns="0" tIns="0" rIns="0" bIns="0" rtlCol="0">
            <a:spAutoFit/>
          </a:bodyPr>
          <a:lstStyle/>
          <a:p>
            <a:pPr>
              <a:lnSpc>
                <a:spcPct val="100000"/>
              </a:lnSpc>
            </a:pPr>
            <a:endParaRPr sz="1500" dirty="0">
              <a:latin typeface="Times New Roman"/>
              <a:cs typeface="Times New Roman"/>
            </a:endParaRPr>
          </a:p>
          <a:p>
            <a:pPr marL="732155" marR="349250" indent="-376555" algn="ctr">
              <a:lnSpc>
                <a:spcPts val="1639"/>
              </a:lnSpc>
              <a:spcBef>
                <a:spcPts val="20"/>
              </a:spcBef>
            </a:pPr>
            <a:endParaRPr sz="1500" b="1" spc="-30" dirty="0">
              <a:latin typeface="Calibri"/>
              <a:cs typeface="Calibri"/>
            </a:endParaRPr>
          </a:p>
          <a:p>
            <a:pPr marL="732155" marR="349250" indent="-376555" algn="ctr">
              <a:lnSpc>
                <a:spcPts val="1639"/>
              </a:lnSpc>
            </a:pPr>
            <a:r>
              <a:rPr sz="1500" b="1" spc="-30" dirty="0">
                <a:latin typeface="Calibri"/>
                <a:cs typeface="Calibri"/>
              </a:rPr>
              <a:t>Institutions must progress to higher maturity levels over time</a:t>
            </a:r>
            <a:endParaRPr lang="en-US" sz="1500" b="1" spc="-30" dirty="0">
              <a:latin typeface="Calibri"/>
              <a:cs typeface="Calibri"/>
            </a:endParaRPr>
          </a:p>
          <a:p>
            <a:pPr marL="151765" marR="142240" algn="ctr">
              <a:lnSpc>
                <a:spcPts val="1639"/>
              </a:lnSpc>
            </a:pPr>
            <a:endParaRPr lang="en-IN" sz="1500" spc="-10" dirty="0">
              <a:solidFill>
                <a:srgbClr val="FFFFFF"/>
              </a:solidFill>
              <a:latin typeface="Calibri"/>
              <a:cs typeface="Calibri"/>
            </a:endParaRPr>
          </a:p>
          <a:p>
            <a:pPr marL="151765" marR="142240" algn="ctr">
              <a:lnSpc>
                <a:spcPts val="1639"/>
              </a:lnSpc>
            </a:pPr>
            <a:endParaRPr lang="en-IN" sz="1500" spc="-10" dirty="0">
              <a:solidFill>
                <a:srgbClr val="FFFFFF"/>
              </a:solidFill>
              <a:latin typeface="Calibri"/>
              <a:cs typeface="Calibri"/>
            </a:endParaRPr>
          </a:p>
          <a:p>
            <a:pPr marL="151765" marR="142240" algn="ctr">
              <a:lnSpc>
                <a:spcPts val="1639"/>
              </a:lnSpc>
            </a:pPr>
            <a:endParaRPr sz="1500" dirty="0">
              <a:latin typeface="Calibri"/>
              <a:cs typeface="Calibri"/>
            </a:endParaRPr>
          </a:p>
        </p:txBody>
      </p:sp>
      <p:sp>
        <p:nvSpPr>
          <p:cNvPr id="10" name="object 10"/>
          <p:cNvSpPr txBox="1"/>
          <p:nvPr/>
        </p:nvSpPr>
        <p:spPr>
          <a:xfrm>
            <a:off x="7692324" y="3451848"/>
            <a:ext cx="2176295" cy="1667123"/>
          </a:xfrm>
          <a:prstGeom prst="rect">
            <a:avLst/>
          </a:prstGeom>
          <a:solidFill>
            <a:schemeClr val="accent2">
              <a:lumMod val="40000"/>
              <a:lumOff val="60000"/>
            </a:schemeClr>
          </a:solidFill>
        </p:spPr>
        <p:txBody>
          <a:bodyPr vert="horz" wrap="square" lIns="0" tIns="0" rIns="0" bIns="0" rtlCol="0">
            <a:spAutoFit/>
          </a:bodyPr>
          <a:lstStyle/>
          <a:p>
            <a:pPr>
              <a:lnSpc>
                <a:spcPct val="100000"/>
              </a:lnSpc>
            </a:pPr>
            <a:endParaRPr sz="1500" dirty="0">
              <a:latin typeface="Times New Roman"/>
              <a:cs typeface="Times New Roman"/>
            </a:endParaRPr>
          </a:p>
          <a:p>
            <a:pPr marL="732155" marR="349250" indent="-376555" algn="ctr">
              <a:lnSpc>
                <a:spcPts val="1639"/>
              </a:lnSpc>
            </a:pPr>
            <a:r>
              <a:rPr sz="1500" b="1" spc="-30" dirty="0">
                <a:latin typeface="Calibri"/>
                <a:cs typeface="Calibri"/>
              </a:rPr>
              <a:t>Regular</a:t>
            </a:r>
            <a:endParaRPr lang="en-US" sz="1500" b="1" spc="-30" dirty="0">
              <a:latin typeface="Calibri"/>
              <a:cs typeface="Calibri"/>
            </a:endParaRPr>
          </a:p>
          <a:p>
            <a:pPr marL="732155" marR="349250" indent="-376555" algn="ctr">
              <a:lnSpc>
                <a:spcPts val="1639"/>
              </a:lnSpc>
            </a:pPr>
            <a:r>
              <a:rPr sz="1500" b="1" spc="-30" dirty="0">
                <a:latin typeface="Calibri"/>
                <a:cs typeface="Calibri"/>
              </a:rPr>
              <a:t>reassessments </a:t>
            </a:r>
            <a:endParaRPr lang="en-US" sz="1500" b="1" spc="-30" dirty="0">
              <a:latin typeface="Calibri"/>
              <a:cs typeface="Calibri"/>
            </a:endParaRPr>
          </a:p>
          <a:p>
            <a:pPr marL="732155" marR="349250" indent="-376555" algn="ctr">
              <a:lnSpc>
                <a:spcPts val="1639"/>
              </a:lnSpc>
            </a:pPr>
            <a:r>
              <a:rPr sz="1500" b="1" spc="-30" dirty="0">
                <a:latin typeface="Calibri"/>
                <a:cs typeface="Calibri"/>
              </a:rPr>
              <a:t>ensure sustained quality</a:t>
            </a:r>
            <a:endParaRPr lang="en-US" sz="1500" b="1" spc="-30" dirty="0">
              <a:latin typeface="Calibri"/>
              <a:cs typeface="Calibri"/>
            </a:endParaRPr>
          </a:p>
          <a:p>
            <a:pPr marL="595630" marR="85725" indent="-500380">
              <a:lnSpc>
                <a:spcPts val="1639"/>
              </a:lnSpc>
            </a:pPr>
            <a:endParaRPr lang="en-IN" sz="1500" b="1" spc="-10" dirty="0">
              <a:solidFill>
                <a:srgbClr val="FFFFFF"/>
              </a:solidFill>
              <a:latin typeface="Calibri"/>
              <a:cs typeface="Calibri"/>
            </a:endParaRPr>
          </a:p>
          <a:p>
            <a:pPr marL="595630" marR="85725" indent="-500380">
              <a:lnSpc>
                <a:spcPts val="1639"/>
              </a:lnSpc>
            </a:pPr>
            <a:endParaRPr lang="en-US" sz="1500" spc="-10" dirty="0">
              <a:solidFill>
                <a:srgbClr val="FFFFFF"/>
              </a:solidFill>
              <a:latin typeface="Calibri"/>
              <a:cs typeface="Calibri"/>
            </a:endParaRPr>
          </a:p>
          <a:p>
            <a:pPr marL="595630" marR="85725" indent="-500380">
              <a:lnSpc>
                <a:spcPts val="1639"/>
              </a:lnSpc>
            </a:pPr>
            <a:endParaRPr sz="1500" dirty="0">
              <a:latin typeface="Calibri"/>
              <a:cs typeface="Calibri"/>
            </a:endParaRPr>
          </a:p>
        </p:txBody>
      </p:sp>
      <p:sp>
        <p:nvSpPr>
          <p:cNvPr id="11" name="object 7">
            <a:extLst>
              <a:ext uri="{FF2B5EF4-FFF2-40B4-BE49-F238E27FC236}">
                <a16:creationId xmlns:a16="http://schemas.microsoft.com/office/drawing/2014/main" id="{FB3C4F03-3697-E57B-C656-B62D74C6F7B4}"/>
              </a:ext>
            </a:extLst>
          </p:cNvPr>
          <p:cNvSpPr txBox="1"/>
          <p:nvPr/>
        </p:nvSpPr>
        <p:spPr>
          <a:xfrm>
            <a:off x="2536165" y="3494696"/>
            <a:ext cx="2372265" cy="1846659"/>
          </a:xfrm>
          <a:prstGeom prst="rect">
            <a:avLst/>
          </a:prstGeom>
          <a:solidFill>
            <a:schemeClr val="accent2">
              <a:lumMod val="40000"/>
              <a:lumOff val="60000"/>
            </a:schemeClr>
          </a:solidFill>
        </p:spPr>
        <p:txBody>
          <a:bodyPr vert="horz" wrap="square" lIns="0" tIns="0" rIns="0" bIns="0" rtlCol="0">
            <a:spAutoFit/>
          </a:bodyPr>
          <a:lstStyle/>
          <a:p>
            <a:pPr algn="ctr">
              <a:lnSpc>
                <a:spcPct val="100000"/>
              </a:lnSpc>
            </a:pPr>
            <a:endParaRPr lang="en-US" sz="1500" b="1" dirty="0">
              <a:latin typeface="Times New Roman" panose="02020603050405020304" pitchFamily="18" charset="0"/>
              <a:cs typeface="Times New Roman" panose="02020603050405020304" pitchFamily="18" charset="0"/>
            </a:endParaRPr>
          </a:p>
          <a:p>
            <a:pPr algn="ctr">
              <a:lnSpc>
                <a:spcPct val="100000"/>
              </a:lnSpc>
            </a:pPr>
            <a:endParaRPr lang="en-US" sz="1500" b="1" dirty="0">
              <a:latin typeface="Times New Roman" panose="02020603050405020304" pitchFamily="18" charset="0"/>
              <a:cs typeface="Times New Roman" panose="02020603050405020304" pitchFamily="18" charset="0"/>
            </a:endParaRPr>
          </a:p>
          <a:p>
            <a:pPr algn="ctr">
              <a:lnSpc>
                <a:spcPct val="100000"/>
              </a:lnSpc>
            </a:pPr>
            <a:r>
              <a:rPr lang="en-US" sz="1500" b="1" dirty="0">
                <a:solidFill>
                  <a:schemeClr val="bg1"/>
                </a:solidFill>
                <a:latin typeface="Times New Roman" panose="02020603050405020304" pitchFamily="18" charset="0"/>
                <a:cs typeface="Times New Roman" panose="02020603050405020304" pitchFamily="18" charset="0"/>
              </a:rPr>
              <a:t>     </a:t>
            </a:r>
            <a:r>
              <a:rPr lang="en-US" sz="1500" b="1" spc="-30" dirty="0">
                <a:latin typeface="Calibri"/>
                <a:cs typeface="Calibri"/>
              </a:rPr>
              <a:t>Digital &amp; Evidence-        Based Evaluation</a:t>
            </a:r>
          </a:p>
          <a:p>
            <a:pPr algn="ctr">
              <a:lnSpc>
                <a:spcPct val="100000"/>
              </a:lnSpc>
            </a:pPr>
            <a:endParaRPr lang="en-US" sz="1500" b="1" dirty="0">
              <a:solidFill>
                <a:schemeClr val="bg1"/>
              </a:solidFill>
              <a:latin typeface="Times New Roman" panose="02020603050405020304" pitchFamily="18" charset="0"/>
              <a:cs typeface="Times New Roman" panose="02020603050405020304" pitchFamily="18" charset="0"/>
            </a:endParaRPr>
          </a:p>
          <a:p>
            <a:pPr algn="ctr">
              <a:lnSpc>
                <a:spcPct val="100000"/>
              </a:lnSpc>
            </a:pPr>
            <a:endParaRPr lang="en-US" sz="1500" b="1" dirty="0">
              <a:solidFill>
                <a:schemeClr val="bg1"/>
              </a:solidFill>
              <a:latin typeface="Times New Roman" panose="02020603050405020304" pitchFamily="18" charset="0"/>
              <a:cs typeface="Times New Roman" panose="02020603050405020304" pitchFamily="18" charset="0"/>
            </a:endParaRPr>
          </a:p>
          <a:p>
            <a:pPr algn="ctr">
              <a:lnSpc>
                <a:spcPct val="100000"/>
              </a:lnSpc>
            </a:pPr>
            <a:endParaRPr lang="en-US" sz="1500" b="1" dirty="0">
              <a:latin typeface="Times New Roman" panose="02020603050405020304" pitchFamily="18" charset="0"/>
              <a:cs typeface="Times New Roman" panose="02020603050405020304" pitchFamily="18" charset="0"/>
            </a:endParaRPr>
          </a:p>
          <a:p>
            <a:pPr algn="ctr">
              <a:lnSpc>
                <a:spcPct val="100000"/>
              </a:lnSpc>
            </a:pPr>
            <a:endParaRPr sz="1500" dirty="0">
              <a:latin typeface="Times New Roman" panose="02020603050405020304" pitchFamily="18" charset="0"/>
              <a:cs typeface="Times New Roman" panose="02020603050405020304" pitchFamily="18" charset="0"/>
            </a:endParaRPr>
          </a:p>
        </p:txBody>
      </p:sp>
      <p:sp>
        <p:nvSpPr>
          <p:cNvPr id="12" name="object 6">
            <a:extLst>
              <a:ext uri="{FF2B5EF4-FFF2-40B4-BE49-F238E27FC236}">
                <a16:creationId xmlns:a16="http://schemas.microsoft.com/office/drawing/2014/main" id="{ED42A560-2729-D3AA-0F04-29C7CFEF9E5C}"/>
              </a:ext>
            </a:extLst>
          </p:cNvPr>
          <p:cNvSpPr txBox="1"/>
          <p:nvPr/>
        </p:nvSpPr>
        <p:spPr>
          <a:xfrm>
            <a:off x="10022089" y="3429000"/>
            <a:ext cx="2078966" cy="1615827"/>
          </a:xfrm>
          <a:prstGeom prst="rect">
            <a:avLst/>
          </a:prstGeom>
          <a:solidFill>
            <a:srgbClr val="FFC000"/>
          </a:solidFill>
        </p:spPr>
        <p:txBody>
          <a:bodyPr vert="horz" wrap="square" lIns="0" tIns="0" rIns="0" bIns="0" rtlCol="0">
            <a:spAutoFit/>
          </a:bodyPr>
          <a:lstStyle/>
          <a:p>
            <a:pPr>
              <a:lnSpc>
                <a:spcPct val="100000"/>
              </a:lnSpc>
            </a:pPr>
            <a:endParaRPr lang="en-US" sz="1500" dirty="0">
              <a:solidFill>
                <a:schemeClr val="bg1"/>
              </a:solidFill>
              <a:latin typeface="Times New Roman"/>
              <a:cs typeface="Times New Roman"/>
            </a:endParaRPr>
          </a:p>
          <a:p>
            <a:pPr algn="ctr">
              <a:lnSpc>
                <a:spcPct val="100000"/>
              </a:lnSpc>
            </a:pPr>
            <a:endParaRPr lang="en-US" sz="1500" dirty="0">
              <a:solidFill>
                <a:schemeClr val="bg1"/>
              </a:solidFill>
              <a:latin typeface="Times New Roman"/>
              <a:cs typeface="Times New Roman"/>
            </a:endParaRPr>
          </a:p>
          <a:p>
            <a:pPr marL="732155" marR="349250" indent="-376555" algn="ctr">
              <a:lnSpc>
                <a:spcPts val="1639"/>
              </a:lnSpc>
            </a:pPr>
            <a:r>
              <a:rPr lang="en-US" sz="1500" b="1" spc="-30" dirty="0">
                <a:latin typeface="Calibri"/>
                <a:cs typeface="Calibri"/>
              </a:rPr>
              <a:t>Incentives for </a:t>
            </a:r>
          </a:p>
          <a:p>
            <a:pPr marL="732155" marR="349250" indent="-376555" algn="ctr">
              <a:lnSpc>
                <a:spcPts val="1639"/>
              </a:lnSpc>
            </a:pPr>
            <a:r>
              <a:rPr lang="en-US" sz="1500" b="1" spc="-30" dirty="0">
                <a:latin typeface="Calibri"/>
                <a:cs typeface="Calibri"/>
              </a:rPr>
              <a:t>Higher </a:t>
            </a:r>
          </a:p>
          <a:p>
            <a:pPr marL="732155" marR="349250" indent="-376555" algn="ctr">
              <a:lnSpc>
                <a:spcPts val="1639"/>
              </a:lnSpc>
            </a:pPr>
            <a:r>
              <a:rPr lang="en-US" sz="1500" b="1" spc="-30" dirty="0">
                <a:latin typeface="Calibri"/>
                <a:cs typeface="Calibri"/>
              </a:rPr>
              <a:t>Maturity Levels</a:t>
            </a:r>
          </a:p>
          <a:p>
            <a:pPr marL="732155" marR="349250" indent="-376555" algn="ctr">
              <a:lnSpc>
                <a:spcPts val="1639"/>
              </a:lnSpc>
            </a:pPr>
            <a:endParaRPr lang="en-US" sz="1500" b="1" spc="-30" dirty="0">
              <a:latin typeface="Calibri"/>
              <a:cs typeface="Calibri"/>
            </a:endParaRPr>
          </a:p>
          <a:p>
            <a:pPr algn="ctr">
              <a:lnSpc>
                <a:spcPct val="100000"/>
              </a:lnSpc>
              <a:spcBef>
                <a:spcPts val="840"/>
              </a:spcBef>
            </a:pPr>
            <a:endParaRPr lang="en-US" sz="1500" dirty="0">
              <a:solidFill>
                <a:schemeClr val="bg1"/>
              </a:solidFill>
              <a:latin typeface="Calibri"/>
              <a:cs typeface="Calibri"/>
            </a:endParaRPr>
          </a:p>
        </p:txBody>
      </p:sp>
      <p:sp>
        <p:nvSpPr>
          <p:cNvPr id="13" name="object 7">
            <a:extLst>
              <a:ext uri="{FF2B5EF4-FFF2-40B4-BE49-F238E27FC236}">
                <a16:creationId xmlns:a16="http://schemas.microsoft.com/office/drawing/2014/main" id="{3F459D9A-B4C1-2D24-6361-EFEC5359605F}"/>
              </a:ext>
            </a:extLst>
          </p:cNvPr>
          <p:cNvSpPr txBox="1"/>
          <p:nvPr/>
        </p:nvSpPr>
        <p:spPr>
          <a:xfrm>
            <a:off x="10127411" y="1552754"/>
            <a:ext cx="1940943" cy="1371601"/>
          </a:xfrm>
          <a:prstGeom prst="rect">
            <a:avLst/>
          </a:prstGeom>
          <a:solidFill>
            <a:srgbClr val="5B9BD4"/>
          </a:solidFill>
        </p:spPr>
        <p:txBody>
          <a:bodyPr vert="horz" wrap="square" lIns="0" tIns="0" rIns="0" bIns="0" rtlCol="0">
            <a:spAutoFit/>
          </a:bodyPr>
          <a:lstStyle/>
          <a:p>
            <a:pPr algn="ctr">
              <a:lnSpc>
                <a:spcPct val="100000"/>
              </a:lnSpc>
            </a:pPr>
            <a:endParaRPr lang="en-US" sz="1500" b="1" dirty="0">
              <a:latin typeface="Times New Roman" panose="02020603050405020304" pitchFamily="18" charset="0"/>
              <a:cs typeface="Times New Roman" panose="02020603050405020304" pitchFamily="18" charset="0"/>
            </a:endParaRPr>
          </a:p>
          <a:p>
            <a:pPr algn="ctr">
              <a:lnSpc>
                <a:spcPct val="100000"/>
              </a:lnSpc>
            </a:pPr>
            <a:endParaRPr lang="en-US" sz="1500" b="1" dirty="0">
              <a:latin typeface="Times New Roman" panose="02020603050405020304" pitchFamily="18" charset="0"/>
              <a:cs typeface="Times New Roman" panose="02020603050405020304" pitchFamily="18" charset="0"/>
            </a:endParaRPr>
          </a:p>
          <a:p>
            <a:pPr algn="ctr">
              <a:lnSpc>
                <a:spcPct val="100000"/>
              </a:lnSpc>
            </a:pPr>
            <a:r>
              <a:rPr lang="en-US" sz="1500" b="1" dirty="0">
                <a:latin typeface="Calibri"/>
                <a:cs typeface="Calibri"/>
              </a:rPr>
              <a:t>Credibility Scoring</a:t>
            </a:r>
          </a:p>
          <a:p>
            <a:pPr algn="ctr">
              <a:lnSpc>
                <a:spcPct val="100000"/>
              </a:lnSpc>
            </a:pPr>
            <a:endParaRPr lang="en-US" sz="1500" dirty="0">
              <a:solidFill>
                <a:schemeClr val="bg1"/>
              </a:solidFill>
              <a:latin typeface="Times New Roman" panose="02020603050405020304" pitchFamily="18" charset="0"/>
              <a:cs typeface="Times New Roman" panose="02020603050405020304" pitchFamily="18" charset="0"/>
            </a:endParaRPr>
          </a:p>
          <a:p>
            <a:pPr algn="ctr">
              <a:lnSpc>
                <a:spcPct val="100000"/>
              </a:lnSpc>
            </a:pPr>
            <a:endParaRPr lang="en-US" sz="1500" b="1" dirty="0">
              <a:latin typeface="Times New Roman" panose="02020603050405020304" pitchFamily="18" charset="0"/>
              <a:cs typeface="Times New Roman" panose="02020603050405020304" pitchFamily="18" charset="0"/>
            </a:endParaRPr>
          </a:p>
          <a:p>
            <a:pPr algn="ctr">
              <a:lnSpc>
                <a:spcPct val="100000"/>
              </a:lnSpc>
            </a:pPr>
            <a:endParaRPr sz="1500" dirty="0">
              <a:latin typeface="Times New Roman" panose="02020603050405020304" pitchFamily="18" charset="0"/>
              <a:cs typeface="Times New Roman" panose="02020603050405020304" pitchFamily="18" charset="0"/>
            </a:endParaRPr>
          </a:p>
        </p:txBody>
      </p:sp>
      <p:sp>
        <p:nvSpPr>
          <p:cNvPr id="16" name="Rectangle 15"/>
          <p:cNvSpPr/>
          <p:nvPr/>
        </p:nvSpPr>
        <p:spPr>
          <a:xfrm>
            <a:off x="0" y="1"/>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schemeClr val="bg1"/>
                </a:solidFill>
                <a:latin typeface="Calibri Light"/>
                <a:cs typeface="Calibri Light"/>
              </a:rPr>
              <a:t>Key</a:t>
            </a:r>
            <a:r>
              <a:rPr lang="en-US" sz="2800" b="1" spc="-45" dirty="0">
                <a:solidFill>
                  <a:schemeClr val="bg1"/>
                </a:solidFill>
                <a:latin typeface="Calibri Light"/>
                <a:cs typeface="Calibri Light"/>
              </a:rPr>
              <a:t> </a:t>
            </a:r>
            <a:r>
              <a:rPr lang="en-US" sz="2800" b="1" spc="-10" dirty="0">
                <a:solidFill>
                  <a:schemeClr val="bg1"/>
                </a:solidFill>
                <a:latin typeface="Calibri Light"/>
                <a:cs typeface="Calibri Light"/>
              </a:rPr>
              <a:t>Features</a:t>
            </a:r>
            <a:r>
              <a:rPr lang="en-US" sz="2800" b="1" spc="-45" dirty="0">
                <a:solidFill>
                  <a:schemeClr val="bg1"/>
                </a:solidFill>
                <a:latin typeface="Calibri Light"/>
                <a:cs typeface="Calibri Light"/>
              </a:rPr>
              <a:t> </a:t>
            </a:r>
            <a:r>
              <a:rPr lang="en-US" sz="2800" b="1" dirty="0">
                <a:solidFill>
                  <a:schemeClr val="bg1"/>
                </a:solidFill>
                <a:latin typeface="Calibri Light"/>
                <a:cs typeface="Calibri Light"/>
              </a:rPr>
              <a:t>of</a:t>
            </a:r>
            <a:r>
              <a:rPr lang="en-US" sz="2800" b="1" spc="-50" dirty="0">
                <a:solidFill>
                  <a:schemeClr val="bg1"/>
                </a:solidFill>
                <a:latin typeface="Calibri Light"/>
                <a:cs typeface="Calibri Light"/>
              </a:rPr>
              <a:t> </a:t>
            </a:r>
            <a:r>
              <a:rPr lang="en-US" sz="2800" b="1" spc="-20" dirty="0">
                <a:solidFill>
                  <a:schemeClr val="bg1"/>
                </a:solidFill>
                <a:latin typeface="Calibri Light"/>
                <a:cs typeface="Calibri Light"/>
              </a:rPr>
              <a:t>Maturity </a:t>
            </a:r>
            <a:r>
              <a:rPr lang="en-US" sz="2800" b="1" dirty="0">
                <a:solidFill>
                  <a:schemeClr val="bg1"/>
                </a:solidFill>
                <a:latin typeface="Calibri Light"/>
                <a:cs typeface="Calibri Light"/>
              </a:rPr>
              <a:t>Based</a:t>
            </a:r>
            <a:r>
              <a:rPr lang="en-US" sz="2800" b="1" spc="-5" dirty="0">
                <a:solidFill>
                  <a:schemeClr val="bg1"/>
                </a:solidFill>
                <a:latin typeface="Calibri Light"/>
                <a:cs typeface="Calibri Light"/>
              </a:rPr>
              <a:t> Graded </a:t>
            </a:r>
            <a:r>
              <a:rPr lang="en-US" sz="2800" b="1" spc="-10" dirty="0">
                <a:solidFill>
                  <a:schemeClr val="bg1"/>
                </a:solidFill>
                <a:latin typeface="Calibri Light"/>
                <a:cs typeface="Calibri Light"/>
              </a:rPr>
              <a:t>Accreditation</a:t>
            </a:r>
            <a:r>
              <a:rPr lang="en-US" sz="2800" b="1" dirty="0">
                <a:solidFill>
                  <a:schemeClr val="bg1"/>
                </a:solidFill>
                <a:latin typeface="Calibri Light"/>
                <a:cs typeface="Calibri Light"/>
              </a:rPr>
              <a:t> </a:t>
            </a:r>
            <a:r>
              <a:rPr lang="en-US" sz="2800" b="1" spc="-10" dirty="0">
                <a:solidFill>
                  <a:schemeClr val="bg1"/>
                </a:solidFill>
                <a:latin typeface="Calibri Light"/>
                <a:cs typeface="Calibri Light"/>
              </a:rPr>
              <a:t>(MBGA)</a:t>
            </a:r>
            <a:endParaRPr lang="en-US" sz="2800" b="1" dirty="0">
              <a:latin typeface="Times New Roman" panose="02020603050405020304" pitchFamily="18" charset="0"/>
              <a:cs typeface="Times New Roman" panose="02020603050405020304" pitchFamily="18" charset="0"/>
            </a:endParaRPr>
          </a:p>
        </p:txBody>
      </p:sp>
      <p:sp>
        <p:nvSpPr>
          <p:cNvPr id="17" name="Footer Placeholder 16"/>
          <p:cNvSpPr>
            <a:spLocks noGrp="1"/>
          </p:cNvSpPr>
          <p:nvPr>
            <p:ph type="ftr" sz="quarter" idx="11"/>
          </p:nvPr>
        </p:nvSpPr>
        <p:spPr>
          <a:xfrm>
            <a:off x="4156974" y="6492875"/>
            <a:ext cx="3860800" cy="365125"/>
          </a:xfrm>
        </p:spPr>
        <p:txBody>
          <a:bodyPr/>
          <a:lstStyle/>
          <a:p>
            <a:r>
              <a:rPr lang="en-US" b="1" dirty="0">
                <a:solidFill>
                  <a:schemeClr val="accent5">
                    <a:lumMod val="75000"/>
                  </a:schemeClr>
                </a:solidFill>
              </a:rPr>
              <a:t>5th IQAC Meeting, 19th September 2025, SU</a:t>
            </a:r>
          </a:p>
        </p:txBody>
      </p:sp>
      <p:sp>
        <p:nvSpPr>
          <p:cNvPr id="18" name="Slide Number Placeholder 17"/>
          <p:cNvSpPr>
            <a:spLocks noGrp="1"/>
          </p:cNvSpPr>
          <p:nvPr>
            <p:ph type="sldNum" sz="quarter" idx="12"/>
          </p:nvPr>
        </p:nvSpPr>
        <p:spPr/>
        <p:txBody>
          <a:bodyPr/>
          <a:lstStyle/>
          <a:p>
            <a:fld id="{0369829C-C6AB-4FFE-8619-7C8CBBAF19CF}"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0778" y="2498390"/>
            <a:ext cx="4846728" cy="4198972"/>
            <a:chOff x="20777" y="2530601"/>
            <a:chExt cx="4846727" cy="4198972"/>
          </a:xfrm>
        </p:grpSpPr>
        <p:pic>
          <p:nvPicPr>
            <p:cNvPr id="4" name="object 4"/>
            <p:cNvPicPr/>
            <p:nvPr/>
          </p:nvPicPr>
          <p:blipFill>
            <a:blip r:embed="rId2" cstate="print"/>
            <a:stretch>
              <a:fillRect/>
            </a:stretch>
          </p:blipFill>
          <p:spPr>
            <a:xfrm>
              <a:off x="20777" y="5949362"/>
              <a:ext cx="4846727" cy="780211"/>
            </a:xfrm>
            <a:prstGeom prst="rect">
              <a:avLst/>
            </a:prstGeom>
          </p:spPr>
        </p:pic>
        <p:sp>
          <p:nvSpPr>
            <p:cNvPr id="5" name="object 5"/>
            <p:cNvSpPr/>
            <p:nvPr/>
          </p:nvSpPr>
          <p:spPr>
            <a:xfrm>
              <a:off x="1184173" y="2754350"/>
              <a:ext cx="671195" cy="2959735"/>
            </a:xfrm>
            <a:custGeom>
              <a:avLst/>
              <a:gdLst/>
              <a:ahLst/>
              <a:cxnLst/>
              <a:rect l="l" t="t" r="r" b="b"/>
              <a:pathLst>
                <a:path w="671194" h="2959735">
                  <a:moveTo>
                    <a:pt x="671118" y="0"/>
                  </a:moveTo>
                  <a:lnTo>
                    <a:pt x="0" y="0"/>
                  </a:lnTo>
                  <a:lnTo>
                    <a:pt x="0" y="2959735"/>
                  </a:lnTo>
                  <a:lnTo>
                    <a:pt x="671118" y="2959735"/>
                  </a:lnTo>
                  <a:lnTo>
                    <a:pt x="671118" y="0"/>
                  </a:lnTo>
                  <a:close/>
                </a:path>
              </a:pathLst>
            </a:custGeom>
            <a:solidFill>
              <a:srgbClr val="6FAC46"/>
            </a:solidFill>
          </p:spPr>
          <p:txBody>
            <a:bodyPr wrap="square" lIns="0" tIns="0" rIns="0" bIns="0" rtlCol="0"/>
            <a:lstStyle/>
            <a:p>
              <a:endParaRPr/>
            </a:p>
          </p:txBody>
        </p:sp>
        <p:sp>
          <p:nvSpPr>
            <p:cNvPr id="6" name="object 6"/>
            <p:cNvSpPr/>
            <p:nvPr/>
          </p:nvSpPr>
          <p:spPr>
            <a:xfrm>
              <a:off x="960475" y="2530601"/>
              <a:ext cx="224154" cy="3183890"/>
            </a:xfrm>
            <a:custGeom>
              <a:avLst/>
              <a:gdLst/>
              <a:ahLst/>
              <a:cxnLst/>
              <a:rect l="l" t="t" r="r" b="b"/>
              <a:pathLst>
                <a:path w="224155" h="3183890">
                  <a:moveTo>
                    <a:pt x="0" y="0"/>
                  </a:moveTo>
                  <a:lnTo>
                    <a:pt x="0" y="2959735"/>
                  </a:lnTo>
                  <a:lnTo>
                    <a:pt x="223697" y="3183483"/>
                  </a:lnTo>
                  <a:lnTo>
                    <a:pt x="223697" y="223774"/>
                  </a:lnTo>
                  <a:lnTo>
                    <a:pt x="0" y="0"/>
                  </a:lnTo>
                  <a:close/>
                </a:path>
              </a:pathLst>
            </a:custGeom>
            <a:solidFill>
              <a:srgbClr val="5A8A39"/>
            </a:solidFill>
          </p:spPr>
          <p:txBody>
            <a:bodyPr wrap="square" lIns="0" tIns="0" rIns="0" bIns="0" rtlCol="0"/>
            <a:lstStyle/>
            <a:p>
              <a:endParaRPr/>
            </a:p>
          </p:txBody>
        </p:sp>
        <p:sp>
          <p:nvSpPr>
            <p:cNvPr id="7" name="object 7"/>
            <p:cNvSpPr/>
            <p:nvPr/>
          </p:nvSpPr>
          <p:spPr>
            <a:xfrm>
              <a:off x="960475" y="2530601"/>
              <a:ext cx="895350" cy="224154"/>
            </a:xfrm>
            <a:custGeom>
              <a:avLst/>
              <a:gdLst/>
              <a:ahLst/>
              <a:cxnLst/>
              <a:rect l="l" t="t" r="r" b="b"/>
              <a:pathLst>
                <a:path w="895350" h="224155">
                  <a:moveTo>
                    <a:pt x="671093" y="0"/>
                  </a:moveTo>
                  <a:lnTo>
                    <a:pt x="0" y="0"/>
                  </a:lnTo>
                  <a:lnTo>
                    <a:pt x="223697" y="223774"/>
                  </a:lnTo>
                  <a:lnTo>
                    <a:pt x="894867" y="223774"/>
                  </a:lnTo>
                  <a:lnTo>
                    <a:pt x="671093" y="0"/>
                  </a:lnTo>
                  <a:close/>
                </a:path>
              </a:pathLst>
            </a:custGeom>
            <a:solidFill>
              <a:srgbClr val="8BBC6B"/>
            </a:solidFill>
          </p:spPr>
          <p:txBody>
            <a:bodyPr wrap="square" lIns="0" tIns="0" rIns="0" bIns="0" rtlCol="0"/>
            <a:lstStyle/>
            <a:p>
              <a:endParaRPr/>
            </a:p>
          </p:txBody>
        </p:sp>
      </p:grpSp>
      <p:sp>
        <p:nvSpPr>
          <p:cNvPr id="8" name="object 8"/>
          <p:cNvSpPr txBox="1"/>
          <p:nvPr/>
        </p:nvSpPr>
        <p:spPr>
          <a:xfrm>
            <a:off x="1230603" y="1873062"/>
            <a:ext cx="220979" cy="627736"/>
          </a:xfrm>
          <a:prstGeom prst="rect">
            <a:avLst/>
          </a:prstGeom>
        </p:spPr>
        <p:txBody>
          <a:bodyPr vert="horz" wrap="square" lIns="0" tIns="12065" rIns="0" bIns="0" rtlCol="0">
            <a:spAutoFit/>
          </a:bodyPr>
          <a:lstStyle/>
          <a:p>
            <a:pPr marL="12700">
              <a:lnSpc>
                <a:spcPct val="100000"/>
              </a:lnSpc>
              <a:spcBef>
                <a:spcPts val="95"/>
              </a:spcBef>
            </a:pPr>
            <a:r>
              <a:rPr sz="4000" spc="-370" dirty="0">
                <a:latin typeface="Trebuchet MS"/>
                <a:cs typeface="Trebuchet MS"/>
              </a:rPr>
              <a:t>II</a:t>
            </a:r>
            <a:endParaRPr sz="4000">
              <a:latin typeface="Trebuchet MS"/>
              <a:cs typeface="Trebuchet MS"/>
            </a:endParaRPr>
          </a:p>
        </p:txBody>
      </p:sp>
      <p:grpSp>
        <p:nvGrpSpPr>
          <p:cNvPr id="9" name="object 9"/>
          <p:cNvGrpSpPr/>
          <p:nvPr/>
        </p:nvGrpSpPr>
        <p:grpSpPr>
          <a:xfrm>
            <a:off x="2953355" y="1921416"/>
            <a:ext cx="1118871" cy="3767454"/>
            <a:chOff x="2772410" y="1903476"/>
            <a:chExt cx="1118870" cy="3767454"/>
          </a:xfrm>
        </p:grpSpPr>
        <p:sp>
          <p:nvSpPr>
            <p:cNvPr id="10" name="object 10"/>
            <p:cNvSpPr/>
            <p:nvPr/>
          </p:nvSpPr>
          <p:spPr>
            <a:xfrm>
              <a:off x="3052064" y="2183041"/>
              <a:ext cx="839469" cy="3487420"/>
            </a:xfrm>
            <a:custGeom>
              <a:avLst/>
              <a:gdLst/>
              <a:ahLst/>
              <a:cxnLst/>
              <a:rect l="l" t="t" r="r" b="b"/>
              <a:pathLst>
                <a:path w="839470" h="3487420">
                  <a:moveTo>
                    <a:pt x="838898" y="0"/>
                  </a:moveTo>
                  <a:lnTo>
                    <a:pt x="0" y="0"/>
                  </a:lnTo>
                  <a:lnTo>
                    <a:pt x="0" y="3487292"/>
                  </a:lnTo>
                  <a:lnTo>
                    <a:pt x="838898" y="3487292"/>
                  </a:lnTo>
                  <a:lnTo>
                    <a:pt x="838898" y="0"/>
                  </a:lnTo>
                  <a:close/>
                </a:path>
              </a:pathLst>
            </a:custGeom>
            <a:solidFill>
              <a:srgbClr val="4471C4"/>
            </a:solidFill>
          </p:spPr>
          <p:txBody>
            <a:bodyPr wrap="square" lIns="0" tIns="0" rIns="0" bIns="0" rtlCol="0"/>
            <a:lstStyle/>
            <a:p>
              <a:endParaRPr/>
            </a:p>
          </p:txBody>
        </p:sp>
        <p:sp>
          <p:nvSpPr>
            <p:cNvPr id="11" name="object 11"/>
            <p:cNvSpPr/>
            <p:nvPr/>
          </p:nvSpPr>
          <p:spPr>
            <a:xfrm>
              <a:off x="2772410" y="1903476"/>
              <a:ext cx="280035" cy="3767454"/>
            </a:xfrm>
            <a:custGeom>
              <a:avLst/>
              <a:gdLst/>
              <a:ahLst/>
              <a:cxnLst/>
              <a:rect l="l" t="t" r="r" b="b"/>
              <a:pathLst>
                <a:path w="280035" h="3767454">
                  <a:moveTo>
                    <a:pt x="0" y="0"/>
                  </a:moveTo>
                  <a:lnTo>
                    <a:pt x="0" y="3487293"/>
                  </a:lnTo>
                  <a:lnTo>
                    <a:pt x="279653" y="3766858"/>
                  </a:lnTo>
                  <a:lnTo>
                    <a:pt x="279653" y="279653"/>
                  </a:lnTo>
                  <a:lnTo>
                    <a:pt x="0" y="0"/>
                  </a:lnTo>
                  <a:close/>
                </a:path>
              </a:pathLst>
            </a:custGeom>
            <a:solidFill>
              <a:srgbClr val="375C9E"/>
            </a:solidFill>
          </p:spPr>
          <p:txBody>
            <a:bodyPr wrap="square" lIns="0" tIns="0" rIns="0" bIns="0" rtlCol="0"/>
            <a:lstStyle/>
            <a:p>
              <a:endParaRPr/>
            </a:p>
          </p:txBody>
        </p:sp>
        <p:sp>
          <p:nvSpPr>
            <p:cNvPr id="12" name="object 12"/>
            <p:cNvSpPr/>
            <p:nvPr/>
          </p:nvSpPr>
          <p:spPr>
            <a:xfrm>
              <a:off x="2772410" y="1903476"/>
              <a:ext cx="1118870" cy="280035"/>
            </a:xfrm>
            <a:custGeom>
              <a:avLst/>
              <a:gdLst/>
              <a:ahLst/>
              <a:cxnLst/>
              <a:rect l="l" t="t" r="r" b="b"/>
              <a:pathLst>
                <a:path w="1118870" h="280035">
                  <a:moveTo>
                    <a:pt x="838835" y="0"/>
                  </a:moveTo>
                  <a:lnTo>
                    <a:pt x="0" y="0"/>
                  </a:lnTo>
                  <a:lnTo>
                    <a:pt x="279653" y="279653"/>
                  </a:lnTo>
                  <a:lnTo>
                    <a:pt x="1118489" y="279653"/>
                  </a:lnTo>
                  <a:lnTo>
                    <a:pt x="838835" y="0"/>
                  </a:lnTo>
                  <a:close/>
                </a:path>
              </a:pathLst>
            </a:custGeom>
            <a:solidFill>
              <a:srgbClr val="698ED0"/>
            </a:solidFill>
          </p:spPr>
          <p:txBody>
            <a:bodyPr wrap="square" lIns="0" tIns="0" rIns="0" bIns="0" rtlCol="0"/>
            <a:lstStyle/>
            <a:p>
              <a:endParaRPr/>
            </a:p>
          </p:txBody>
        </p:sp>
      </p:grpSp>
      <p:sp>
        <p:nvSpPr>
          <p:cNvPr id="13" name="object 13"/>
          <p:cNvSpPr txBox="1"/>
          <p:nvPr/>
        </p:nvSpPr>
        <p:spPr>
          <a:xfrm>
            <a:off x="3332735" y="2852522"/>
            <a:ext cx="307777" cy="2710180"/>
          </a:xfrm>
          <a:prstGeom prst="rect">
            <a:avLst/>
          </a:prstGeom>
        </p:spPr>
        <p:txBody>
          <a:bodyPr vert="vert270" wrap="square" lIns="0" tIns="0" rIns="0" bIns="0" rtlCol="0">
            <a:spAutoFit/>
          </a:bodyPr>
          <a:lstStyle/>
          <a:p>
            <a:pPr marL="12700">
              <a:lnSpc>
                <a:spcPts val="2380"/>
              </a:lnSpc>
            </a:pPr>
            <a:r>
              <a:rPr sz="2400" dirty="0">
                <a:latin typeface="Calibri"/>
                <a:cs typeface="Calibri"/>
              </a:rPr>
              <a:t>Advanced</a:t>
            </a:r>
            <a:r>
              <a:rPr sz="2400" spc="-110" dirty="0">
                <a:latin typeface="Calibri"/>
                <a:cs typeface="Calibri"/>
              </a:rPr>
              <a:t> </a:t>
            </a:r>
            <a:r>
              <a:rPr sz="2400" spc="-10" dirty="0">
                <a:latin typeface="Calibri"/>
                <a:cs typeface="Calibri"/>
              </a:rPr>
              <a:t>Institutions</a:t>
            </a:r>
            <a:endParaRPr sz="2400">
              <a:latin typeface="Calibri"/>
              <a:cs typeface="Calibri"/>
            </a:endParaRPr>
          </a:p>
        </p:txBody>
      </p:sp>
      <p:sp>
        <p:nvSpPr>
          <p:cNvPr id="14" name="object 14"/>
          <p:cNvSpPr txBox="1">
            <a:spLocks noGrp="1"/>
          </p:cNvSpPr>
          <p:nvPr>
            <p:ph type="title"/>
          </p:nvPr>
        </p:nvSpPr>
        <p:spPr>
          <a:xfrm>
            <a:off x="3140203" y="1275359"/>
            <a:ext cx="415215" cy="627736"/>
          </a:xfrm>
          <a:prstGeom prst="rect">
            <a:avLst/>
          </a:prstGeom>
        </p:spPr>
        <p:txBody>
          <a:bodyPr vert="horz" wrap="square" lIns="0" tIns="12065" rIns="0" bIns="0" rtlCol="0">
            <a:spAutoFit/>
          </a:bodyPr>
          <a:lstStyle/>
          <a:p>
            <a:pPr marL="12700">
              <a:lnSpc>
                <a:spcPct val="100000"/>
              </a:lnSpc>
              <a:spcBef>
                <a:spcPts val="95"/>
              </a:spcBef>
            </a:pPr>
            <a:r>
              <a:rPr sz="4000" b="0" spc="-615" dirty="0">
                <a:latin typeface="Times New Roman" panose="02020603050405020304" pitchFamily="18" charset="0"/>
                <a:cs typeface="Times New Roman" panose="02020603050405020304" pitchFamily="18" charset="0"/>
              </a:rPr>
              <a:t>IV</a:t>
            </a:r>
            <a:endParaRPr sz="4000" dirty="0">
              <a:latin typeface="Times New Roman" panose="02020603050405020304" pitchFamily="18" charset="0"/>
              <a:cs typeface="Times New Roman" panose="02020603050405020304" pitchFamily="18" charset="0"/>
            </a:endParaRPr>
          </a:p>
        </p:txBody>
      </p:sp>
      <p:sp>
        <p:nvSpPr>
          <p:cNvPr id="75" name="Footer Placeholder 74"/>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76" name="Slide Number Placeholder 75"/>
          <p:cNvSpPr>
            <a:spLocks noGrp="1"/>
          </p:cNvSpPr>
          <p:nvPr>
            <p:ph type="sldNum" sz="quarter" idx="12"/>
          </p:nvPr>
        </p:nvSpPr>
        <p:spPr/>
        <p:txBody>
          <a:bodyPr/>
          <a:lstStyle/>
          <a:p>
            <a:fld id="{0369829C-C6AB-4FFE-8619-7C8CBBAF19CF}" type="slidenum">
              <a:rPr lang="en-US" smtClean="0"/>
              <a:pPr/>
              <a:t>20</a:t>
            </a:fld>
            <a:endParaRPr lang="en-US"/>
          </a:p>
        </p:txBody>
      </p:sp>
      <p:grpSp>
        <p:nvGrpSpPr>
          <p:cNvPr id="15" name="object 15"/>
          <p:cNvGrpSpPr/>
          <p:nvPr/>
        </p:nvGrpSpPr>
        <p:grpSpPr>
          <a:xfrm>
            <a:off x="1844784" y="2172574"/>
            <a:ext cx="1118871" cy="3562985"/>
            <a:chOff x="1801367" y="2218182"/>
            <a:chExt cx="1118870" cy="3562985"/>
          </a:xfrm>
        </p:grpSpPr>
        <p:sp>
          <p:nvSpPr>
            <p:cNvPr id="16" name="object 16"/>
            <p:cNvSpPr/>
            <p:nvPr/>
          </p:nvSpPr>
          <p:spPr>
            <a:xfrm>
              <a:off x="2081021" y="2497861"/>
              <a:ext cx="839469" cy="3282950"/>
            </a:xfrm>
            <a:custGeom>
              <a:avLst/>
              <a:gdLst/>
              <a:ahLst/>
              <a:cxnLst/>
              <a:rect l="l" t="t" r="r" b="b"/>
              <a:pathLst>
                <a:path w="839469" h="3282950">
                  <a:moveTo>
                    <a:pt x="838898" y="0"/>
                  </a:moveTo>
                  <a:lnTo>
                    <a:pt x="0" y="0"/>
                  </a:lnTo>
                  <a:lnTo>
                    <a:pt x="0" y="3282696"/>
                  </a:lnTo>
                  <a:lnTo>
                    <a:pt x="838898" y="3282696"/>
                  </a:lnTo>
                  <a:lnTo>
                    <a:pt x="838898" y="0"/>
                  </a:lnTo>
                  <a:close/>
                </a:path>
              </a:pathLst>
            </a:custGeom>
            <a:solidFill>
              <a:srgbClr val="FFC000"/>
            </a:solidFill>
          </p:spPr>
          <p:txBody>
            <a:bodyPr wrap="square" lIns="0" tIns="0" rIns="0" bIns="0" rtlCol="0"/>
            <a:lstStyle/>
            <a:p>
              <a:endParaRPr/>
            </a:p>
          </p:txBody>
        </p:sp>
        <p:sp>
          <p:nvSpPr>
            <p:cNvPr id="17" name="object 17"/>
            <p:cNvSpPr/>
            <p:nvPr/>
          </p:nvSpPr>
          <p:spPr>
            <a:xfrm>
              <a:off x="1801367" y="2218182"/>
              <a:ext cx="280035" cy="3562985"/>
            </a:xfrm>
            <a:custGeom>
              <a:avLst/>
              <a:gdLst/>
              <a:ahLst/>
              <a:cxnLst/>
              <a:rect l="l" t="t" r="r" b="b"/>
              <a:pathLst>
                <a:path w="280035" h="3562985">
                  <a:moveTo>
                    <a:pt x="0" y="0"/>
                  </a:moveTo>
                  <a:lnTo>
                    <a:pt x="0" y="3282695"/>
                  </a:lnTo>
                  <a:lnTo>
                    <a:pt x="279654" y="3562375"/>
                  </a:lnTo>
                  <a:lnTo>
                    <a:pt x="279654" y="279653"/>
                  </a:lnTo>
                  <a:lnTo>
                    <a:pt x="0" y="0"/>
                  </a:lnTo>
                  <a:close/>
                </a:path>
              </a:pathLst>
            </a:custGeom>
            <a:solidFill>
              <a:srgbClr val="CD9A00"/>
            </a:solidFill>
          </p:spPr>
          <p:txBody>
            <a:bodyPr wrap="square" lIns="0" tIns="0" rIns="0" bIns="0" rtlCol="0"/>
            <a:lstStyle/>
            <a:p>
              <a:endParaRPr/>
            </a:p>
          </p:txBody>
        </p:sp>
        <p:sp>
          <p:nvSpPr>
            <p:cNvPr id="18" name="object 18"/>
            <p:cNvSpPr/>
            <p:nvPr/>
          </p:nvSpPr>
          <p:spPr>
            <a:xfrm>
              <a:off x="1801367" y="2218182"/>
              <a:ext cx="1118870" cy="280035"/>
            </a:xfrm>
            <a:custGeom>
              <a:avLst/>
              <a:gdLst/>
              <a:ahLst/>
              <a:cxnLst/>
              <a:rect l="l" t="t" r="r" b="b"/>
              <a:pathLst>
                <a:path w="1118870" h="280035">
                  <a:moveTo>
                    <a:pt x="838834" y="0"/>
                  </a:moveTo>
                  <a:lnTo>
                    <a:pt x="0" y="0"/>
                  </a:lnTo>
                  <a:lnTo>
                    <a:pt x="279654" y="279653"/>
                  </a:lnTo>
                  <a:lnTo>
                    <a:pt x="1118489" y="279653"/>
                  </a:lnTo>
                  <a:lnTo>
                    <a:pt x="838834" y="0"/>
                  </a:lnTo>
                  <a:close/>
                </a:path>
              </a:pathLst>
            </a:custGeom>
            <a:solidFill>
              <a:srgbClr val="FFCC31"/>
            </a:solidFill>
          </p:spPr>
          <p:txBody>
            <a:bodyPr wrap="square" lIns="0" tIns="0" rIns="0" bIns="0" rtlCol="0"/>
            <a:lstStyle/>
            <a:p>
              <a:endParaRPr/>
            </a:p>
          </p:txBody>
        </p:sp>
      </p:grpSp>
      <p:sp>
        <p:nvSpPr>
          <p:cNvPr id="19" name="object 19"/>
          <p:cNvSpPr txBox="1"/>
          <p:nvPr/>
        </p:nvSpPr>
        <p:spPr>
          <a:xfrm>
            <a:off x="2361693" y="2780768"/>
            <a:ext cx="307777" cy="2891790"/>
          </a:xfrm>
          <a:prstGeom prst="rect">
            <a:avLst/>
          </a:prstGeom>
        </p:spPr>
        <p:txBody>
          <a:bodyPr vert="vert270" wrap="square" lIns="0" tIns="0" rIns="0" bIns="0" rtlCol="0">
            <a:spAutoFit/>
          </a:bodyPr>
          <a:lstStyle/>
          <a:p>
            <a:pPr marL="12700">
              <a:lnSpc>
                <a:spcPts val="2380"/>
              </a:lnSpc>
            </a:pPr>
            <a:r>
              <a:rPr sz="2400" spc="-10" dirty="0">
                <a:latin typeface="Calibri"/>
                <a:cs typeface="Calibri"/>
              </a:rPr>
              <a:t>Established</a:t>
            </a:r>
            <a:r>
              <a:rPr sz="2400" spc="-100" dirty="0">
                <a:latin typeface="Calibri"/>
                <a:cs typeface="Calibri"/>
              </a:rPr>
              <a:t> </a:t>
            </a:r>
            <a:r>
              <a:rPr sz="2400" spc="-10" dirty="0">
                <a:latin typeface="Calibri"/>
                <a:cs typeface="Calibri"/>
              </a:rPr>
              <a:t>Institutions</a:t>
            </a:r>
            <a:endParaRPr sz="2400">
              <a:latin typeface="Calibri"/>
              <a:cs typeface="Calibri"/>
            </a:endParaRPr>
          </a:p>
        </p:txBody>
      </p:sp>
      <p:sp>
        <p:nvSpPr>
          <p:cNvPr id="20" name="object 20"/>
          <p:cNvSpPr txBox="1"/>
          <p:nvPr/>
        </p:nvSpPr>
        <p:spPr>
          <a:xfrm>
            <a:off x="2130667" y="1578244"/>
            <a:ext cx="318135" cy="627736"/>
          </a:xfrm>
          <a:prstGeom prst="rect">
            <a:avLst/>
          </a:prstGeom>
        </p:spPr>
        <p:txBody>
          <a:bodyPr vert="horz" wrap="square" lIns="0" tIns="12065" rIns="0" bIns="0" rtlCol="0">
            <a:spAutoFit/>
          </a:bodyPr>
          <a:lstStyle/>
          <a:p>
            <a:pPr marL="12700">
              <a:lnSpc>
                <a:spcPct val="100000"/>
              </a:lnSpc>
              <a:spcBef>
                <a:spcPts val="95"/>
              </a:spcBef>
            </a:pPr>
            <a:r>
              <a:rPr sz="4000" spc="-385" dirty="0">
                <a:latin typeface="Trebuchet MS"/>
                <a:cs typeface="Trebuchet MS"/>
              </a:rPr>
              <a:t>III</a:t>
            </a:r>
            <a:endParaRPr sz="4000" dirty="0">
              <a:latin typeface="Trebuchet MS"/>
              <a:cs typeface="Trebuchet MS"/>
            </a:endParaRPr>
          </a:p>
        </p:txBody>
      </p:sp>
      <p:grpSp>
        <p:nvGrpSpPr>
          <p:cNvPr id="21" name="object 21"/>
          <p:cNvGrpSpPr/>
          <p:nvPr/>
        </p:nvGrpSpPr>
        <p:grpSpPr>
          <a:xfrm>
            <a:off x="-25161" y="3025196"/>
            <a:ext cx="1118871" cy="2615565"/>
            <a:chOff x="92675" y="3098926"/>
            <a:chExt cx="1118870" cy="2615565"/>
          </a:xfrm>
        </p:grpSpPr>
        <p:sp>
          <p:nvSpPr>
            <p:cNvPr id="22" name="object 22"/>
            <p:cNvSpPr/>
            <p:nvPr/>
          </p:nvSpPr>
          <p:spPr>
            <a:xfrm>
              <a:off x="372300" y="3378555"/>
              <a:ext cx="839469" cy="2335530"/>
            </a:xfrm>
            <a:custGeom>
              <a:avLst/>
              <a:gdLst/>
              <a:ahLst/>
              <a:cxnLst/>
              <a:rect l="l" t="t" r="r" b="b"/>
              <a:pathLst>
                <a:path w="839469" h="2335529">
                  <a:moveTo>
                    <a:pt x="838898" y="0"/>
                  </a:moveTo>
                  <a:lnTo>
                    <a:pt x="0" y="0"/>
                  </a:lnTo>
                  <a:lnTo>
                    <a:pt x="0" y="2335529"/>
                  </a:lnTo>
                  <a:lnTo>
                    <a:pt x="838898" y="2335529"/>
                  </a:lnTo>
                  <a:lnTo>
                    <a:pt x="838898" y="0"/>
                  </a:lnTo>
                  <a:close/>
                </a:path>
              </a:pathLst>
            </a:custGeom>
            <a:solidFill>
              <a:srgbClr val="5B9BD4"/>
            </a:solidFill>
          </p:spPr>
          <p:txBody>
            <a:bodyPr wrap="square" lIns="0" tIns="0" rIns="0" bIns="0" rtlCol="0"/>
            <a:lstStyle/>
            <a:p>
              <a:endParaRPr/>
            </a:p>
          </p:txBody>
        </p:sp>
        <p:sp>
          <p:nvSpPr>
            <p:cNvPr id="23" name="object 23"/>
            <p:cNvSpPr/>
            <p:nvPr/>
          </p:nvSpPr>
          <p:spPr>
            <a:xfrm>
              <a:off x="92675" y="3098926"/>
              <a:ext cx="280035" cy="2615565"/>
            </a:xfrm>
            <a:custGeom>
              <a:avLst/>
              <a:gdLst/>
              <a:ahLst/>
              <a:cxnLst/>
              <a:rect l="l" t="t" r="r" b="b"/>
              <a:pathLst>
                <a:path w="280035" h="2615565">
                  <a:moveTo>
                    <a:pt x="0" y="0"/>
                  </a:moveTo>
                  <a:lnTo>
                    <a:pt x="0" y="2335530"/>
                  </a:lnTo>
                  <a:lnTo>
                    <a:pt x="279624" y="2615158"/>
                  </a:lnTo>
                  <a:lnTo>
                    <a:pt x="279624" y="279653"/>
                  </a:lnTo>
                  <a:lnTo>
                    <a:pt x="0" y="0"/>
                  </a:lnTo>
                  <a:close/>
                </a:path>
              </a:pathLst>
            </a:custGeom>
            <a:solidFill>
              <a:srgbClr val="487CAB"/>
            </a:solidFill>
          </p:spPr>
          <p:txBody>
            <a:bodyPr wrap="square" lIns="0" tIns="0" rIns="0" bIns="0" rtlCol="0"/>
            <a:lstStyle/>
            <a:p>
              <a:endParaRPr/>
            </a:p>
          </p:txBody>
        </p:sp>
        <p:sp>
          <p:nvSpPr>
            <p:cNvPr id="24" name="object 24"/>
            <p:cNvSpPr/>
            <p:nvPr/>
          </p:nvSpPr>
          <p:spPr>
            <a:xfrm>
              <a:off x="92675" y="3098926"/>
              <a:ext cx="1118870" cy="280035"/>
            </a:xfrm>
            <a:custGeom>
              <a:avLst/>
              <a:gdLst/>
              <a:ahLst/>
              <a:cxnLst/>
              <a:rect l="l" t="t" r="r" b="b"/>
              <a:pathLst>
                <a:path w="1118870" h="280035">
                  <a:moveTo>
                    <a:pt x="838894" y="0"/>
                  </a:moveTo>
                  <a:lnTo>
                    <a:pt x="0" y="0"/>
                  </a:lnTo>
                  <a:lnTo>
                    <a:pt x="279624" y="279653"/>
                  </a:lnTo>
                  <a:lnTo>
                    <a:pt x="1118523" y="279653"/>
                  </a:lnTo>
                  <a:lnTo>
                    <a:pt x="838894" y="0"/>
                  </a:lnTo>
                  <a:close/>
                </a:path>
              </a:pathLst>
            </a:custGeom>
            <a:solidFill>
              <a:srgbClr val="7AAEDD"/>
            </a:solidFill>
          </p:spPr>
          <p:txBody>
            <a:bodyPr wrap="square" lIns="0" tIns="0" rIns="0" bIns="0" rtlCol="0"/>
            <a:lstStyle/>
            <a:p>
              <a:endParaRPr/>
            </a:p>
          </p:txBody>
        </p:sp>
      </p:grpSp>
      <p:sp>
        <p:nvSpPr>
          <p:cNvPr id="25" name="object 25"/>
          <p:cNvSpPr txBox="1"/>
          <p:nvPr/>
        </p:nvSpPr>
        <p:spPr>
          <a:xfrm>
            <a:off x="445979" y="3415356"/>
            <a:ext cx="1532785" cy="2049776"/>
          </a:xfrm>
          <a:prstGeom prst="rect">
            <a:avLst/>
          </a:prstGeom>
        </p:spPr>
        <p:txBody>
          <a:bodyPr vert="vert270" wrap="square" lIns="0" tIns="0" rIns="0" bIns="0" rtlCol="0">
            <a:spAutoFit/>
          </a:bodyPr>
          <a:lstStyle/>
          <a:p>
            <a:pPr marL="12700">
              <a:lnSpc>
                <a:spcPts val="2380"/>
              </a:lnSpc>
            </a:pPr>
            <a:r>
              <a:rPr sz="2400" spc="-10" dirty="0">
                <a:latin typeface="Calibri"/>
                <a:cs typeface="Calibri"/>
              </a:rPr>
              <a:t>Emerging</a:t>
            </a:r>
            <a:endParaRPr sz="2400" dirty="0">
              <a:latin typeface="Calibri"/>
              <a:cs typeface="Calibri"/>
            </a:endParaRPr>
          </a:p>
          <a:p>
            <a:pPr marL="12700" marR="5080" algn="just">
              <a:lnSpc>
                <a:spcPct val="99500"/>
              </a:lnSpc>
              <a:spcBef>
                <a:spcPts val="15"/>
              </a:spcBef>
            </a:pPr>
            <a:r>
              <a:rPr lang="en-IN" sz="2400" spc="-10" dirty="0">
                <a:latin typeface="Calibri"/>
                <a:cs typeface="Calibri"/>
              </a:rPr>
              <a:t>I</a:t>
            </a:r>
            <a:r>
              <a:rPr sz="2400" spc="-10" dirty="0" err="1">
                <a:latin typeface="Calibri"/>
                <a:cs typeface="Calibri"/>
              </a:rPr>
              <a:t>nstitutions</a:t>
            </a:r>
            <a:endParaRPr lang="en-US" sz="2400" spc="-10" dirty="0">
              <a:latin typeface="Calibri"/>
              <a:cs typeface="Calibri"/>
            </a:endParaRPr>
          </a:p>
          <a:p>
            <a:pPr marL="12700" marR="5080" algn="just">
              <a:lnSpc>
                <a:spcPct val="99500"/>
              </a:lnSpc>
              <a:spcBef>
                <a:spcPts val="15"/>
              </a:spcBef>
            </a:pPr>
            <a:r>
              <a:rPr sz="2400" spc="-10" dirty="0">
                <a:latin typeface="Calibri"/>
                <a:cs typeface="Calibri"/>
              </a:rPr>
              <a:t> Developing Institutions</a:t>
            </a:r>
            <a:endParaRPr sz="2400" dirty="0">
              <a:latin typeface="Calibri"/>
              <a:cs typeface="Calibri"/>
            </a:endParaRPr>
          </a:p>
        </p:txBody>
      </p:sp>
      <p:sp>
        <p:nvSpPr>
          <p:cNvPr id="26" name="object 26"/>
          <p:cNvSpPr txBox="1"/>
          <p:nvPr/>
        </p:nvSpPr>
        <p:spPr>
          <a:xfrm>
            <a:off x="539448" y="2481862"/>
            <a:ext cx="123189" cy="635000"/>
          </a:xfrm>
          <a:prstGeom prst="rect">
            <a:avLst/>
          </a:prstGeom>
        </p:spPr>
        <p:txBody>
          <a:bodyPr vert="horz" wrap="square" lIns="0" tIns="12065" rIns="0" bIns="0" rtlCol="0">
            <a:spAutoFit/>
          </a:bodyPr>
          <a:lstStyle/>
          <a:p>
            <a:pPr marL="12700">
              <a:lnSpc>
                <a:spcPct val="100000"/>
              </a:lnSpc>
              <a:spcBef>
                <a:spcPts val="95"/>
              </a:spcBef>
            </a:pPr>
            <a:r>
              <a:rPr sz="4000" spc="-409" dirty="0">
                <a:latin typeface="Trebuchet MS"/>
                <a:cs typeface="Trebuchet MS"/>
              </a:rPr>
              <a:t>I</a:t>
            </a:r>
            <a:endParaRPr sz="4000" dirty="0">
              <a:latin typeface="Trebuchet MS"/>
              <a:cs typeface="Trebuchet MS"/>
            </a:endParaRPr>
          </a:p>
        </p:txBody>
      </p:sp>
      <p:grpSp>
        <p:nvGrpSpPr>
          <p:cNvPr id="27" name="object 27"/>
          <p:cNvGrpSpPr/>
          <p:nvPr/>
        </p:nvGrpSpPr>
        <p:grpSpPr>
          <a:xfrm>
            <a:off x="10672713" y="1036597"/>
            <a:ext cx="1361374" cy="4912968"/>
            <a:chOff x="10689081" y="1428877"/>
            <a:chExt cx="1346200" cy="5162550"/>
          </a:xfrm>
        </p:grpSpPr>
        <p:sp>
          <p:nvSpPr>
            <p:cNvPr id="28" name="object 28"/>
            <p:cNvSpPr/>
            <p:nvPr/>
          </p:nvSpPr>
          <p:spPr>
            <a:xfrm>
              <a:off x="11025504" y="1765388"/>
              <a:ext cx="1009650" cy="4826000"/>
            </a:xfrm>
            <a:custGeom>
              <a:avLst/>
              <a:gdLst/>
              <a:ahLst/>
              <a:cxnLst/>
              <a:rect l="l" t="t" r="r" b="b"/>
              <a:pathLst>
                <a:path w="1009650" h="4826000">
                  <a:moveTo>
                    <a:pt x="1009256" y="0"/>
                  </a:moveTo>
                  <a:lnTo>
                    <a:pt x="0" y="0"/>
                  </a:lnTo>
                  <a:lnTo>
                    <a:pt x="0" y="4825746"/>
                  </a:lnTo>
                  <a:lnTo>
                    <a:pt x="1009256" y="4825746"/>
                  </a:lnTo>
                  <a:lnTo>
                    <a:pt x="1009256" y="0"/>
                  </a:lnTo>
                  <a:close/>
                </a:path>
              </a:pathLst>
            </a:custGeom>
            <a:solidFill>
              <a:srgbClr val="C00000"/>
            </a:solidFill>
          </p:spPr>
          <p:txBody>
            <a:bodyPr wrap="square" lIns="0" tIns="0" rIns="0" bIns="0" rtlCol="0"/>
            <a:lstStyle/>
            <a:p>
              <a:endParaRPr/>
            </a:p>
          </p:txBody>
        </p:sp>
        <p:sp>
          <p:nvSpPr>
            <p:cNvPr id="29" name="object 29"/>
            <p:cNvSpPr/>
            <p:nvPr/>
          </p:nvSpPr>
          <p:spPr>
            <a:xfrm>
              <a:off x="10689081" y="1428877"/>
              <a:ext cx="336550" cy="5162550"/>
            </a:xfrm>
            <a:custGeom>
              <a:avLst/>
              <a:gdLst/>
              <a:ahLst/>
              <a:cxnLst/>
              <a:rect l="l" t="t" r="r" b="b"/>
              <a:pathLst>
                <a:path w="336550" h="5162550">
                  <a:moveTo>
                    <a:pt x="0" y="0"/>
                  </a:moveTo>
                  <a:lnTo>
                    <a:pt x="0" y="4825834"/>
                  </a:lnTo>
                  <a:lnTo>
                    <a:pt x="336423" y="5162257"/>
                  </a:lnTo>
                  <a:lnTo>
                    <a:pt x="336423" y="336423"/>
                  </a:lnTo>
                  <a:lnTo>
                    <a:pt x="0" y="0"/>
                  </a:lnTo>
                  <a:close/>
                </a:path>
              </a:pathLst>
            </a:custGeom>
            <a:solidFill>
              <a:srgbClr val="9A0000"/>
            </a:solidFill>
          </p:spPr>
          <p:txBody>
            <a:bodyPr wrap="square" lIns="0" tIns="0" rIns="0" bIns="0" rtlCol="0"/>
            <a:lstStyle/>
            <a:p>
              <a:endParaRPr/>
            </a:p>
          </p:txBody>
        </p:sp>
        <p:sp>
          <p:nvSpPr>
            <p:cNvPr id="30" name="object 30"/>
            <p:cNvSpPr/>
            <p:nvPr/>
          </p:nvSpPr>
          <p:spPr>
            <a:xfrm>
              <a:off x="10689081" y="1428877"/>
              <a:ext cx="1346200" cy="336550"/>
            </a:xfrm>
            <a:custGeom>
              <a:avLst/>
              <a:gdLst/>
              <a:ahLst/>
              <a:cxnLst/>
              <a:rect l="l" t="t" r="r" b="b"/>
              <a:pathLst>
                <a:path w="1346200" h="336550">
                  <a:moveTo>
                    <a:pt x="1009269" y="0"/>
                  </a:moveTo>
                  <a:lnTo>
                    <a:pt x="0" y="0"/>
                  </a:lnTo>
                  <a:lnTo>
                    <a:pt x="336423" y="336423"/>
                  </a:lnTo>
                  <a:lnTo>
                    <a:pt x="1345692" y="336423"/>
                  </a:lnTo>
                  <a:lnTo>
                    <a:pt x="1009269" y="0"/>
                  </a:lnTo>
                  <a:close/>
                </a:path>
              </a:pathLst>
            </a:custGeom>
            <a:solidFill>
              <a:srgbClr val="CC3131"/>
            </a:solidFill>
          </p:spPr>
          <p:txBody>
            <a:bodyPr wrap="square" lIns="0" tIns="0" rIns="0" bIns="0" rtlCol="0"/>
            <a:lstStyle/>
            <a:p>
              <a:endParaRPr/>
            </a:p>
          </p:txBody>
        </p:sp>
      </p:grpSp>
      <p:sp>
        <p:nvSpPr>
          <p:cNvPr id="31" name="object 31"/>
          <p:cNvSpPr txBox="1"/>
          <p:nvPr/>
        </p:nvSpPr>
        <p:spPr>
          <a:xfrm>
            <a:off x="11218706" y="556793"/>
            <a:ext cx="336550" cy="635000"/>
          </a:xfrm>
          <a:prstGeom prst="rect">
            <a:avLst/>
          </a:prstGeom>
        </p:spPr>
        <p:txBody>
          <a:bodyPr vert="horz" wrap="square" lIns="0" tIns="12065" rIns="0" bIns="0" rtlCol="0">
            <a:spAutoFit/>
          </a:bodyPr>
          <a:lstStyle/>
          <a:p>
            <a:pPr marL="12700">
              <a:lnSpc>
                <a:spcPct val="100000"/>
              </a:lnSpc>
              <a:spcBef>
                <a:spcPts val="95"/>
              </a:spcBef>
            </a:pPr>
            <a:r>
              <a:rPr sz="4000" spc="-900" dirty="0">
                <a:latin typeface="Trebuchet MS"/>
                <a:cs typeface="Trebuchet MS"/>
              </a:rPr>
              <a:t>V</a:t>
            </a:r>
            <a:endParaRPr sz="4000" dirty="0">
              <a:latin typeface="Trebuchet MS"/>
              <a:cs typeface="Trebuchet MS"/>
            </a:endParaRPr>
          </a:p>
        </p:txBody>
      </p:sp>
      <p:sp>
        <p:nvSpPr>
          <p:cNvPr id="32" name="object 32"/>
          <p:cNvSpPr txBox="1"/>
          <p:nvPr/>
        </p:nvSpPr>
        <p:spPr>
          <a:xfrm>
            <a:off x="795326" y="6225947"/>
            <a:ext cx="1343025" cy="289823"/>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National</a:t>
            </a:r>
            <a:r>
              <a:rPr sz="1800" spc="-70" dirty="0">
                <a:latin typeface="Calibri"/>
                <a:cs typeface="Calibri"/>
              </a:rPr>
              <a:t> </a:t>
            </a:r>
            <a:r>
              <a:rPr sz="1800" spc="-20" dirty="0">
                <a:latin typeface="Calibri"/>
                <a:cs typeface="Calibri"/>
              </a:rPr>
              <a:t>Level</a:t>
            </a:r>
            <a:endParaRPr sz="1800" dirty="0">
              <a:latin typeface="Calibri"/>
              <a:cs typeface="Calibri"/>
            </a:endParaRPr>
          </a:p>
        </p:txBody>
      </p:sp>
      <p:sp>
        <p:nvSpPr>
          <p:cNvPr id="33" name="object 33"/>
          <p:cNvSpPr txBox="1"/>
          <p:nvPr/>
        </p:nvSpPr>
        <p:spPr>
          <a:xfrm>
            <a:off x="11041507" y="3196843"/>
            <a:ext cx="677108" cy="2614295"/>
          </a:xfrm>
          <a:prstGeom prst="rect">
            <a:avLst/>
          </a:prstGeom>
        </p:spPr>
        <p:txBody>
          <a:bodyPr vert="vert270" wrap="square" lIns="0" tIns="0" rIns="0" bIns="0" rtlCol="0">
            <a:spAutoFit/>
          </a:bodyPr>
          <a:lstStyle/>
          <a:p>
            <a:pPr marL="12700">
              <a:lnSpc>
                <a:spcPts val="2380"/>
              </a:lnSpc>
            </a:pPr>
            <a:r>
              <a:rPr sz="2400" dirty="0">
                <a:latin typeface="Calibri"/>
                <a:cs typeface="Calibri"/>
              </a:rPr>
              <a:t>Institutions</a:t>
            </a:r>
            <a:r>
              <a:rPr sz="2400" spc="-70" dirty="0">
                <a:latin typeface="Calibri"/>
                <a:cs typeface="Calibri"/>
              </a:rPr>
              <a:t> </a:t>
            </a:r>
            <a:r>
              <a:rPr sz="2400" dirty="0">
                <a:latin typeface="Calibri"/>
                <a:cs typeface="Calibri"/>
              </a:rPr>
              <a:t>of</a:t>
            </a:r>
            <a:r>
              <a:rPr sz="2400" spc="-50" dirty="0">
                <a:latin typeface="Calibri"/>
                <a:cs typeface="Calibri"/>
              </a:rPr>
              <a:t> </a:t>
            </a:r>
            <a:r>
              <a:rPr sz="2400" spc="-10" dirty="0">
                <a:latin typeface="Calibri"/>
                <a:cs typeface="Calibri"/>
              </a:rPr>
              <a:t>Global</a:t>
            </a:r>
            <a:endParaRPr sz="2400" dirty="0">
              <a:latin typeface="Calibri"/>
              <a:cs typeface="Calibri"/>
            </a:endParaRPr>
          </a:p>
          <a:p>
            <a:pPr marL="12700">
              <a:lnSpc>
                <a:spcPct val="100000"/>
              </a:lnSpc>
            </a:pPr>
            <a:r>
              <a:rPr sz="2400" spc="-10" dirty="0">
                <a:latin typeface="Calibri"/>
                <a:cs typeface="Calibri"/>
              </a:rPr>
              <a:t>Excellence</a:t>
            </a:r>
            <a:endParaRPr sz="2400" dirty="0">
              <a:latin typeface="Calibri"/>
              <a:cs typeface="Calibri"/>
            </a:endParaRPr>
          </a:p>
        </p:txBody>
      </p:sp>
      <p:sp>
        <p:nvSpPr>
          <p:cNvPr id="35" name="object 35"/>
          <p:cNvSpPr txBox="1"/>
          <p:nvPr/>
        </p:nvSpPr>
        <p:spPr>
          <a:xfrm>
            <a:off x="4499037" y="6023948"/>
            <a:ext cx="4312285" cy="309059"/>
          </a:xfrm>
          <a:prstGeom prst="rect">
            <a:avLst/>
          </a:prstGeom>
          <a:solidFill>
            <a:schemeClr val="accent1">
              <a:lumMod val="60000"/>
              <a:lumOff val="40000"/>
            </a:schemeClr>
          </a:solidFill>
        </p:spPr>
        <p:txBody>
          <a:bodyPr vert="horz" wrap="square" lIns="0" tIns="31750" rIns="0" bIns="0" rtlCol="0">
            <a:spAutoFit/>
          </a:bodyPr>
          <a:lstStyle/>
          <a:p>
            <a:pPr marL="92075">
              <a:lnSpc>
                <a:spcPct val="100000"/>
              </a:lnSpc>
              <a:spcBef>
                <a:spcPts val="250"/>
              </a:spcBef>
            </a:pPr>
            <a:r>
              <a:rPr sz="1800" spc="-25" dirty="0">
                <a:latin typeface="Calibri"/>
                <a:cs typeface="Calibri"/>
              </a:rPr>
              <a:t>MATURITY-</a:t>
            </a:r>
            <a:r>
              <a:rPr sz="1800" dirty="0">
                <a:latin typeface="Calibri"/>
                <a:cs typeface="Calibri"/>
              </a:rPr>
              <a:t>BASED</a:t>
            </a:r>
            <a:r>
              <a:rPr sz="1800" spc="-75" dirty="0">
                <a:latin typeface="Calibri"/>
                <a:cs typeface="Calibri"/>
              </a:rPr>
              <a:t> </a:t>
            </a:r>
            <a:r>
              <a:rPr sz="1800" dirty="0">
                <a:latin typeface="Calibri"/>
                <a:cs typeface="Calibri"/>
              </a:rPr>
              <a:t>GRADED</a:t>
            </a:r>
            <a:r>
              <a:rPr sz="1800" spc="-45" dirty="0">
                <a:latin typeface="Calibri"/>
                <a:cs typeface="Calibri"/>
              </a:rPr>
              <a:t> </a:t>
            </a:r>
            <a:r>
              <a:rPr sz="1800" dirty="0">
                <a:latin typeface="Calibri"/>
                <a:cs typeface="Calibri"/>
              </a:rPr>
              <a:t>LEVELS</a:t>
            </a:r>
            <a:r>
              <a:rPr sz="1800" spc="-30" dirty="0">
                <a:latin typeface="Calibri"/>
                <a:cs typeface="Calibri"/>
              </a:rPr>
              <a:t> </a:t>
            </a:r>
            <a:r>
              <a:rPr sz="1800" spc="-10" dirty="0">
                <a:latin typeface="Calibri"/>
                <a:cs typeface="Calibri"/>
              </a:rPr>
              <a:t>(MBGL)</a:t>
            </a:r>
            <a:endParaRPr sz="1800" dirty="0">
              <a:latin typeface="Calibri"/>
              <a:cs typeface="Calibri"/>
            </a:endParaRPr>
          </a:p>
        </p:txBody>
      </p:sp>
      <p:grpSp>
        <p:nvGrpSpPr>
          <p:cNvPr id="36" name="object 36"/>
          <p:cNvGrpSpPr/>
          <p:nvPr/>
        </p:nvGrpSpPr>
        <p:grpSpPr>
          <a:xfrm>
            <a:off x="4569587" y="1299721"/>
            <a:ext cx="5960111" cy="739775"/>
            <a:chOff x="4569586" y="1299717"/>
            <a:chExt cx="5960110" cy="739775"/>
          </a:xfrm>
        </p:grpSpPr>
        <p:sp>
          <p:nvSpPr>
            <p:cNvPr id="37" name="object 37"/>
            <p:cNvSpPr/>
            <p:nvPr/>
          </p:nvSpPr>
          <p:spPr>
            <a:xfrm>
              <a:off x="4569586" y="1299717"/>
              <a:ext cx="5960110" cy="739775"/>
            </a:xfrm>
            <a:custGeom>
              <a:avLst/>
              <a:gdLst/>
              <a:ahLst/>
              <a:cxnLst/>
              <a:rect l="l" t="t" r="r" b="b"/>
              <a:pathLst>
                <a:path w="5960109" h="739775">
                  <a:moveTo>
                    <a:pt x="5886195" y="0"/>
                  </a:moveTo>
                  <a:lnTo>
                    <a:pt x="73913" y="0"/>
                  </a:lnTo>
                  <a:lnTo>
                    <a:pt x="45166" y="5816"/>
                  </a:lnTo>
                  <a:lnTo>
                    <a:pt x="21669" y="21669"/>
                  </a:lnTo>
                  <a:lnTo>
                    <a:pt x="5816" y="45166"/>
                  </a:lnTo>
                  <a:lnTo>
                    <a:pt x="0" y="73914"/>
                  </a:lnTo>
                  <a:lnTo>
                    <a:pt x="0" y="665353"/>
                  </a:lnTo>
                  <a:lnTo>
                    <a:pt x="5816" y="694154"/>
                  </a:lnTo>
                  <a:lnTo>
                    <a:pt x="21669" y="717645"/>
                  </a:lnTo>
                  <a:lnTo>
                    <a:pt x="45166" y="733468"/>
                  </a:lnTo>
                  <a:lnTo>
                    <a:pt x="73913" y="739267"/>
                  </a:lnTo>
                  <a:lnTo>
                    <a:pt x="5886195" y="739267"/>
                  </a:lnTo>
                  <a:lnTo>
                    <a:pt x="5914997" y="733468"/>
                  </a:lnTo>
                  <a:lnTo>
                    <a:pt x="5938488" y="717645"/>
                  </a:lnTo>
                  <a:lnTo>
                    <a:pt x="5954311" y="694154"/>
                  </a:lnTo>
                  <a:lnTo>
                    <a:pt x="5960110" y="665353"/>
                  </a:lnTo>
                  <a:lnTo>
                    <a:pt x="5960110" y="73914"/>
                  </a:lnTo>
                  <a:lnTo>
                    <a:pt x="5954311" y="45166"/>
                  </a:lnTo>
                  <a:lnTo>
                    <a:pt x="5938488" y="21669"/>
                  </a:lnTo>
                  <a:lnTo>
                    <a:pt x="5914997" y="5816"/>
                  </a:lnTo>
                  <a:lnTo>
                    <a:pt x="5886195" y="0"/>
                  </a:lnTo>
                  <a:close/>
                </a:path>
              </a:pathLst>
            </a:custGeom>
            <a:solidFill>
              <a:srgbClr val="CFD4EA"/>
            </a:solidFill>
          </p:spPr>
          <p:txBody>
            <a:bodyPr wrap="square" lIns="0" tIns="0" rIns="0" bIns="0" rtlCol="0"/>
            <a:lstStyle/>
            <a:p>
              <a:endParaRPr/>
            </a:p>
          </p:txBody>
        </p:sp>
        <p:sp>
          <p:nvSpPr>
            <p:cNvPr id="38" name="object 38"/>
            <p:cNvSpPr/>
            <p:nvPr/>
          </p:nvSpPr>
          <p:spPr>
            <a:xfrm>
              <a:off x="4838074" y="1519279"/>
              <a:ext cx="318770" cy="302260"/>
            </a:xfrm>
            <a:custGeom>
              <a:avLst/>
              <a:gdLst/>
              <a:ahLst/>
              <a:cxnLst/>
              <a:rect l="l" t="t" r="r" b="b"/>
              <a:pathLst>
                <a:path w="318770" h="302260">
                  <a:moveTo>
                    <a:pt x="288933" y="255575"/>
                  </a:moveTo>
                  <a:lnTo>
                    <a:pt x="29312" y="255574"/>
                  </a:lnTo>
                  <a:lnTo>
                    <a:pt x="29312" y="263954"/>
                  </a:lnTo>
                  <a:lnTo>
                    <a:pt x="0" y="284903"/>
                  </a:lnTo>
                  <a:lnTo>
                    <a:pt x="0" y="301662"/>
                  </a:lnTo>
                  <a:lnTo>
                    <a:pt x="318246" y="301662"/>
                  </a:lnTo>
                  <a:lnTo>
                    <a:pt x="318246" y="284903"/>
                  </a:lnTo>
                  <a:lnTo>
                    <a:pt x="288933" y="263954"/>
                  </a:lnTo>
                  <a:lnTo>
                    <a:pt x="288933" y="255575"/>
                  </a:lnTo>
                  <a:close/>
                </a:path>
                <a:path w="318770" h="302260">
                  <a:moveTo>
                    <a:pt x="71186" y="113123"/>
                  </a:moveTo>
                  <a:lnTo>
                    <a:pt x="46061" y="113123"/>
                  </a:lnTo>
                  <a:lnTo>
                    <a:pt x="46061" y="255574"/>
                  </a:lnTo>
                  <a:lnTo>
                    <a:pt x="71186" y="255574"/>
                  </a:lnTo>
                  <a:lnTo>
                    <a:pt x="71186" y="113123"/>
                  </a:lnTo>
                  <a:close/>
                </a:path>
                <a:path w="318770" h="302260">
                  <a:moveTo>
                    <a:pt x="121435" y="113123"/>
                  </a:moveTo>
                  <a:lnTo>
                    <a:pt x="96311" y="113123"/>
                  </a:lnTo>
                  <a:lnTo>
                    <a:pt x="96311" y="255574"/>
                  </a:lnTo>
                  <a:lnTo>
                    <a:pt x="121436" y="255574"/>
                  </a:lnTo>
                  <a:lnTo>
                    <a:pt x="121435" y="113123"/>
                  </a:lnTo>
                  <a:close/>
                </a:path>
                <a:path w="318770" h="302260">
                  <a:moveTo>
                    <a:pt x="171685" y="113123"/>
                  </a:moveTo>
                  <a:lnTo>
                    <a:pt x="146560" y="113123"/>
                  </a:lnTo>
                  <a:lnTo>
                    <a:pt x="146560" y="255574"/>
                  </a:lnTo>
                  <a:lnTo>
                    <a:pt x="171685" y="255574"/>
                  </a:lnTo>
                  <a:lnTo>
                    <a:pt x="171685" y="113123"/>
                  </a:lnTo>
                  <a:close/>
                </a:path>
                <a:path w="318770" h="302260">
                  <a:moveTo>
                    <a:pt x="221934" y="113123"/>
                  </a:moveTo>
                  <a:lnTo>
                    <a:pt x="196809" y="113123"/>
                  </a:lnTo>
                  <a:lnTo>
                    <a:pt x="196810" y="255574"/>
                  </a:lnTo>
                  <a:lnTo>
                    <a:pt x="221934" y="255575"/>
                  </a:lnTo>
                  <a:lnTo>
                    <a:pt x="221934" y="113123"/>
                  </a:lnTo>
                  <a:close/>
                </a:path>
                <a:path w="318770" h="302260">
                  <a:moveTo>
                    <a:pt x="272184" y="113123"/>
                  </a:moveTo>
                  <a:lnTo>
                    <a:pt x="247059" y="113123"/>
                  </a:lnTo>
                  <a:lnTo>
                    <a:pt x="247059" y="255575"/>
                  </a:lnTo>
                  <a:lnTo>
                    <a:pt x="272184" y="255575"/>
                  </a:lnTo>
                  <a:lnTo>
                    <a:pt x="272184" y="113123"/>
                  </a:lnTo>
                  <a:close/>
                </a:path>
                <a:path w="318770" h="302260">
                  <a:moveTo>
                    <a:pt x="288933" y="104743"/>
                  </a:moveTo>
                  <a:lnTo>
                    <a:pt x="29311" y="104743"/>
                  </a:lnTo>
                  <a:lnTo>
                    <a:pt x="29312" y="113123"/>
                  </a:lnTo>
                  <a:lnTo>
                    <a:pt x="288933" y="113123"/>
                  </a:lnTo>
                  <a:lnTo>
                    <a:pt x="288933" y="104743"/>
                  </a:lnTo>
                  <a:close/>
                </a:path>
                <a:path w="318770" h="302260">
                  <a:moveTo>
                    <a:pt x="301496" y="79605"/>
                  </a:moveTo>
                  <a:lnTo>
                    <a:pt x="16749" y="79605"/>
                  </a:lnTo>
                  <a:lnTo>
                    <a:pt x="16749" y="104743"/>
                  </a:lnTo>
                  <a:lnTo>
                    <a:pt x="301496" y="104743"/>
                  </a:lnTo>
                  <a:lnTo>
                    <a:pt x="301496" y="79605"/>
                  </a:lnTo>
                  <a:close/>
                </a:path>
                <a:path w="318770" h="302260">
                  <a:moveTo>
                    <a:pt x="159122" y="0"/>
                  </a:moveTo>
                  <a:lnTo>
                    <a:pt x="29311" y="79605"/>
                  </a:lnTo>
                  <a:lnTo>
                    <a:pt x="288933" y="79605"/>
                  </a:lnTo>
                  <a:lnTo>
                    <a:pt x="275269" y="71225"/>
                  </a:lnTo>
                  <a:lnTo>
                    <a:pt x="145723" y="71225"/>
                  </a:lnTo>
                  <a:lnTo>
                    <a:pt x="138185" y="63684"/>
                  </a:lnTo>
                  <a:lnTo>
                    <a:pt x="138185" y="45249"/>
                  </a:lnTo>
                  <a:lnTo>
                    <a:pt x="145723" y="37707"/>
                  </a:lnTo>
                  <a:lnTo>
                    <a:pt x="220612" y="37707"/>
                  </a:lnTo>
                  <a:lnTo>
                    <a:pt x="159122" y="0"/>
                  </a:lnTo>
                  <a:close/>
                </a:path>
                <a:path w="318770" h="302260">
                  <a:moveTo>
                    <a:pt x="220612" y="37707"/>
                  </a:moveTo>
                  <a:lnTo>
                    <a:pt x="164147" y="37707"/>
                  </a:lnTo>
                  <a:lnTo>
                    <a:pt x="171685" y="45249"/>
                  </a:lnTo>
                  <a:lnTo>
                    <a:pt x="171685" y="63684"/>
                  </a:lnTo>
                  <a:lnTo>
                    <a:pt x="164147" y="71225"/>
                  </a:lnTo>
                  <a:lnTo>
                    <a:pt x="275269" y="71225"/>
                  </a:lnTo>
                  <a:lnTo>
                    <a:pt x="220612" y="37707"/>
                  </a:lnTo>
                  <a:close/>
                </a:path>
              </a:pathLst>
            </a:custGeom>
            <a:solidFill>
              <a:srgbClr val="4471C4"/>
            </a:solidFill>
          </p:spPr>
          <p:txBody>
            <a:bodyPr wrap="square" lIns="0" tIns="0" rIns="0" bIns="0" rtlCol="0"/>
            <a:lstStyle/>
            <a:p>
              <a:endParaRPr/>
            </a:p>
          </p:txBody>
        </p:sp>
        <p:sp>
          <p:nvSpPr>
            <p:cNvPr id="39" name="object 39"/>
            <p:cNvSpPr/>
            <p:nvPr/>
          </p:nvSpPr>
          <p:spPr>
            <a:xfrm>
              <a:off x="4838074" y="1519279"/>
              <a:ext cx="318770" cy="302260"/>
            </a:xfrm>
            <a:custGeom>
              <a:avLst/>
              <a:gdLst/>
              <a:ahLst/>
              <a:cxnLst/>
              <a:rect l="l" t="t" r="r" b="b"/>
              <a:pathLst>
                <a:path w="318770" h="302260">
                  <a:moveTo>
                    <a:pt x="288933" y="263954"/>
                  </a:moveTo>
                  <a:lnTo>
                    <a:pt x="288933" y="255575"/>
                  </a:lnTo>
                  <a:lnTo>
                    <a:pt x="272184" y="255575"/>
                  </a:lnTo>
                  <a:lnTo>
                    <a:pt x="272184" y="113123"/>
                  </a:lnTo>
                  <a:lnTo>
                    <a:pt x="288933" y="113123"/>
                  </a:lnTo>
                  <a:lnTo>
                    <a:pt x="288933" y="104743"/>
                  </a:lnTo>
                  <a:lnTo>
                    <a:pt x="301496" y="104743"/>
                  </a:lnTo>
                  <a:lnTo>
                    <a:pt x="301496" y="79605"/>
                  </a:lnTo>
                  <a:lnTo>
                    <a:pt x="288933" y="79605"/>
                  </a:lnTo>
                  <a:lnTo>
                    <a:pt x="159122" y="0"/>
                  </a:lnTo>
                  <a:lnTo>
                    <a:pt x="29311" y="79605"/>
                  </a:lnTo>
                  <a:lnTo>
                    <a:pt x="16749" y="79605"/>
                  </a:lnTo>
                  <a:lnTo>
                    <a:pt x="16749" y="104743"/>
                  </a:lnTo>
                  <a:lnTo>
                    <a:pt x="29311" y="104743"/>
                  </a:lnTo>
                  <a:lnTo>
                    <a:pt x="29311" y="113123"/>
                  </a:lnTo>
                  <a:lnTo>
                    <a:pt x="46061" y="113123"/>
                  </a:lnTo>
                  <a:lnTo>
                    <a:pt x="46061" y="255574"/>
                  </a:lnTo>
                  <a:lnTo>
                    <a:pt x="29312" y="255574"/>
                  </a:lnTo>
                  <a:lnTo>
                    <a:pt x="29312" y="263954"/>
                  </a:lnTo>
                  <a:lnTo>
                    <a:pt x="0" y="284903"/>
                  </a:lnTo>
                  <a:lnTo>
                    <a:pt x="0" y="301662"/>
                  </a:lnTo>
                  <a:lnTo>
                    <a:pt x="159123" y="301662"/>
                  </a:lnTo>
                  <a:lnTo>
                    <a:pt x="318246" y="301662"/>
                  </a:lnTo>
                  <a:lnTo>
                    <a:pt x="318246" y="284903"/>
                  </a:lnTo>
                  <a:lnTo>
                    <a:pt x="288933" y="263954"/>
                  </a:lnTo>
                  <a:close/>
                </a:path>
                <a:path w="318770" h="302260">
                  <a:moveTo>
                    <a:pt x="96311" y="255574"/>
                  </a:moveTo>
                  <a:lnTo>
                    <a:pt x="71186" y="255574"/>
                  </a:lnTo>
                  <a:lnTo>
                    <a:pt x="71186" y="113123"/>
                  </a:lnTo>
                  <a:lnTo>
                    <a:pt x="96311" y="113123"/>
                  </a:lnTo>
                  <a:lnTo>
                    <a:pt x="96311" y="255574"/>
                  </a:lnTo>
                  <a:close/>
                </a:path>
                <a:path w="318770" h="302260">
                  <a:moveTo>
                    <a:pt x="146560" y="255574"/>
                  </a:moveTo>
                  <a:lnTo>
                    <a:pt x="121436" y="255574"/>
                  </a:lnTo>
                  <a:lnTo>
                    <a:pt x="121435" y="113123"/>
                  </a:lnTo>
                  <a:lnTo>
                    <a:pt x="146560" y="113123"/>
                  </a:lnTo>
                  <a:lnTo>
                    <a:pt x="146560" y="255574"/>
                  </a:lnTo>
                  <a:close/>
                </a:path>
                <a:path w="318770" h="302260">
                  <a:moveTo>
                    <a:pt x="154935" y="71225"/>
                  </a:moveTo>
                  <a:lnTo>
                    <a:pt x="145723" y="71225"/>
                  </a:lnTo>
                  <a:lnTo>
                    <a:pt x="138185" y="63684"/>
                  </a:lnTo>
                  <a:lnTo>
                    <a:pt x="138185" y="54466"/>
                  </a:lnTo>
                  <a:lnTo>
                    <a:pt x="138185" y="45249"/>
                  </a:lnTo>
                  <a:lnTo>
                    <a:pt x="145723" y="37707"/>
                  </a:lnTo>
                  <a:lnTo>
                    <a:pt x="154935" y="37707"/>
                  </a:lnTo>
                  <a:lnTo>
                    <a:pt x="164147" y="37707"/>
                  </a:lnTo>
                  <a:lnTo>
                    <a:pt x="171685" y="45249"/>
                  </a:lnTo>
                  <a:lnTo>
                    <a:pt x="171685" y="54466"/>
                  </a:lnTo>
                  <a:lnTo>
                    <a:pt x="171685" y="63684"/>
                  </a:lnTo>
                  <a:lnTo>
                    <a:pt x="164147" y="71225"/>
                  </a:lnTo>
                  <a:lnTo>
                    <a:pt x="154935" y="71225"/>
                  </a:lnTo>
                  <a:close/>
                </a:path>
                <a:path w="318770" h="302260">
                  <a:moveTo>
                    <a:pt x="196810" y="255574"/>
                  </a:moveTo>
                  <a:lnTo>
                    <a:pt x="171685" y="255574"/>
                  </a:lnTo>
                  <a:lnTo>
                    <a:pt x="171685" y="113123"/>
                  </a:lnTo>
                  <a:lnTo>
                    <a:pt x="196809" y="113123"/>
                  </a:lnTo>
                  <a:lnTo>
                    <a:pt x="196810" y="255574"/>
                  </a:lnTo>
                  <a:close/>
                </a:path>
                <a:path w="318770" h="302260">
                  <a:moveTo>
                    <a:pt x="247059" y="255575"/>
                  </a:moveTo>
                  <a:lnTo>
                    <a:pt x="221934" y="255575"/>
                  </a:lnTo>
                  <a:lnTo>
                    <a:pt x="221934" y="113123"/>
                  </a:lnTo>
                  <a:lnTo>
                    <a:pt x="247059" y="113123"/>
                  </a:lnTo>
                  <a:lnTo>
                    <a:pt x="247059" y="255575"/>
                  </a:lnTo>
                  <a:close/>
                </a:path>
              </a:pathLst>
            </a:custGeom>
            <a:ln w="4886">
              <a:solidFill>
                <a:srgbClr val="4471C4"/>
              </a:solidFill>
            </a:ln>
          </p:spPr>
          <p:txBody>
            <a:bodyPr wrap="square" lIns="0" tIns="0" rIns="0" bIns="0" rtlCol="0"/>
            <a:lstStyle/>
            <a:p>
              <a:endParaRPr/>
            </a:p>
          </p:txBody>
        </p:sp>
        <p:sp>
          <p:nvSpPr>
            <p:cNvPr id="40" name="object 40"/>
            <p:cNvSpPr/>
            <p:nvPr/>
          </p:nvSpPr>
          <p:spPr>
            <a:xfrm>
              <a:off x="4793233" y="1466024"/>
              <a:ext cx="407034" cy="407034"/>
            </a:xfrm>
            <a:custGeom>
              <a:avLst/>
              <a:gdLst/>
              <a:ahLst/>
              <a:cxnLst/>
              <a:rect l="l" t="t" r="r" b="b"/>
              <a:pathLst>
                <a:path w="407035" h="407035">
                  <a:moveTo>
                    <a:pt x="0" y="406590"/>
                  </a:moveTo>
                  <a:lnTo>
                    <a:pt x="406590" y="406590"/>
                  </a:lnTo>
                  <a:lnTo>
                    <a:pt x="406590" y="0"/>
                  </a:lnTo>
                  <a:lnTo>
                    <a:pt x="0" y="0"/>
                  </a:lnTo>
                  <a:lnTo>
                    <a:pt x="0" y="406590"/>
                  </a:lnTo>
                  <a:close/>
                </a:path>
              </a:pathLst>
            </a:custGeom>
            <a:ln w="12700">
              <a:solidFill>
                <a:srgbClr val="FFFFFF"/>
              </a:solidFill>
            </a:ln>
          </p:spPr>
          <p:txBody>
            <a:bodyPr wrap="square" lIns="0" tIns="0" rIns="0" bIns="0" rtlCol="0"/>
            <a:lstStyle/>
            <a:p>
              <a:endParaRPr/>
            </a:p>
          </p:txBody>
        </p:sp>
      </p:grpSp>
      <p:sp>
        <p:nvSpPr>
          <p:cNvPr id="41" name="object 41"/>
          <p:cNvSpPr txBox="1"/>
          <p:nvPr/>
        </p:nvSpPr>
        <p:spPr>
          <a:xfrm>
            <a:off x="5489576" y="1506729"/>
            <a:ext cx="1991995" cy="289823"/>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Size</a:t>
            </a:r>
            <a:r>
              <a:rPr sz="1800" spc="-35" dirty="0">
                <a:latin typeface="Calibri"/>
                <a:cs typeface="Calibri"/>
              </a:rPr>
              <a:t> </a:t>
            </a:r>
            <a:r>
              <a:rPr sz="1800" dirty="0">
                <a:latin typeface="Calibri"/>
                <a:cs typeface="Calibri"/>
              </a:rPr>
              <a:t>of</a:t>
            </a:r>
            <a:r>
              <a:rPr sz="1800" spc="-35" dirty="0">
                <a:latin typeface="Calibri"/>
                <a:cs typeface="Calibri"/>
              </a:rPr>
              <a:t> </a:t>
            </a:r>
            <a:r>
              <a:rPr sz="1800" dirty="0">
                <a:latin typeface="Calibri"/>
                <a:cs typeface="Calibri"/>
              </a:rPr>
              <a:t>the</a:t>
            </a:r>
            <a:r>
              <a:rPr sz="1800" spc="-40" dirty="0">
                <a:latin typeface="Calibri"/>
                <a:cs typeface="Calibri"/>
              </a:rPr>
              <a:t> </a:t>
            </a:r>
            <a:r>
              <a:rPr sz="1800" spc="-10" dirty="0">
                <a:latin typeface="Calibri"/>
                <a:cs typeface="Calibri"/>
              </a:rPr>
              <a:t>institution</a:t>
            </a:r>
            <a:endParaRPr sz="1800" dirty="0">
              <a:latin typeface="Calibri"/>
              <a:cs typeface="Calibri"/>
            </a:endParaRPr>
          </a:p>
        </p:txBody>
      </p:sp>
      <p:grpSp>
        <p:nvGrpSpPr>
          <p:cNvPr id="42" name="object 42"/>
          <p:cNvGrpSpPr/>
          <p:nvPr/>
        </p:nvGrpSpPr>
        <p:grpSpPr>
          <a:xfrm>
            <a:off x="4569587" y="2223774"/>
            <a:ext cx="5960111" cy="739775"/>
            <a:chOff x="4569586" y="2223770"/>
            <a:chExt cx="5960110" cy="739775"/>
          </a:xfrm>
        </p:grpSpPr>
        <p:sp>
          <p:nvSpPr>
            <p:cNvPr id="43" name="object 43"/>
            <p:cNvSpPr/>
            <p:nvPr/>
          </p:nvSpPr>
          <p:spPr>
            <a:xfrm>
              <a:off x="4569586" y="2223770"/>
              <a:ext cx="5960110" cy="739775"/>
            </a:xfrm>
            <a:custGeom>
              <a:avLst/>
              <a:gdLst/>
              <a:ahLst/>
              <a:cxnLst/>
              <a:rect l="l" t="t" r="r" b="b"/>
              <a:pathLst>
                <a:path w="5960109" h="739775">
                  <a:moveTo>
                    <a:pt x="5886195" y="0"/>
                  </a:moveTo>
                  <a:lnTo>
                    <a:pt x="73913" y="0"/>
                  </a:lnTo>
                  <a:lnTo>
                    <a:pt x="45166" y="5816"/>
                  </a:lnTo>
                  <a:lnTo>
                    <a:pt x="21669" y="21669"/>
                  </a:lnTo>
                  <a:lnTo>
                    <a:pt x="5816" y="45166"/>
                  </a:lnTo>
                  <a:lnTo>
                    <a:pt x="0" y="73913"/>
                  </a:lnTo>
                  <a:lnTo>
                    <a:pt x="0" y="665352"/>
                  </a:lnTo>
                  <a:lnTo>
                    <a:pt x="5816" y="694154"/>
                  </a:lnTo>
                  <a:lnTo>
                    <a:pt x="21669" y="717645"/>
                  </a:lnTo>
                  <a:lnTo>
                    <a:pt x="45166" y="733468"/>
                  </a:lnTo>
                  <a:lnTo>
                    <a:pt x="73913" y="739266"/>
                  </a:lnTo>
                  <a:lnTo>
                    <a:pt x="5886195" y="739266"/>
                  </a:lnTo>
                  <a:lnTo>
                    <a:pt x="5914997" y="733468"/>
                  </a:lnTo>
                  <a:lnTo>
                    <a:pt x="5938488" y="717645"/>
                  </a:lnTo>
                  <a:lnTo>
                    <a:pt x="5954311" y="694154"/>
                  </a:lnTo>
                  <a:lnTo>
                    <a:pt x="5960110" y="665352"/>
                  </a:lnTo>
                  <a:lnTo>
                    <a:pt x="5960110" y="73913"/>
                  </a:lnTo>
                  <a:lnTo>
                    <a:pt x="5954311" y="45166"/>
                  </a:lnTo>
                  <a:lnTo>
                    <a:pt x="5938488" y="21669"/>
                  </a:lnTo>
                  <a:lnTo>
                    <a:pt x="5914997" y="5816"/>
                  </a:lnTo>
                  <a:lnTo>
                    <a:pt x="5886195" y="0"/>
                  </a:lnTo>
                  <a:close/>
                </a:path>
              </a:pathLst>
            </a:custGeom>
            <a:solidFill>
              <a:srgbClr val="CFD4EA"/>
            </a:solidFill>
          </p:spPr>
          <p:txBody>
            <a:bodyPr wrap="square" lIns="0" tIns="0" rIns="0" bIns="0" rtlCol="0"/>
            <a:lstStyle/>
            <a:p>
              <a:endParaRPr/>
            </a:p>
          </p:txBody>
        </p:sp>
        <p:pic>
          <p:nvPicPr>
            <p:cNvPr id="44" name="object 44"/>
            <p:cNvPicPr/>
            <p:nvPr/>
          </p:nvPicPr>
          <p:blipFill>
            <a:blip r:embed="rId3" cstate="print"/>
            <a:stretch>
              <a:fillRect/>
            </a:stretch>
          </p:blipFill>
          <p:spPr>
            <a:xfrm>
              <a:off x="4858243" y="2426350"/>
              <a:ext cx="277908" cy="335458"/>
            </a:xfrm>
            <a:prstGeom prst="rect">
              <a:avLst/>
            </a:prstGeom>
          </p:spPr>
        </p:pic>
      </p:grpSp>
      <p:sp>
        <p:nvSpPr>
          <p:cNvPr id="45" name="object 45"/>
          <p:cNvSpPr/>
          <p:nvPr/>
        </p:nvSpPr>
        <p:spPr>
          <a:xfrm>
            <a:off x="4793233" y="2390203"/>
            <a:ext cx="407035" cy="407034"/>
          </a:xfrm>
          <a:custGeom>
            <a:avLst/>
            <a:gdLst/>
            <a:ahLst/>
            <a:cxnLst/>
            <a:rect l="l" t="t" r="r" b="b"/>
            <a:pathLst>
              <a:path w="407035" h="407035">
                <a:moveTo>
                  <a:pt x="0" y="406590"/>
                </a:moveTo>
                <a:lnTo>
                  <a:pt x="406590" y="406590"/>
                </a:lnTo>
                <a:lnTo>
                  <a:pt x="406590" y="0"/>
                </a:lnTo>
                <a:lnTo>
                  <a:pt x="0" y="0"/>
                </a:lnTo>
                <a:lnTo>
                  <a:pt x="0" y="406590"/>
                </a:lnTo>
                <a:close/>
              </a:path>
            </a:pathLst>
          </a:custGeom>
          <a:ln w="12700">
            <a:solidFill>
              <a:srgbClr val="FFFFFF"/>
            </a:solidFill>
          </a:ln>
        </p:spPr>
        <p:txBody>
          <a:bodyPr wrap="square" lIns="0" tIns="0" rIns="0" bIns="0" rtlCol="0"/>
          <a:lstStyle/>
          <a:p>
            <a:endParaRPr/>
          </a:p>
        </p:txBody>
      </p:sp>
      <p:sp>
        <p:nvSpPr>
          <p:cNvPr id="46" name="object 46"/>
          <p:cNvSpPr txBox="1"/>
          <p:nvPr/>
        </p:nvSpPr>
        <p:spPr>
          <a:xfrm>
            <a:off x="5489575" y="2431161"/>
            <a:ext cx="4693920" cy="289823"/>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Academic</a:t>
            </a:r>
            <a:r>
              <a:rPr sz="1800" spc="-55" dirty="0">
                <a:latin typeface="Calibri"/>
                <a:cs typeface="Calibri"/>
              </a:rPr>
              <a:t> </a:t>
            </a:r>
            <a:r>
              <a:rPr sz="1800" dirty="0">
                <a:latin typeface="Calibri"/>
                <a:cs typeface="Calibri"/>
              </a:rPr>
              <a:t>Data,</a:t>
            </a:r>
            <a:r>
              <a:rPr sz="1800" spc="-55" dirty="0">
                <a:latin typeface="Calibri"/>
                <a:cs typeface="Calibri"/>
              </a:rPr>
              <a:t> </a:t>
            </a:r>
            <a:r>
              <a:rPr sz="1800" spc="-10" dirty="0">
                <a:latin typeface="Calibri"/>
                <a:cs typeface="Calibri"/>
              </a:rPr>
              <a:t>Research</a:t>
            </a:r>
            <a:r>
              <a:rPr sz="1800" spc="-55" dirty="0">
                <a:latin typeface="Calibri"/>
                <a:cs typeface="Calibri"/>
              </a:rPr>
              <a:t> </a:t>
            </a:r>
            <a:r>
              <a:rPr sz="1800" dirty="0">
                <a:latin typeface="Calibri"/>
                <a:cs typeface="Calibri"/>
              </a:rPr>
              <a:t>Data,</a:t>
            </a:r>
            <a:r>
              <a:rPr sz="1800" spc="-55" dirty="0">
                <a:latin typeface="Calibri"/>
                <a:cs typeface="Calibri"/>
              </a:rPr>
              <a:t> </a:t>
            </a:r>
            <a:r>
              <a:rPr sz="1800" spc="-10" dirty="0">
                <a:latin typeface="Calibri"/>
                <a:cs typeface="Calibri"/>
              </a:rPr>
              <a:t>Innovation</a:t>
            </a:r>
            <a:r>
              <a:rPr sz="1800" spc="-55" dirty="0">
                <a:latin typeface="Calibri"/>
                <a:cs typeface="Calibri"/>
              </a:rPr>
              <a:t> </a:t>
            </a:r>
            <a:r>
              <a:rPr sz="1800" spc="-10" dirty="0">
                <a:latin typeface="Calibri"/>
                <a:cs typeface="Calibri"/>
              </a:rPr>
              <a:t>metrics</a:t>
            </a:r>
            <a:endParaRPr sz="1800">
              <a:latin typeface="Calibri"/>
              <a:cs typeface="Calibri"/>
            </a:endParaRPr>
          </a:p>
        </p:txBody>
      </p:sp>
      <p:grpSp>
        <p:nvGrpSpPr>
          <p:cNvPr id="47" name="object 47"/>
          <p:cNvGrpSpPr/>
          <p:nvPr/>
        </p:nvGrpSpPr>
        <p:grpSpPr>
          <a:xfrm>
            <a:off x="4786886" y="3307905"/>
            <a:ext cx="419735" cy="419734"/>
            <a:chOff x="4786884" y="3307905"/>
            <a:chExt cx="419734" cy="419734"/>
          </a:xfrm>
        </p:grpSpPr>
        <p:sp>
          <p:nvSpPr>
            <p:cNvPr id="48" name="object 48"/>
            <p:cNvSpPr/>
            <p:nvPr/>
          </p:nvSpPr>
          <p:spPr>
            <a:xfrm>
              <a:off x="4814624" y="3417787"/>
              <a:ext cx="365760" cy="159385"/>
            </a:xfrm>
            <a:custGeom>
              <a:avLst/>
              <a:gdLst/>
              <a:ahLst/>
              <a:cxnLst/>
              <a:rect l="l" t="t" r="r" b="b"/>
              <a:pathLst>
                <a:path w="365760" h="159385">
                  <a:moveTo>
                    <a:pt x="182572" y="0"/>
                  </a:moveTo>
                  <a:lnTo>
                    <a:pt x="0" y="65359"/>
                  </a:lnTo>
                  <a:lnTo>
                    <a:pt x="23449" y="73739"/>
                  </a:lnTo>
                  <a:lnTo>
                    <a:pt x="23449" y="155439"/>
                  </a:lnTo>
                  <a:lnTo>
                    <a:pt x="27218" y="159210"/>
                  </a:lnTo>
                  <a:lnTo>
                    <a:pt x="36430" y="159210"/>
                  </a:lnTo>
                  <a:lnTo>
                    <a:pt x="40199" y="155439"/>
                  </a:lnTo>
                  <a:lnTo>
                    <a:pt x="40199" y="79605"/>
                  </a:lnTo>
                  <a:lnTo>
                    <a:pt x="182572" y="129463"/>
                  </a:lnTo>
                  <a:lnTo>
                    <a:pt x="365145" y="65360"/>
                  </a:lnTo>
                  <a:lnTo>
                    <a:pt x="182572" y="0"/>
                  </a:lnTo>
                  <a:close/>
                </a:path>
              </a:pathLst>
            </a:custGeom>
            <a:solidFill>
              <a:srgbClr val="4471C4"/>
            </a:solidFill>
          </p:spPr>
          <p:txBody>
            <a:bodyPr wrap="square" lIns="0" tIns="0" rIns="0" bIns="0" rtlCol="0"/>
            <a:lstStyle/>
            <a:p>
              <a:endParaRPr/>
            </a:p>
          </p:txBody>
        </p:sp>
        <p:sp>
          <p:nvSpPr>
            <p:cNvPr id="49" name="object 49"/>
            <p:cNvSpPr/>
            <p:nvPr/>
          </p:nvSpPr>
          <p:spPr>
            <a:xfrm>
              <a:off x="4814624" y="3417787"/>
              <a:ext cx="365760" cy="159385"/>
            </a:xfrm>
            <a:custGeom>
              <a:avLst/>
              <a:gdLst/>
              <a:ahLst/>
              <a:cxnLst/>
              <a:rect l="l" t="t" r="r" b="b"/>
              <a:pathLst>
                <a:path w="365760" h="159385">
                  <a:moveTo>
                    <a:pt x="182572" y="129463"/>
                  </a:moveTo>
                  <a:lnTo>
                    <a:pt x="365145" y="65360"/>
                  </a:lnTo>
                  <a:lnTo>
                    <a:pt x="182572" y="0"/>
                  </a:lnTo>
                  <a:lnTo>
                    <a:pt x="0" y="65359"/>
                  </a:lnTo>
                  <a:lnTo>
                    <a:pt x="23449" y="73739"/>
                  </a:lnTo>
                  <a:lnTo>
                    <a:pt x="23449" y="150830"/>
                  </a:lnTo>
                  <a:lnTo>
                    <a:pt x="23449" y="155439"/>
                  </a:lnTo>
                  <a:lnTo>
                    <a:pt x="27218" y="159210"/>
                  </a:lnTo>
                  <a:lnTo>
                    <a:pt x="31824" y="159210"/>
                  </a:lnTo>
                  <a:lnTo>
                    <a:pt x="36430" y="159210"/>
                  </a:lnTo>
                  <a:lnTo>
                    <a:pt x="40199" y="155439"/>
                  </a:lnTo>
                  <a:lnTo>
                    <a:pt x="40199" y="150830"/>
                  </a:lnTo>
                  <a:lnTo>
                    <a:pt x="40199" y="79605"/>
                  </a:lnTo>
                  <a:lnTo>
                    <a:pt x="182572" y="129463"/>
                  </a:lnTo>
                  <a:close/>
                </a:path>
              </a:pathLst>
            </a:custGeom>
            <a:ln w="4887">
              <a:solidFill>
                <a:srgbClr val="4471C4"/>
              </a:solidFill>
            </a:ln>
          </p:spPr>
          <p:txBody>
            <a:bodyPr wrap="square" lIns="0" tIns="0" rIns="0" bIns="0" rtlCol="0"/>
            <a:lstStyle/>
            <a:p>
              <a:endParaRPr/>
            </a:p>
          </p:txBody>
        </p:sp>
        <p:sp>
          <p:nvSpPr>
            <p:cNvPr id="50" name="object 50"/>
            <p:cNvSpPr/>
            <p:nvPr/>
          </p:nvSpPr>
          <p:spPr>
            <a:xfrm>
              <a:off x="4793234" y="3314255"/>
              <a:ext cx="407034" cy="407034"/>
            </a:xfrm>
            <a:custGeom>
              <a:avLst/>
              <a:gdLst/>
              <a:ahLst/>
              <a:cxnLst/>
              <a:rect l="l" t="t" r="r" b="b"/>
              <a:pathLst>
                <a:path w="407035" h="407035">
                  <a:moveTo>
                    <a:pt x="0" y="406590"/>
                  </a:moveTo>
                  <a:lnTo>
                    <a:pt x="406590" y="406590"/>
                  </a:lnTo>
                  <a:lnTo>
                    <a:pt x="406590" y="0"/>
                  </a:lnTo>
                  <a:lnTo>
                    <a:pt x="0" y="0"/>
                  </a:lnTo>
                  <a:lnTo>
                    <a:pt x="0" y="406590"/>
                  </a:lnTo>
                  <a:close/>
                </a:path>
              </a:pathLst>
            </a:custGeom>
            <a:ln w="12700">
              <a:solidFill>
                <a:srgbClr val="FFFFFF"/>
              </a:solidFill>
            </a:ln>
          </p:spPr>
          <p:txBody>
            <a:bodyPr wrap="square" lIns="0" tIns="0" rIns="0" bIns="0" rtlCol="0"/>
            <a:lstStyle/>
            <a:p>
              <a:endParaRPr/>
            </a:p>
          </p:txBody>
        </p:sp>
      </p:grpSp>
      <p:grpSp>
        <p:nvGrpSpPr>
          <p:cNvPr id="51" name="object 51"/>
          <p:cNvGrpSpPr/>
          <p:nvPr/>
        </p:nvGrpSpPr>
        <p:grpSpPr>
          <a:xfrm>
            <a:off x="4569587" y="3147825"/>
            <a:ext cx="5960111" cy="2587625"/>
            <a:chOff x="4569586" y="3147822"/>
            <a:chExt cx="5960110" cy="2587625"/>
          </a:xfrm>
        </p:grpSpPr>
        <p:sp>
          <p:nvSpPr>
            <p:cNvPr id="52" name="object 52"/>
            <p:cNvSpPr/>
            <p:nvPr/>
          </p:nvSpPr>
          <p:spPr>
            <a:xfrm>
              <a:off x="4569586" y="3147822"/>
              <a:ext cx="5960110" cy="739775"/>
            </a:xfrm>
            <a:custGeom>
              <a:avLst/>
              <a:gdLst/>
              <a:ahLst/>
              <a:cxnLst/>
              <a:rect l="l" t="t" r="r" b="b"/>
              <a:pathLst>
                <a:path w="5960109" h="739775">
                  <a:moveTo>
                    <a:pt x="5886195" y="0"/>
                  </a:moveTo>
                  <a:lnTo>
                    <a:pt x="73913" y="0"/>
                  </a:lnTo>
                  <a:lnTo>
                    <a:pt x="45166" y="5816"/>
                  </a:lnTo>
                  <a:lnTo>
                    <a:pt x="21669" y="21669"/>
                  </a:lnTo>
                  <a:lnTo>
                    <a:pt x="5816" y="45166"/>
                  </a:lnTo>
                  <a:lnTo>
                    <a:pt x="0" y="73913"/>
                  </a:lnTo>
                  <a:lnTo>
                    <a:pt x="0" y="665352"/>
                  </a:lnTo>
                  <a:lnTo>
                    <a:pt x="5816" y="694154"/>
                  </a:lnTo>
                  <a:lnTo>
                    <a:pt x="21669" y="717645"/>
                  </a:lnTo>
                  <a:lnTo>
                    <a:pt x="45166" y="733468"/>
                  </a:lnTo>
                  <a:lnTo>
                    <a:pt x="73913" y="739266"/>
                  </a:lnTo>
                  <a:lnTo>
                    <a:pt x="5886195" y="739266"/>
                  </a:lnTo>
                  <a:lnTo>
                    <a:pt x="5914997" y="733468"/>
                  </a:lnTo>
                  <a:lnTo>
                    <a:pt x="5938488" y="717645"/>
                  </a:lnTo>
                  <a:lnTo>
                    <a:pt x="5954311" y="694154"/>
                  </a:lnTo>
                  <a:lnTo>
                    <a:pt x="5960110" y="665352"/>
                  </a:lnTo>
                  <a:lnTo>
                    <a:pt x="5960110" y="73913"/>
                  </a:lnTo>
                  <a:lnTo>
                    <a:pt x="5954311" y="45166"/>
                  </a:lnTo>
                  <a:lnTo>
                    <a:pt x="5938488" y="21669"/>
                  </a:lnTo>
                  <a:lnTo>
                    <a:pt x="5914997" y="5816"/>
                  </a:lnTo>
                  <a:lnTo>
                    <a:pt x="5886195" y="0"/>
                  </a:lnTo>
                  <a:close/>
                </a:path>
              </a:pathLst>
            </a:custGeom>
            <a:solidFill>
              <a:srgbClr val="CFD4EA"/>
            </a:solidFill>
          </p:spPr>
          <p:txBody>
            <a:bodyPr wrap="square" lIns="0" tIns="0" rIns="0" bIns="0" rtlCol="0"/>
            <a:lstStyle/>
            <a:p>
              <a:endParaRPr/>
            </a:p>
          </p:txBody>
        </p:sp>
        <p:pic>
          <p:nvPicPr>
            <p:cNvPr id="53" name="object 53"/>
            <p:cNvPicPr/>
            <p:nvPr/>
          </p:nvPicPr>
          <p:blipFill>
            <a:blip r:embed="rId4" cstate="print"/>
            <a:stretch>
              <a:fillRect/>
            </a:stretch>
          </p:blipFill>
          <p:spPr>
            <a:xfrm>
              <a:off x="4877505" y="3521344"/>
              <a:ext cx="239384" cy="99995"/>
            </a:xfrm>
            <a:prstGeom prst="rect">
              <a:avLst/>
            </a:prstGeom>
          </p:spPr>
        </p:pic>
        <p:sp>
          <p:nvSpPr>
            <p:cNvPr id="54" name="object 54"/>
            <p:cNvSpPr/>
            <p:nvPr/>
          </p:nvSpPr>
          <p:spPr>
            <a:xfrm>
              <a:off x="4569586" y="4071874"/>
              <a:ext cx="5960110" cy="739775"/>
            </a:xfrm>
            <a:custGeom>
              <a:avLst/>
              <a:gdLst/>
              <a:ahLst/>
              <a:cxnLst/>
              <a:rect l="l" t="t" r="r" b="b"/>
              <a:pathLst>
                <a:path w="5960109" h="739775">
                  <a:moveTo>
                    <a:pt x="5886195" y="0"/>
                  </a:moveTo>
                  <a:lnTo>
                    <a:pt x="73913" y="0"/>
                  </a:lnTo>
                  <a:lnTo>
                    <a:pt x="45166" y="5818"/>
                  </a:lnTo>
                  <a:lnTo>
                    <a:pt x="21669" y="21685"/>
                  </a:lnTo>
                  <a:lnTo>
                    <a:pt x="5816" y="45219"/>
                  </a:lnTo>
                  <a:lnTo>
                    <a:pt x="0" y="74040"/>
                  </a:lnTo>
                  <a:lnTo>
                    <a:pt x="0" y="665352"/>
                  </a:lnTo>
                  <a:lnTo>
                    <a:pt x="5816" y="694154"/>
                  </a:lnTo>
                  <a:lnTo>
                    <a:pt x="21669" y="717645"/>
                  </a:lnTo>
                  <a:lnTo>
                    <a:pt x="45166" y="733468"/>
                  </a:lnTo>
                  <a:lnTo>
                    <a:pt x="73913" y="739267"/>
                  </a:lnTo>
                  <a:lnTo>
                    <a:pt x="5886195" y="739267"/>
                  </a:lnTo>
                  <a:lnTo>
                    <a:pt x="5914997" y="733468"/>
                  </a:lnTo>
                  <a:lnTo>
                    <a:pt x="5938488" y="717645"/>
                  </a:lnTo>
                  <a:lnTo>
                    <a:pt x="5954311" y="694154"/>
                  </a:lnTo>
                  <a:lnTo>
                    <a:pt x="5960110" y="665352"/>
                  </a:lnTo>
                  <a:lnTo>
                    <a:pt x="5960110" y="74040"/>
                  </a:lnTo>
                  <a:lnTo>
                    <a:pt x="5954311" y="45219"/>
                  </a:lnTo>
                  <a:lnTo>
                    <a:pt x="5938488" y="21685"/>
                  </a:lnTo>
                  <a:lnTo>
                    <a:pt x="5914997" y="5818"/>
                  </a:lnTo>
                  <a:lnTo>
                    <a:pt x="5886195" y="0"/>
                  </a:lnTo>
                  <a:close/>
                </a:path>
              </a:pathLst>
            </a:custGeom>
            <a:solidFill>
              <a:srgbClr val="CFD4EA"/>
            </a:solidFill>
          </p:spPr>
          <p:txBody>
            <a:bodyPr wrap="square" lIns="0" tIns="0" rIns="0" bIns="0" rtlCol="0"/>
            <a:lstStyle/>
            <a:p>
              <a:endParaRPr/>
            </a:p>
          </p:txBody>
        </p:sp>
        <p:sp>
          <p:nvSpPr>
            <p:cNvPr id="55" name="object 55"/>
            <p:cNvSpPr/>
            <p:nvPr/>
          </p:nvSpPr>
          <p:spPr>
            <a:xfrm>
              <a:off x="4955323" y="4526188"/>
              <a:ext cx="83820" cy="59055"/>
            </a:xfrm>
            <a:custGeom>
              <a:avLst/>
              <a:gdLst/>
              <a:ahLst/>
              <a:cxnLst/>
              <a:rect l="l" t="t" r="r" b="b"/>
              <a:pathLst>
                <a:path w="83820" h="59054">
                  <a:moveTo>
                    <a:pt x="83748" y="0"/>
                  </a:moveTo>
                  <a:lnTo>
                    <a:pt x="0" y="0"/>
                  </a:lnTo>
                  <a:lnTo>
                    <a:pt x="0" y="58656"/>
                  </a:lnTo>
                  <a:lnTo>
                    <a:pt x="83749" y="58656"/>
                  </a:lnTo>
                  <a:lnTo>
                    <a:pt x="83748" y="0"/>
                  </a:lnTo>
                  <a:close/>
                </a:path>
              </a:pathLst>
            </a:custGeom>
            <a:solidFill>
              <a:srgbClr val="4471C4"/>
            </a:solidFill>
          </p:spPr>
          <p:txBody>
            <a:bodyPr wrap="square" lIns="0" tIns="0" rIns="0" bIns="0" rtlCol="0"/>
            <a:lstStyle/>
            <a:p>
              <a:endParaRPr/>
            </a:p>
          </p:txBody>
        </p:sp>
        <p:sp>
          <p:nvSpPr>
            <p:cNvPr id="56" name="object 56"/>
            <p:cNvSpPr/>
            <p:nvPr/>
          </p:nvSpPr>
          <p:spPr>
            <a:xfrm>
              <a:off x="4955323" y="4526188"/>
              <a:ext cx="83820" cy="59055"/>
            </a:xfrm>
            <a:custGeom>
              <a:avLst/>
              <a:gdLst/>
              <a:ahLst/>
              <a:cxnLst/>
              <a:rect l="l" t="t" r="r" b="b"/>
              <a:pathLst>
                <a:path w="83820" h="59054">
                  <a:moveTo>
                    <a:pt x="0" y="58656"/>
                  </a:moveTo>
                  <a:lnTo>
                    <a:pt x="83749" y="58656"/>
                  </a:lnTo>
                  <a:lnTo>
                    <a:pt x="83748" y="0"/>
                  </a:lnTo>
                  <a:lnTo>
                    <a:pt x="0" y="0"/>
                  </a:lnTo>
                  <a:lnTo>
                    <a:pt x="0" y="58656"/>
                  </a:lnTo>
                  <a:close/>
                </a:path>
              </a:pathLst>
            </a:custGeom>
            <a:ln w="4887">
              <a:solidFill>
                <a:srgbClr val="4471C4"/>
              </a:solidFill>
            </a:ln>
          </p:spPr>
          <p:txBody>
            <a:bodyPr wrap="square" lIns="0" tIns="0" rIns="0" bIns="0" rtlCol="0"/>
            <a:lstStyle/>
            <a:p>
              <a:endParaRPr/>
            </a:p>
          </p:txBody>
        </p:sp>
        <p:sp>
          <p:nvSpPr>
            <p:cNvPr id="57" name="object 57"/>
            <p:cNvSpPr/>
            <p:nvPr/>
          </p:nvSpPr>
          <p:spPr>
            <a:xfrm>
              <a:off x="4955322" y="4299941"/>
              <a:ext cx="83820" cy="59055"/>
            </a:xfrm>
            <a:custGeom>
              <a:avLst/>
              <a:gdLst/>
              <a:ahLst/>
              <a:cxnLst/>
              <a:rect l="l" t="t" r="r" b="b"/>
              <a:pathLst>
                <a:path w="83820" h="59054">
                  <a:moveTo>
                    <a:pt x="83748" y="0"/>
                  </a:moveTo>
                  <a:lnTo>
                    <a:pt x="0" y="0"/>
                  </a:lnTo>
                  <a:lnTo>
                    <a:pt x="0" y="58656"/>
                  </a:lnTo>
                  <a:lnTo>
                    <a:pt x="83749" y="58656"/>
                  </a:lnTo>
                  <a:lnTo>
                    <a:pt x="83748" y="0"/>
                  </a:lnTo>
                  <a:close/>
                </a:path>
              </a:pathLst>
            </a:custGeom>
            <a:solidFill>
              <a:srgbClr val="4471C4"/>
            </a:solidFill>
          </p:spPr>
          <p:txBody>
            <a:bodyPr wrap="square" lIns="0" tIns="0" rIns="0" bIns="0" rtlCol="0"/>
            <a:lstStyle/>
            <a:p>
              <a:endParaRPr/>
            </a:p>
          </p:txBody>
        </p:sp>
        <p:sp>
          <p:nvSpPr>
            <p:cNvPr id="58" name="object 58"/>
            <p:cNvSpPr/>
            <p:nvPr/>
          </p:nvSpPr>
          <p:spPr>
            <a:xfrm>
              <a:off x="4955322" y="4299941"/>
              <a:ext cx="83820" cy="59055"/>
            </a:xfrm>
            <a:custGeom>
              <a:avLst/>
              <a:gdLst/>
              <a:ahLst/>
              <a:cxnLst/>
              <a:rect l="l" t="t" r="r" b="b"/>
              <a:pathLst>
                <a:path w="83820" h="59054">
                  <a:moveTo>
                    <a:pt x="0" y="58656"/>
                  </a:moveTo>
                  <a:lnTo>
                    <a:pt x="83749" y="58656"/>
                  </a:lnTo>
                  <a:lnTo>
                    <a:pt x="83748" y="0"/>
                  </a:lnTo>
                  <a:lnTo>
                    <a:pt x="0" y="0"/>
                  </a:lnTo>
                  <a:lnTo>
                    <a:pt x="0" y="58656"/>
                  </a:lnTo>
                  <a:close/>
                </a:path>
              </a:pathLst>
            </a:custGeom>
            <a:ln w="4887">
              <a:solidFill>
                <a:srgbClr val="4471C4"/>
              </a:solidFill>
            </a:ln>
          </p:spPr>
          <p:txBody>
            <a:bodyPr wrap="square" lIns="0" tIns="0" rIns="0" bIns="0" rtlCol="0"/>
            <a:lstStyle/>
            <a:p>
              <a:endParaRPr/>
            </a:p>
          </p:txBody>
        </p:sp>
        <p:sp>
          <p:nvSpPr>
            <p:cNvPr id="59" name="object 59"/>
            <p:cNvSpPr/>
            <p:nvPr/>
          </p:nvSpPr>
          <p:spPr>
            <a:xfrm>
              <a:off x="4829699" y="4526188"/>
              <a:ext cx="83820" cy="59055"/>
            </a:xfrm>
            <a:custGeom>
              <a:avLst/>
              <a:gdLst/>
              <a:ahLst/>
              <a:cxnLst/>
              <a:rect l="l" t="t" r="r" b="b"/>
              <a:pathLst>
                <a:path w="83820" h="59054">
                  <a:moveTo>
                    <a:pt x="83748" y="0"/>
                  </a:moveTo>
                  <a:lnTo>
                    <a:pt x="0" y="0"/>
                  </a:lnTo>
                  <a:lnTo>
                    <a:pt x="0" y="58656"/>
                  </a:lnTo>
                  <a:lnTo>
                    <a:pt x="83749" y="58656"/>
                  </a:lnTo>
                  <a:lnTo>
                    <a:pt x="83748" y="0"/>
                  </a:lnTo>
                  <a:close/>
                </a:path>
              </a:pathLst>
            </a:custGeom>
            <a:solidFill>
              <a:srgbClr val="4471C4"/>
            </a:solidFill>
          </p:spPr>
          <p:txBody>
            <a:bodyPr wrap="square" lIns="0" tIns="0" rIns="0" bIns="0" rtlCol="0"/>
            <a:lstStyle/>
            <a:p>
              <a:endParaRPr/>
            </a:p>
          </p:txBody>
        </p:sp>
        <p:sp>
          <p:nvSpPr>
            <p:cNvPr id="60" name="object 60"/>
            <p:cNvSpPr/>
            <p:nvPr/>
          </p:nvSpPr>
          <p:spPr>
            <a:xfrm>
              <a:off x="4829699" y="4526188"/>
              <a:ext cx="83820" cy="59055"/>
            </a:xfrm>
            <a:custGeom>
              <a:avLst/>
              <a:gdLst/>
              <a:ahLst/>
              <a:cxnLst/>
              <a:rect l="l" t="t" r="r" b="b"/>
              <a:pathLst>
                <a:path w="83820" h="59054">
                  <a:moveTo>
                    <a:pt x="0" y="58656"/>
                  </a:moveTo>
                  <a:lnTo>
                    <a:pt x="83749" y="58656"/>
                  </a:lnTo>
                  <a:lnTo>
                    <a:pt x="83748" y="0"/>
                  </a:lnTo>
                  <a:lnTo>
                    <a:pt x="0" y="0"/>
                  </a:lnTo>
                  <a:lnTo>
                    <a:pt x="0" y="58656"/>
                  </a:lnTo>
                  <a:close/>
                </a:path>
              </a:pathLst>
            </a:custGeom>
            <a:ln w="4887">
              <a:solidFill>
                <a:srgbClr val="4471C4"/>
              </a:solidFill>
            </a:ln>
          </p:spPr>
          <p:txBody>
            <a:bodyPr wrap="square" lIns="0" tIns="0" rIns="0" bIns="0" rtlCol="0"/>
            <a:lstStyle/>
            <a:p>
              <a:endParaRPr/>
            </a:p>
          </p:txBody>
        </p:sp>
        <p:sp>
          <p:nvSpPr>
            <p:cNvPr id="61" name="object 61"/>
            <p:cNvSpPr/>
            <p:nvPr/>
          </p:nvSpPr>
          <p:spPr>
            <a:xfrm>
              <a:off x="5080946" y="4526188"/>
              <a:ext cx="83820" cy="59055"/>
            </a:xfrm>
            <a:custGeom>
              <a:avLst/>
              <a:gdLst/>
              <a:ahLst/>
              <a:cxnLst/>
              <a:rect l="l" t="t" r="r" b="b"/>
              <a:pathLst>
                <a:path w="83820" h="59054">
                  <a:moveTo>
                    <a:pt x="83748" y="0"/>
                  </a:moveTo>
                  <a:lnTo>
                    <a:pt x="0" y="0"/>
                  </a:lnTo>
                  <a:lnTo>
                    <a:pt x="0" y="58656"/>
                  </a:lnTo>
                  <a:lnTo>
                    <a:pt x="83749" y="58656"/>
                  </a:lnTo>
                  <a:lnTo>
                    <a:pt x="83748" y="0"/>
                  </a:lnTo>
                  <a:close/>
                </a:path>
              </a:pathLst>
            </a:custGeom>
            <a:solidFill>
              <a:srgbClr val="4471C4"/>
            </a:solidFill>
          </p:spPr>
          <p:txBody>
            <a:bodyPr wrap="square" lIns="0" tIns="0" rIns="0" bIns="0" rtlCol="0"/>
            <a:lstStyle/>
            <a:p>
              <a:endParaRPr/>
            </a:p>
          </p:txBody>
        </p:sp>
        <p:sp>
          <p:nvSpPr>
            <p:cNvPr id="62" name="object 62"/>
            <p:cNvSpPr/>
            <p:nvPr/>
          </p:nvSpPr>
          <p:spPr>
            <a:xfrm>
              <a:off x="5080946" y="4526188"/>
              <a:ext cx="83820" cy="59055"/>
            </a:xfrm>
            <a:custGeom>
              <a:avLst/>
              <a:gdLst/>
              <a:ahLst/>
              <a:cxnLst/>
              <a:rect l="l" t="t" r="r" b="b"/>
              <a:pathLst>
                <a:path w="83820" h="59054">
                  <a:moveTo>
                    <a:pt x="0" y="58656"/>
                  </a:moveTo>
                  <a:lnTo>
                    <a:pt x="83749" y="58656"/>
                  </a:lnTo>
                  <a:lnTo>
                    <a:pt x="83748" y="0"/>
                  </a:lnTo>
                  <a:lnTo>
                    <a:pt x="0" y="0"/>
                  </a:lnTo>
                  <a:lnTo>
                    <a:pt x="0" y="58656"/>
                  </a:lnTo>
                  <a:close/>
                </a:path>
              </a:pathLst>
            </a:custGeom>
            <a:ln w="4887">
              <a:solidFill>
                <a:srgbClr val="4471C4"/>
              </a:solidFill>
            </a:ln>
          </p:spPr>
          <p:txBody>
            <a:bodyPr wrap="square" lIns="0" tIns="0" rIns="0" bIns="0" rtlCol="0"/>
            <a:lstStyle/>
            <a:p>
              <a:endParaRPr/>
            </a:p>
          </p:txBody>
        </p:sp>
        <p:sp>
          <p:nvSpPr>
            <p:cNvPr id="63" name="object 63"/>
            <p:cNvSpPr/>
            <p:nvPr/>
          </p:nvSpPr>
          <p:spPr>
            <a:xfrm>
              <a:off x="4863198" y="4375594"/>
              <a:ext cx="268605" cy="133985"/>
            </a:xfrm>
            <a:custGeom>
              <a:avLst/>
              <a:gdLst/>
              <a:ahLst/>
              <a:cxnLst/>
              <a:rect l="l" t="t" r="r" b="b"/>
              <a:pathLst>
                <a:path w="268604" h="133985">
                  <a:moveTo>
                    <a:pt x="267995" y="58432"/>
                  </a:moveTo>
                  <a:lnTo>
                    <a:pt x="142367" y="58432"/>
                  </a:lnTo>
                  <a:lnTo>
                    <a:pt x="142367" y="0"/>
                  </a:lnTo>
                  <a:lnTo>
                    <a:pt x="125615" y="0"/>
                  </a:lnTo>
                  <a:lnTo>
                    <a:pt x="125615" y="58432"/>
                  </a:lnTo>
                  <a:lnTo>
                    <a:pt x="0" y="58432"/>
                  </a:lnTo>
                  <a:lnTo>
                    <a:pt x="0" y="74942"/>
                  </a:lnTo>
                  <a:lnTo>
                    <a:pt x="0" y="133388"/>
                  </a:lnTo>
                  <a:lnTo>
                    <a:pt x="16738" y="133388"/>
                  </a:lnTo>
                  <a:lnTo>
                    <a:pt x="16738" y="74942"/>
                  </a:lnTo>
                  <a:lnTo>
                    <a:pt x="125615" y="74942"/>
                  </a:lnTo>
                  <a:lnTo>
                    <a:pt x="125615" y="133388"/>
                  </a:lnTo>
                  <a:lnTo>
                    <a:pt x="142367" y="133388"/>
                  </a:lnTo>
                  <a:lnTo>
                    <a:pt x="142367" y="74942"/>
                  </a:lnTo>
                  <a:lnTo>
                    <a:pt x="251244" y="74942"/>
                  </a:lnTo>
                  <a:lnTo>
                    <a:pt x="251244" y="133388"/>
                  </a:lnTo>
                  <a:lnTo>
                    <a:pt x="267995" y="133388"/>
                  </a:lnTo>
                  <a:lnTo>
                    <a:pt x="267995" y="74942"/>
                  </a:lnTo>
                  <a:lnTo>
                    <a:pt x="267995" y="58432"/>
                  </a:lnTo>
                  <a:close/>
                </a:path>
              </a:pathLst>
            </a:custGeom>
            <a:solidFill>
              <a:srgbClr val="4471C4"/>
            </a:solidFill>
          </p:spPr>
          <p:txBody>
            <a:bodyPr wrap="square" lIns="0" tIns="0" rIns="0" bIns="0" rtlCol="0"/>
            <a:lstStyle/>
            <a:p>
              <a:endParaRPr/>
            </a:p>
          </p:txBody>
        </p:sp>
        <p:sp>
          <p:nvSpPr>
            <p:cNvPr id="64" name="object 64"/>
            <p:cNvSpPr/>
            <p:nvPr/>
          </p:nvSpPr>
          <p:spPr>
            <a:xfrm>
              <a:off x="4863199" y="4375357"/>
              <a:ext cx="268605" cy="134620"/>
            </a:xfrm>
            <a:custGeom>
              <a:avLst/>
              <a:gdLst/>
              <a:ahLst/>
              <a:cxnLst/>
              <a:rect l="l" t="t" r="r" b="b"/>
              <a:pathLst>
                <a:path w="268604" h="134620">
                  <a:moveTo>
                    <a:pt x="142373" y="58656"/>
                  </a:moveTo>
                  <a:lnTo>
                    <a:pt x="142373" y="0"/>
                  </a:lnTo>
                  <a:lnTo>
                    <a:pt x="125623" y="0"/>
                  </a:lnTo>
                  <a:lnTo>
                    <a:pt x="125623" y="58656"/>
                  </a:lnTo>
                  <a:lnTo>
                    <a:pt x="0" y="58656"/>
                  </a:lnTo>
                  <a:lnTo>
                    <a:pt x="0" y="134072"/>
                  </a:lnTo>
                  <a:lnTo>
                    <a:pt x="16749" y="134072"/>
                  </a:lnTo>
                  <a:lnTo>
                    <a:pt x="16749" y="75415"/>
                  </a:lnTo>
                  <a:lnTo>
                    <a:pt x="125623" y="75415"/>
                  </a:lnTo>
                  <a:lnTo>
                    <a:pt x="125623" y="134072"/>
                  </a:lnTo>
                  <a:lnTo>
                    <a:pt x="142373" y="134072"/>
                  </a:lnTo>
                  <a:lnTo>
                    <a:pt x="142373" y="75415"/>
                  </a:lnTo>
                  <a:lnTo>
                    <a:pt x="251246" y="75415"/>
                  </a:lnTo>
                  <a:lnTo>
                    <a:pt x="251247" y="134072"/>
                  </a:lnTo>
                  <a:lnTo>
                    <a:pt x="267996" y="134072"/>
                  </a:lnTo>
                  <a:lnTo>
                    <a:pt x="267996" y="58656"/>
                  </a:lnTo>
                  <a:lnTo>
                    <a:pt x="142373" y="58656"/>
                  </a:lnTo>
                  <a:close/>
                </a:path>
              </a:pathLst>
            </a:custGeom>
            <a:ln w="4887">
              <a:solidFill>
                <a:srgbClr val="4471C4"/>
              </a:solidFill>
            </a:ln>
          </p:spPr>
          <p:txBody>
            <a:bodyPr wrap="square" lIns="0" tIns="0" rIns="0" bIns="0" rtlCol="0"/>
            <a:lstStyle/>
            <a:p>
              <a:endParaRPr/>
            </a:p>
          </p:txBody>
        </p:sp>
        <p:sp>
          <p:nvSpPr>
            <p:cNvPr id="65" name="object 65"/>
            <p:cNvSpPr/>
            <p:nvPr/>
          </p:nvSpPr>
          <p:spPr>
            <a:xfrm>
              <a:off x="4793233" y="4238307"/>
              <a:ext cx="407034" cy="407034"/>
            </a:xfrm>
            <a:custGeom>
              <a:avLst/>
              <a:gdLst/>
              <a:ahLst/>
              <a:cxnLst/>
              <a:rect l="l" t="t" r="r" b="b"/>
              <a:pathLst>
                <a:path w="407035" h="407035">
                  <a:moveTo>
                    <a:pt x="0" y="406590"/>
                  </a:moveTo>
                  <a:lnTo>
                    <a:pt x="406590" y="406590"/>
                  </a:lnTo>
                  <a:lnTo>
                    <a:pt x="406590" y="0"/>
                  </a:lnTo>
                  <a:lnTo>
                    <a:pt x="0" y="0"/>
                  </a:lnTo>
                  <a:lnTo>
                    <a:pt x="0" y="406590"/>
                  </a:lnTo>
                  <a:close/>
                </a:path>
              </a:pathLst>
            </a:custGeom>
            <a:ln w="12700">
              <a:solidFill>
                <a:srgbClr val="FFFFFF"/>
              </a:solidFill>
            </a:ln>
          </p:spPr>
          <p:txBody>
            <a:bodyPr wrap="square" lIns="0" tIns="0" rIns="0" bIns="0" rtlCol="0"/>
            <a:lstStyle/>
            <a:p>
              <a:endParaRPr/>
            </a:p>
          </p:txBody>
        </p:sp>
        <p:sp>
          <p:nvSpPr>
            <p:cNvPr id="66" name="object 66"/>
            <p:cNvSpPr/>
            <p:nvPr/>
          </p:nvSpPr>
          <p:spPr>
            <a:xfrm>
              <a:off x="4569586" y="4996052"/>
              <a:ext cx="5960110" cy="739775"/>
            </a:xfrm>
            <a:custGeom>
              <a:avLst/>
              <a:gdLst/>
              <a:ahLst/>
              <a:cxnLst/>
              <a:rect l="l" t="t" r="r" b="b"/>
              <a:pathLst>
                <a:path w="5960109" h="739775">
                  <a:moveTo>
                    <a:pt x="5886195" y="0"/>
                  </a:moveTo>
                  <a:lnTo>
                    <a:pt x="73913" y="0"/>
                  </a:lnTo>
                  <a:lnTo>
                    <a:pt x="45166" y="5798"/>
                  </a:lnTo>
                  <a:lnTo>
                    <a:pt x="21669" y="21621"/>
                  </a:lnTo>
                  <a:lnTo>
                    <a:pt x="5816" y="45112"/>
                  </a:lnTo>
                  <a:lnTo>
                    <a:pt x="0" y="73914"/>
                  </a:lnTo>
                  <a:lnTo>
                    <a:pt x="0" y="665264"/>
                  </a:lnTo>
                  <a:lnTo>
                    <a:pt x="5816" y="694040"/>
                  </a:lnTo>
                  <a:lnTo>
                    <a:pt x="21669" y="717538"/>
                  </a:lnTo>
                  <a:lnTo>
                    <a:pt x="45166" y="733381"/>
                  </a:lnTo>
                  <a:lnTo>
                    <a:pt x="73913" y="739190"/>
                  </a:lnTo>
                  <a:lnTo>
                    <a:pt x="5886195" y="739190"/>
                  </a:lnTo>
                  <a:lnTo>
                    <a:pt x="5914997" y="733381"/>
                  </a:lnTo>
                  <a:lnTo>
                    <a:pt x="5938488" y="717538"/>
                  </a:lnTo>
                  <a:lnTo>
                    <a:pt x="5954311" y="694040"/>
                  </a:lnTo>
                  <a:lnTo>
                    <a:pt x="5960110" y="665264"/>
                  </a:lnTo>
                  <a:lnTo>
                    <a:pt x="5960110" y="73914"/>
                  </a:lnTo>
                  <a:lnTo>
                    <a:pt x="5954311" y="45112"/>
                  </a:lnTo>
                  <a:lnTo>
                    <a:pt x="5938488" y="21621"/>
                  </a:lnTo>
                  <a:lnTo>
                    <a:pt x="5914997" y="5798"/>
                  </a:lnTo>
                  <a:lnTo>
                    <a:pt x="5886195" y="0"/>
                  </a:lnTo>
                  <a:close/>
                </a:path>
              </a:pathLst>
            </a:custGeom>
            <a:solidFill>
              <a:srgbClr val="CFD4EA"/>
            </a:solidFill>
          </p:spPr>
          <p:txBody>
            <a:bodyPr wrap="square" lIns="0" tIns="0" rIns="0" bIns="0" rtlCol="0"/>
            <a:lstStyle/>
            <a:p>
              <a:endParaRPr/>
            </a:p>
          </p:txBody>
        </p:sp>
        <p:sp>
          <p:nvSpPr>
            <p:cNvPr id="67" name="object 67"/>
            <p:cNvSpPr/>
            <p:nvPr/>
          </p:nvSpPr>
          <p:spPr>
            <a:xfrm>
              <a:off x="4823542" y="5257396"/>
              <a:ext cx="349250" cy="218440"/>
            </a:xfrm>
            <a:custGeom>
              <a:avLst/>
              <a:gdLst/>
              <a:ahLst/>
              <a:cxnLst/>
              <a:rect l="l" t="t" r="r" b="b"/>
              <a:pathLst>
                <a:path w="349250" h="218439">
                  <a:moveTo>
                    <a:pt x="297523" y="12790"/>
                  </a:moveTo>
                  <a:lnTo>
                    <a:pt x="59897" y="12790"/>
                  </a:lnTo>
                  <a:lnTo>
                    <a:pt x="42378" y="12935"/>
                  </a:lnTo>
                  <a:lnTo>
                    <a:pt x="25543" y="19859"/>
                  </a:lnTo>
                  <a:lnTo>
                    <a:pt x="12097" y="35162"/>
                  </a:lnTo>
                  <a:lnTo>
                    <a:pt x="3130" y="57136"/>
                  </a:lnTo>
                  <a:lnTo>
                    <a:pt x="0" y="82887"/>
                  </a:lnTo>
                  <a:lnTo>
                    <a:pt x="14" y="84999"/>
                  </a:lnTo>
                  <a:lnTo>
                    <a:pt x="3439" y="111884"/>
                  </a:lnTo>
                  <a:lnTo>
                    <a:pt x="13093" y="134208"/>
                  </a:lnTo>
                  <a:lnTo>
                    <a:pt x="13217" y="134496"/>
                  </a:lnTo>
                  <a:lnTo>
                    <a:pt x="27840" y="149621"/>
                  </a:lnTo>
                  <a:lnTo>
                    <a:pt x="45937" y="155136"/>
                  </a:lnTo>
                  <a:lnTo>
                    <a:pt x="144342" y="155136"/>
                  </a:lnTo>
                  <a:lnTo>
                    <a:pt x="144342" y="217982"/>
                  </a:lnTo>
                  <a:lnTo>
                    <a:pt x="186217" y="185511"/>
                  </a:lnTo>
                  <a:lnTo>
                    <a:pt x="228091" y="185511"/>
                  </a:lnTo>
                  <a:lnTo>
                    <a:pt x="228091" y="183794"/>
                  </a:lnTo>
                  <a:lnTo>
                    <a:pt x="161092" y="183794"/>
                  </a:lnTo>
                  <a:lnTo>
                    <a:pt x="161092" y="138377"/>
                  </a:lnTo>
                  <a:lnTo>
                    <a:pt x="45937" y="138377"/>
                  </a:lnTo>
                  <a:lnTo>
                    <a:pt x="19215" y="106172"/>
                  </a:lnTo>
                  <a:lnTo>
                    <a:pt x="16744" y="82887"/>
                  </a:lnTo>
                  <a:lnTo>
                    <a:pt x="19090" y="62717"/>
                  </a:lnTo>
                  <a:lnTo>
                    <a:pt x="19215" y="61648"/>
                  </a:lnTo>
                  <a:lnTo>
                    <a:pt x="25909" y="44617"/>
                  </a:lnTo>
                  <a:lnTo>
                    <a:pt x="25973" y="44453"/>
                  </a:lnTo>
                  <a:lnTo>
                    <a:pt x="35386" y="33370"/>
                  </a:lnTo>
                  <a:lnTo>
                    <a:pt x="45937" y="29443"/>
                  </a:lnTo>
                  <a:lnTo>
                    <a:pt x="328714" y="29443"/>
                  </a:lnTo>
                  <a:lnTo>
                    <a:pt x="320128" y="19859"/>
                  </a:lnTo>
                  <a:lnTo>
                    <a:pt x="297523" y="12790"/>
                  </a:lnTo>
                  <a:close/>
                </a:path>
                <a:path w="349250" h="218439">
                  <a:moveTo>
                    <a:pt x="228091" y="185511"/>
                  </a:moveTo>
                  <a:lnTo>
                    <a:pt x="186217" y="185511"/>
                  </a:lnTo>
                  <a:lnTo>
                    <a:pt x="228091" y="217982"/>
                  </a:lnTo>
                  <a:lnTo>
                    <a:pt x="228091" y="185511"/>
                  </a:lnTo>
                  <a:close/>
                </a:path>
                <a:path w="349250" h="218439">
                  <a:moveTo>
                    <a:pt x="186217" y="164311"/>
                  </a:moveTo>
                  <a:lnTo>
                    <a:pt x="161092" y="183794"/>
                  </a:lnTo>
                  <a:lnTo>
                    <a:pt x="211341" y="183794"/>
                  </a:lnTo>
                  <a:lnTo>
                    <a:pt x="186217" y="164311"/>
                  </a:lnTo>
                  <a:close/>
                </a:path>
                <a:path w="349250" h="218439">
                  <a:moveTo>
                    <a:pt x="228091" y="129829"/>
                  </a:moveTo>
                  <a:lnTo>
                    <a:pt x="211341" y="129829"/>
                  </a:lnTo>
                  <a:lnTo>
                    <a:pt x="211341" y="183794"/>
                  </a:lnTo>
                  <a:lnTo>
                    <a:pt x="228091" y="183794"/>
                  </a:lnTo>
                  <a:lnTo>
                    <a:pt x="228091" y="155136"/>
                  </a:lnTo>
                  <a:lnTo>
                    <a:pt x="331137" y="155136"/>
                  </a:lnTo>
                  <a:lnTo>
                    <a:pt x="334871" y="151386"/>
                  </a:lnTo>
                  <a:lnTo>
                    <a:pt x="334871" y="142130"/>
                  </a:lnTo>
                  <a:lnTo>
                    <a:pt x="331137" y="138377"/>
                  </a:lnTo>
                  <a:lnTo>
                    <a:pt x="228091" y="138377"/>
                  </a:lnTo>
                  <a:lnTo>
                    <a:pt x="228091" y="129829"/>
                  </a:lnTo>
                  <a:close/>
                </a:path>
                <a:path w="349250" h="218439">
                  <a:moveTo>
                    <a:pt x="231776" y="117428"/>
                  </a:moveTo>
                  <a:lnTo>
                    <a:pt x="144342" y="117428"/>
                  </a:lnTo>
                  <a:lnTo>
                    <a:pt x="144342" y="138377"/>
                  </a:lnTo>
                  <a:lnTo>
                    <a:pt x="161092" y="138377"/>
                  </a:lnTo>
                  <a:lnTo>
                    <a:pt x="161092" y="127860"/>
                  </a:lnTo>
                  <a:lnTo>
                    <a:pt x="228091" y="127860"/>
                  </a:lnTo>
                  <a:lnTo>
                    <a:pt x="228091" y="118894"/>
                  </a:lnTo>
                  <a:lnTo>
                    <a:pt x="229365" y="118531"/>
                  </a:lnTo>
                  <a:lnTo>
                    <a:pt x="230600" y="118039"/>
                  </a:lnTo>
                  <a:lnTo>
                    <a:pt x="231776" y="117428"/>
                  </a:lnTo>
                  <a:close/>
                </a:path>
                <a:path w="349250" h="218439">
                  <a:moveTo>
                    <a:pt x="303465" y="117428"/>
                  </a:moveTo>
                  <a:lnTo>
                    <a:pt x="286715" y="117428"/>
                  </a:lnTo>
                  <a:lnTo>
                    <a:pt x="286715" y="124945"/>
                  </a:lnTo>
                  <a:lnTo>
                    <a:pt x="289074" y="132274"/>
                  </a:lnTo>
                  <a:lnTo>
                    <a:pt x="293457" y="138377"/>
                  </a:lnTo>
                  <a:lnTo>
                    <a:pt x="326496" y="138377"/>
                  </a:lnTo>
                  <a:lnTo>
                    <a:pt x="317866" y="137039"/>
                  </a:lnTo>
                  <a:lnTo>
                    <a:pt x="310661" y="132656"/>
                  </a:lnTo>
                  <a:lnTo>
                    <a:pt x="305616" y="125896"/>
                  </a:lnTo>
                  <a:lnTo>
                    <a:pt x="303465" y="117428"/>
                  </a:lnTo>
                  <a:close/>
                </a:path>
                <a:path w="349250" h="218439">
                  <a:moveTo>
                    <a:pt x="200747" y="129411"/>
                  </a:moveTo>
                  <a:lnTo>
                    <a:pt x="176711" y="129411"/>
                  </a:lnTo>
                  <a:lnTo>
                    <a:pt x="179939" y="132410"/>
                  </a:lnTo>
                  <a:lnTo>
                    <a:pt x="184400" y="134208"/>
                  </a:lnTo>
                  <a:lnTo>
                    <a:pt x="193440" y="134208"/>
                  </a:lnTo>
                  <a:lnTo>
                    <a:pt x="197954" y="132274"/>
                  </a:lnTo>
                  <a:lnTo>
                    <a:pt x="199265" y="130982"/>
                  </a:lnTo>
                  <a:lnTo>
                    <a:pt x="200747" y="129411"/>
                  </a:lnTo>
                  <a:close/>
                </a:path>
                <a:path w="349250" h="218439">
                  <a:moveTo>
                    <a:pt x="228091" y="127860"/>
                  </a:moveTo>
                  <a:lnTo>
                    <a:pt x="161092" y="127860"/>
                  </a:lnTo>
                  <a:lnTo>
                    <a:pt x="162062" y="128468"/>
                  </a:lnTo>
                  <a:lnTo>
                    <a:pt x="163084" y="128988"/>
                  </a:lnTo>
                  <a:lnTo>
                    <a:pt x="168190" y="130982"/>
                  </a:lnTo>
                  <a:lnTo>
                    <a:pt x="172670" y="130982"/>
                  </a:lnTo>
                  <a:lnTo>
                    <a:pt x="176711" y="129411"/>
                  </a:lnTo>
                  <a:lnTo>
                    <a:pt x="200747" y="129411"/>
                  </a:lnTo>
                  <a:lnTo>
                    <a:pt x="201459" y="128656"/>
                  </a:lnTo>
                  <a:lnTo>
                    <a:pt x="228091" y="128656"/>
                  </a:lnTo>
                  <a:lnTo>
                    <a:pt x="228091" y="127860"/>
                  </a:lnTo>
                  <a:close/>
                </a:path>
                <a:path w="349250" h="218439">
                  <a:moveTo>
                    <a:pt x="228091" y="128656"/>
                  </a:moveTo>
                  <a:lnTo>
                    <a:pt x="201459" y="128656"/>
                  </a:lnTo>
                  <a:lnTo>
                    <a:pt x="204579" y="129969"/>
                  </a:lnTo>
                  <a:lnTo>
                    <a:pt x="208002" y="130374"/>
                  </a:lnTo>
                  <a:lnTo>
                    <a:pt x="211341" y="129829"/>
                  </a:lnTo>
                  <a:lnTo>
                    <a:pt x="228091" y="129829"/>
                  </a:lnTo>
                  <a:lnTo>
                    <a:pt x="228091" y="128656"/>
                  </a:lnTo>
                  <a:close/>
                </a:path>
                <a:path w="349250" h="218439">
                  <a:moveTo>
                    <a:pt x="38023" y="58227"/>
                  </a:moveTo>
                  <a:lnTo>
                    <a:pt x="33542" y="61076"/>
                  </a:lnTo>
                  <a:lnTo>
                    <a:pt x="31679" y="69549"/>
                  </a:lnTo>
                  <a:lnTo>
                    <a:pt x="31260" y="73582"/>
                  </a:lnTo>
                  <a:lnTo>
                    <a:pt x="31281" y="77625"/>
                  </a:lnTo>
                  <a:lnTo>
                    <a:pt x="33522" y="93054"/>
                  </a:lnTo>
                  <a:lnTo>
                    <a:pt x="33553" y="93265"/>
                  </a:lnTo>
                  <a:lnTo>
                    <a:pt x="39782" y="105901"/>
                  </a:lnTo>
                  <a:lnTo>
                    <a:pt x="49088" y="114349"/>
                  </a:lnTo>
                  <a:lnTo>
                    <a:pt x="60593" y="117428"/>
                  </a:lnTo>
                  <a:lnTo>
                    <a:pt x="328590" y="117428"/>
                  </a:lnTo>
                  <a:lnTo>
                    <a:pt x="335895" y="115743"/>
                  </a:lnTo>
                  <a:lnTo>
                    <a:pt x="342404" y="110232"/>
                  </a:lnTo>
                  <a:lnTo>
                    <a:pt x="345417" y="103769"/>
                  </a:lnTo>
                  <a:lnTo>
                    <a:pt x="187640" y="103769"/>
                  </a:lnTo>
                  <a:lnTo>
                    <a:pt x="173370" y="100895"/>
                  </a:lnTo>
                  <a:lnTo>
                    <a:pt x="173033" y="100669"/>
                  </a:lnTo>
                  <a:lnTo>
                    <a:pt x="60593" y="100669"/>
                  </a:lnTo>
                  <a:lnTo>
                    <a:pt x="56122" y="98924"/>
                  </a:lnTo>
                  <a:lnTo>
                    <a:pt x="52082" y="94096"/>
                  </a:lnTo>
                  <a:lnTo>
                    <a:pt x="49216" y="86940"/>
                  </a:lnTo>
                  <a:lnTo>
                    <a:pt x="49157" y="86794"/>
                  </a:lnTo>
                  <a:lnTo>
                    <a:pt x="48288" y="79720"/>
                  </a:lnTo>
                  <a:lnTo>
                    <a:pt x="48180" y="78840"/>
                  </a:lnTo>
                  <a:lnTo>
                    <a:pt x="48148" y="78580"/>
                  </a:lnTo>
                  <a:lnTo>
                    <a:pt x="48022" y="76462"/>
                  </a:lnTo>
                  <a:lnTo>
                    <a:pt x="48010" y="74808"/>
                  </a:lnTo>
                  <a:lnTo>
                    <a:pt x="48306" y="71997"/>
                  </a:lnTo>
                  <a:lnTo>
                    <a:pt x="49915" y="64721"/>
                  </a:lnTo>
                  <a:lnTo>
                    <a:pt x="47068" y="60238"/>
                  </a:lnTo>
                  <a:lnTo>
                    <a:pt x="38023" y="58227"/>
                  </a:lnTo>
                  <a:close/>
                </a:path>
                <a:path w="349250" h="218439">
                  <a:moveTo>
                    <a:pt x="240870" y="30197"/>
                  </a:moveTo>
                  <a:lnTo>
                    <a:pt x="187640" y="30197"/>
                  </a:lnTo>
                  <a:lnTo>
                    <a:pt x="202380" y="33174"/>
                  </a:lnTo>
                  <a:lnTo>
                    <a:pt x="202080" y="33174"/>
                  </a:lnTo>
                  <a:lnTo>
                    <a:pt x="213217" y="40687"/>
                  </a:lnTo>
                  <a:lnTo>
                    <a:pt x="213718" y="41091"/>
                  </a:lnTo>
                  <a:lnTo>
                    <a:pt x="221517" y="52664"/>
                  </a:lnTo>
                  <a:lnTo>
                    <a:pt x="224406" y="66983"/>
                  </a:lnTo>
                  <a:lnTo>
                    <a:pt x="221836" y="79720"/>
                  </a:lnTo>
                  <a:lnTo>
                    <a:pt x="187640" y="103769"/>
                  </a:lnTo>
                  <a:lnTo>
                    <a:pt x="345417" y="103769"/>
                  </a:lnTo>
                  <a:lnTo>
                    <a:pt x="346757" y="100895"/>
                  </a:lnTo>
                  <a:lnTo>
                    <a:pt x="346862" y="100669"/>
                  </a:lnTo>
                  <a:lnTo>
                    <a:pt x="242328" y="100669"/>
                  </a:lnTo>
                  <a:lnTo>
                    <a:pt x="246097" y="98924"/>
                  </a:lnTo>
                  <a:lnTo>
                    <a:pt x="247774" y="97250"/>
                  </a:lnTo>
                  <a:lnTo>
                    <a:pt x="249398" y="95505"/>
                  </a:lnTo>
                  <a:lnTo>
                    <a:pt x="252514" y="87366"/>
                  </a:lnTo>
                  <a:lnTo>
                    <a:pt x="252514" y="82887"/>
                  </a:lnTo>
                  <a:lnTo>
                    <a:pt x="250955" y="78840"/>
                  </a:lnTo>
                  <a:lnTo>
                    <a:pt x="253914" y="75649"/>
                  </a:lnTo>
                  <a:lnTo>
                    <a:pt x="255557" y="71459"/>
                  </a:lnTo>
                  <a:lnTo>
                    <a:pt x="255582" y="62228"/>
                  </a:lnTo>
                  <a:lnTo>
                    <a:pt x="253582" y="57556"/>
                  </a:lnTo>
                  <a:lnTo>
                    <a:pt x="250033" y="54204"/>
                  </a:lnTo>
                  <a:lnTo>
                    <a:pt x="251980" y="49714"/>
                  </a:lnTo>
                  <a:lnTo>
                    <a:pt x="251910" y="44453"/>
                  </a:lnTo>
                  <a:lnTo>
                    <a:pt x="248306" y="36084"/>
                  </a:lnTo>
                  <a:lnTo>
                    <a:pt x="245078" y="32872"/>
                  </a:lnTo>
                  <a:lnTo>
                    <a:pt x="241030" y="31161"/>
                  </a:lnTo>
                  <a:lnTo>
                    <a:pt x="240954" y="30578"/>
                  </a:lnTo>
                  <a:lnTo>
                    <a:pt x="240870" y="30197"/>
                  </a:lnTo>
                  <a:close/>
                </a:path>
                <a:path w="349250" h="218439">
                  <a:moveTo>
                    <a:pt x="76212" y="29443"/>
                  </a:moveTo>
                  <a:lnTo>
                    <a:pt x="45937" y="29443"/>
                  </a:lnTo>
                  <a:lnTo>
                    <a:pt x="56850" y="33174"/>
                  </a:lnTo>
                  <a:lnTo>
                    <a:pt x="65466" y="43583"/>
                  </a:lnTo>
                  <a:lnTo>
                    <a:pt x="71123" y="59491"/>
                  </a:lnTo>
                  <a:lnTo>
                    <a:pt x="72539" y="73582"/>
                  </a:lnTo>
                  <a:lnTo>
                    <a:pt x="72662" y="74808"/>
                  </a:lnTo>
                  <a:lnTo>
                    <a:pt x="72746" y="75649"/>
                  </a:lnTo>
                  <a:lnTo>
                    <a:pt x="72862" y="100669"/>
                  </a:lnTo>
                  <a:lnTo>
                    <a:pt x="85383" y="100669"/>
                  </a:lnTo>
                  <a:lnTo>
                    <a:pt x="88304" y="94096"/>
                  </a:lnTo>
                  <a:lnTo>
                    <a:pt x="89761" y="87366"/>
                  </a:lnTo>
                  <a:lnTo>
                    <a:pt x="89653" y="75649"/>
                  </a:lnTo>
                  <a:lnTo>
                    <a:pt x="88974" y="64721"/>
                  </a:lnTo>
                  <a:lnTo>
                    <a:pt x="86278" y="51188"/>
                  </a:lnTo>
                  <a:lnTo>
                    <a:pt x="81973" y="39373"/>
                  </a:lnTo>
                  <a:lnTo>
                    <a:pt x="76212" y="29443"/>
                  </a:lnTo>
                  <a:close/>
                </a:path>
                <a:path w="349250" h="218439">
                  <a:moveTo>
                    <a:pt x="240653" y="29443"/>
                  </a:moveTo>
                  <a:lnTo>
                    <a:pt x="136218" y="29443"/>
                  </a:lnTo>
                  <a:lnTo>
                    <a:pt x="136218" y="32627"/>
                  </a:lnTo>
                  <a:lnTo>
                    <a:pt x="130412" y="36381"/>
                  </a:lnTo>
                  <a:lnTo>
                    <a:pt x="126619" y="41877"/>
                  </a:lnTo>
                  <a:lnTo>
                    <a:pt x="125155" y="48394"/>
                  </a:lnTo>
                  <a:lnTo>
                    <a:pt x="126336" y="55210"/>
                  </a:lnTo>
                  <a:lnTo>
                    <a:pt x="123321" y="58461"/>
                  </a:lnTo>
                  <a:lnTo>
                    <a:pt x="121618" y="62717"/>
                  </a:lnTo>
                  <a:lnTo>
                    <a:pt x="121648" y="71997"/>
                  </a:lnTo>
                  <a:lnTo>
                    <a:pt x="123611" y="76462"/>
                  </a:lnTo>
                  <a:lnTo>
                    <a:pt x="127090" y="79720"/>
                  </a:lnTo>
                  <a:lnTo>
                    <a:pt x="125249" y="83910"/>
                  </a:lnTo>
                  <a:lnTo>
                    <a:pt x="125125" y="89283"/>
                  </a:lnTo>
                  <a:lnTo>
                    <a:pt x="127090" y="93756"/>
                  </a:lnTo>
                  <a:lnTo>
                    <a:pt x="128241" y="96465"/>
                  </a:lnTo>
                  <a:lnTo>
                    <a:pt x="130159" y="98924"/>
                  </a:lnTo>
                  <a:lnTo>
                    <a:pt x="132366" y="100669"/>
                  </a:lnTo>
                  <a:lnTo>
                    <a:pt x="173033" y="100669"/>
                  </a:lnTo>
                  <a:lnTo>
                    <a:pt x="161702" y="93054"/>
                  </a:lnTo>
                  <a:lnTo>
                    <a:pt x="153811" y="81416"/>
                  </a:lnTo>
                  <a:lnTo>
                    <a:pt x="150875" y="67151"/>
                  </a:lnTo>
                  <a:lnTo>
                    <a:pt x="153698" y="52819"/>
                  </a:lnTo>
                  <a:lnTo>
                    <a:pt x="161524" y="41091"/>
                  </a:lnTo>
                  <a:lnTo>
                    <a:pt x="173144" y="33174"/>
                  </a:lnTo>
                  <a:lnTo>
                    <a:pt x="187473" y="30197"/>
                  </a:lnTo>
                  <a:lnTo>
                    <a:pt x="240870" y="30197"/>
                  </a:lnTo>
                  <a:lnTo>
                    <a:pt x="240653" y="29443"/>
                  </a:lnTo>
                  <a:close/>
                </a:path>
                <a:path w="349250" h="218439">
                  <a:moveTo>
                    <a:pt x="328714" y="29443"/>
                  </a:moveTo>
                  <a:lnTo>
                    <a:pt x="297184" y="29443"/>
                  </a:lnTo>
                  <a:lnTo>
                    <a:pt x="308886" y="32627"/>
                  </a:lnTo>
                  <a:lnTo>
                    <a:pt x="308708" y="32627"/>
                  </a:lnTo>
                  <a:lnTo>
                    <a:pt x="329288" y="64721"/>
                  </a:lnTo>
                  <a:lnTo>
                    <a:pt x="331883" y="89655"/>
                  </a:lnTo>
                  <a:lnTo>
                    <a:pt x="330510" y="97250"/>
                  </a:lnTo>
                  <a:lnTo>
                    <a:pt x="328590" y="100669"/>
                  </a:lnTo>
                  <a:lnTo>
                    <a:pt x="346862" y="100669"/>
                  </a:lnTo>
                  <a:lnTo>
                    <a:pt x="347075" y="100212"/>
                  </a:lnTo>
                  <a:lnTo>
                    <a:pt x="348586" y="87366"/>
                  </a:lnTo>
                  <a:lnTo>
                    <a:pt x="348653" y="86794"/>
                  </a:lnTo>
                  <a:lnTo>
                    <a:pt x="348721" y="83910"/>
                  </a:lnTo>
                  <a:lnTo>
                    <a:pt x="345928" y="62717"/>
                  </a:lnTo>
                  <a:lnTo>
                    <a:pt x="345864" y="62228"/>
                  </a:lnTo>
                  <a:lnTo>
                    <a:pt x="345745" y="61327"/>
                  </a:lnTo>
                  <a:lnTo>
                    <a:pt x="336241" y="37843"/>
                  </a:lnTo>
                  <a:lnTo>
                    <a:pt x="328714" y="29443"/>
                  </a:lnTo>
                  <a:close/>
                </a:path>
                <a:path w="349250" h="218439">
                  <a:moveTo>
                    <a:pt x="171096" y="3508"/>
                  </a:moveTo>
                  <a:lnTo>
                    <a:pt x="165995" y="3508"/>
                  </a:lnTo>
                  <a:lnTo>
                    <a:pt x="161511" y="5478"/>
                  </a:lnTo>
                  <a:lnTo>
                    <a:pt x="158175" y="6979"/>
                  </a:lnTo>
                  <a:lnTo>
                    <a:pt x="155400" y="9503"/>
                  </a:lnTo>
                  <a:lnTo>
                    <a:pt x="153536" y="12790"/>
                  </a:lnTo>
                  <a:lnTo>
                    <a:pt x="221863" y="12790"/>
                  </a:lnTo>
                  <a:lnTo>
                    <a:pt x="219939" y="8920"/>
                  </a:lnTo>
                  <a:lnTo>
                    <a:pt x="216705" y="6015"/>
                  </a:lnTo>
                  <a:lnTo>
                    <a:pt x="215253" y="5478"/>
                  </a:lnTo>
                  <a:lnTo>
                    <a:pt x="175580" y="5478"/>
                  </a:lnTo>
                  <a:lnTo>
                    <a:pt x="171096" y="3508"/>
                  </a:lnTo>
                  <a:close/>
                </a:path>
                <a:path w="349250" h="218439">
                  <a:moveTo>
                    <a:pt x="192819" y="0"/>
                  </a:moveTo>
                  <a:lnTo>
                    <a:pt x="183376" y="0"/>
                  </a:lnTo>
                  <a:lnTo>
                    <a:pt x="178916" y="1909"/>
                  </a:lnTo>
                  <a:lnTo>
                    <a:pt x="175580" y="5478"/>
                  </a:lnTo>
                  <a:lnTo>
                    <a:pt x="215253" y="5478"/>
                  </a:lnTo>
                  <a:lnTo>
                    <a:pt x="212765" y="4556"/>
                  </a:lnTo>
                  <a:lnTo>
                    <a:pt x="200203" y="4556"/>
                  </a:lnTo>
                  <a:lnTo>
                    <a:pt x="196989" y="1637"/>
                  </a:lnTo>
                  <a:lnTo>
                    <a:pt x="192819" y="0"/>
                  </a:lnTo>
                  <a:close/>
                </a:path>
                <a:path w="349250" h="218439">
                  <a:moveTo>
                    <a:pt x="208735" y="2925"/>
                  </a:moveTo>
                  <a:lnTo>
                    <a:pt x="204233" y="2925"/>
                  </a:lnTo>
                  <a:lnTo>
                    <a:pt x="200203" y="4556"/>
                  </a:lnTo>
                  <a:lnTo>
                    <a:pt x="212765" y="4556"/>
                  </a:lnTo>
                  <a:lnTo>
                    <a:pt x="208735" y="2925"/>
                  </a:lnTo>
                  <a:close/>
                </a:path>
              </a:pathLst>
            </a:custGeom>
            <a:solidFill>
              <a:srgbClr val="4471C4"/>
            </a:solidFill>
          </p:spPr>
          <p:txBody>
            <a:bodyPr wrap="square" lIns="0" tIns="0" rIns="0" bIns="0" rtlCol="0"/>
            <a:lstStyle/>
            <a:p>
              <a:endParaRPr/>
            </a:p>
          </p:txBody>
        </p:sp>
        <p:sp>
          <p:nvSpPr>
            <p:cNvPr id="68" name="object 68"/>
            <p:cNvSpPr/>
            <p:nvPr/>
          </p:nvSpPr>
          <p:spPr>
            <a:xfrm>
              <a:off x="4823418" y="5257302"/>
              <a:ext cx="349250" cy="218440"/>
            </a:xfrm>
            <a:custGeom>
              <a:avLst/>
              <a:gdLst/>
              <a:ahLst/>
              <a:cxnLst/>
              <a:rect l="l" t="t" r="r" b="b"/>
              <a:pathLst>
                <a:path w="349250" h="218439">
                  <a:moveTo>
                    <a:pt x="348989" y="85093"/>
                  </a:moveTo>
                  <a:lnTo>
                    <a:pt x="345870" y="61421"/>
                  </a:lnTo>
                  <a:lnTo>
                    <a:pt x="336365" y="37938"/>
                  </a:lnTo>
                  <a:lnTo>
                    <a:pt x="320252" y="19953"/>
                  </a:lnTo>
                  <a:lnTo>
                    <a:pt x="297308" y="12778"/>
                  </a:lnTo>
                  <a:lnTo>
                    <a:pt x="221934" y="12778"/>
                  </a:lnTo>
                  <a:lnTo>
                    <a:pt x="220064" y="9014"/>
                  </a:lnTo>
                  <a:lnTo>
                    <a:pt x="216829" y="6110"/>
                  </a:lnTo>
                  <a:lnTo>
                    <a:pt x="212889" y="4650"/>
                  </a:lnTo>
                  <a:lnTo>
                    <a:pt x="208859" y="3020"/>
                  </a:lnTo>
                  <a:lnTo>
                    <a:pt x="204357" y="3020"/>
                  </a:lnTo>
                  <a:lnTo>
                    <a:pt x="200327" y="4650"/>
                  </a:lnTo>
                  <a:lnTo>
                    <a:pt x="197113" y="1731"/>
                  </a:lnTo>
                  <a:lnTo>
                    <a:pt x="192943" y="94"/>
                  </a:lnTo>
                  <a:lnTo>
                    <a:pt x="188602" y="41"/>
                  </a:lnTo>
                  <a:lnTo>
                    <a:pt x="183720" y="0"/>
                  </a:lnTo>
                  <a:lnTo>
                    <a:pt x="179041" y="2004"/>
                  </a:lnTo>
                  <a:lnTo>
                    <a:pt x="175705" y="5572"/>
                  </a:lnTo>
                  <a:lnTo>
                    <a:pt x="171221" y="3603"/>
                  </a:lnTo>
                  <a:lnTo>
                    <a:pt x="166119" y="3603"/>
                  </a:lnTo>
                  <a:lnTo>
                    <a:pt x="161635" y="5572"/>
                  </a:lnTo>
                  <a:lnTo>
                    <a:pt x="158299" y="7073"/>
                  </a:lnTo>
                  <a:lnTo>
                    <a:pt x="155525" y="9598"/>
                  </a:lnTo>
                  <a:lnTo>
                    <a:pt x="153721" y="12778"/>
                  </a:lnTo>
                  <a:lnTo>
                    <a:pt x="136390" y="12782"/>
                  </a:lnTo>
                  <a:lnTo>
                    <a:pt x="98237" y="12810"/>
                  </a:lnTo>
                  <a:lnTo>
                    <a:pt x="60021" y="12884"/>
                  </a:lnTo>
                  <a:lnTo>
                    <a:pt x="12222" y="35256"/>
                  </a:lnTo>
                  <a:lnTo>
                    <a:pt x="0" y="84004"/>
                  </a:lnTo>
                  <a:lnTo>
                    <a:pt x="3563" y="111978"/>
                  </a:lnTo>
                  <a:lnTo>
                    <a:pt x="13342" y="134590"/>
                  </a:lnTo>
                  <a:lnTo>
                    <a:pt x="27965" y="149716"/>
                  </a:lnTo>
                  <a:lnTo>
                    <a:pt x="46062" y="155230"/>
                  </a:lnTo>
                  <a:lnTo>
                    <a:pt x="144467" y="155230"/>
                  </a:lnTo>
                  <a:lnTo>
                    <a:pt x="144467" y="218076"/>
                  </a:lnTo>
                  <a:lnTo>
                    <a:pt x="186341" y="185606"/>
                  </a:lnTo>
                  <a:lnTo>
                    <a:pt x="228216" y="218076"/>
                  </a:lnTo>
                  <a:lnTo>
                    <a:pt x="228216" y="155230"/>
                  </a:lnTo>
                  <a:lnTo>
                    <a:pt x="326621" y="155230"/>
                  </a:lnTo>
                  <a:lnTo>
                    <a:pt x="331262" y="155230"/>
                  </a:lnTo>
                  <a:lnTo>
                    <a:pt x="334996" y="151480"/>
                  </a:lnTo>
                  <a:lnTo>
                    <a:pt x="334996" y="146850"/>
                  </a:lnTo>
                  <a:lnTo>
                    <a:pt x="334995" y="142224"/>
                  </a:lnTo>
                  <a:lnTo>
                    <a:pt x="331262" y="138471"/>
                  </a:lnTo>
                  <a:lnTo>
                    <a:pt x="326621" y="138471"/>
                  </a:lnTo>
                  <a:lnTo>
                    <a:pt x="317991" y="137134"/>
                  </a:lnTo>
                  <a:lnTo>
                    <a:pt x="310785" y="132751"/>
                  </a:lnTo>
                  <a:lnTo>
                    <a:pt x="305740" y="125990"/>
                  </a:lnTo>
                  <a:lnTo>
                    <a:pt x="303590" y="117522"/>
                  </a:lnTo>
                  <a:lnTo>
                    <a:pt x="328714" y="117522"/>
                  </a:lnTo>
                  <a:lnTo>
                    <a:pt x="336019" y="115837"/>
                  </a:lnTo>
                  <a:lnTo>
                    <a:pt x="342529" y="110326"/>
                  </a:lnTo>
                  <a:lnTo>
                    <a:pt x="347200" y="100306"/>
                  </a:lnTo>
                  <a:lnTo>
                    <a:pt x="348989" y="85093"/>
                  </a:lnTo>
                  <a:close/>
                </a:path>
              </a:pathLst>
            </a:custGeom>
            <a:ln w="4887">
              <a:solidFill>
                <a:srgbClr val="4471C4"/>
              </a:solidFill>
            </a:ln>
          </p:spPr>
          <p:txBody>
            <a:bodyPr wrap="square" lIns="0" tIns="0" rIns="0" bIns="0" rtlCol="0"/>
            <a:lstStyle/>
            <a:p>
              <a:endParaRPr/>
            </a:p>
          </p:txBody>
        </p:sp>
        <p:pic>
          <p:nvPicPr>
            <p:cNvPr id="69" name="object 69"/>
            <p:cNvPicPr/>
            <p:nvPr/>
          </p:nvPicPr>
          <p:blipFill>
            <a:blip r:embed="rId5" cstate="print"/>
            <a:stretch>
              <a:fillRect/>
            </a:stretch>
          </p:blipFill>
          <p:spPr>
            <a:xfrm>
              <a:off x="4837724" y="5284396"/>
              <a:ext cx="320145" cy="159237"/>
            </a:xfrm>
            <a:prstGeom prst="rect">
              <a:avLst/>
            </a:prstGeom>
          </p:spPr>
        </p:pic>
      </p:grpSp>
      <p:sp>
        <p:nvSpPr>
          <p:cNvPr id="70" name="object 70"/>
          <p:cNvSpPr/>
          <p:nvPr/>
        </p:nvSpPr>
        <p:spPr>
          <a:xfrm>
            <a:off x="4793233" y="5162359"/>
            <a:ext cx="407035" cy="407034"/>
          </a:xfrm>
          <a:custGeom>
            <a:avLst/>
            <a:gdLst/>
            <a:ahLst/>
            <a:cxnLst/>
            <a:rect l="l" t="t" r="r" b="b"/>
            <a:pathLst>
              <a:path w="407035" h="407035">
                <a:moveTo>
                  <a:pt x="0" y="406590"/>
                </a:moveTo>
                <a:lnTo>
                  <a:pt x="406590" y="406590"/>
                </a:lnTo>
                <a:lnTo>
                  <a:pt x="406590" y="0"/>
                </a:lnTo>
                <a:lnTo>
                  <a:pt x="0" y="0"/>
                </a:lnTo>
                <a:lnTo>
                  <a:pt x="0" y="406590"/>
                </a:lnTo>
                <a:close/>
              </a:path>
            </a:pathLst>
          </a:custGeom>
          <a:ln w="12700">
            <a:solidFill>
              <a:srgbClr val="FFFFFF"/>
            </a:solidFill>
          </a:ln>
        </p:spPr>
        <p:txBody>
          <a:bodyPr wrap="square" lIns="0" tIns="0" rIns="0" bIns="0" rtlCol="0"/>
          <a:lstStyle/>
          <a:p>
            <a:endParaRPr/>
          </a:p>
        </p:txBody>
      </p:sp>
      <p:sp>
        <p:nvSpPr>
          <p:cNvPr id="71" name="object 71"/>
          <p:cNvSpPr txBox="1"/>
          <p:nvPr/>
        </p:nvSpPr>
        <p:spPr>
          <a:xfrm>
            <a:off x="5489575" y="3355341"/>
            <a:ext cx="4818380" cy="2283446"/>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Quality</a:t>
            </a:r>
            <a:r>
              <a:rPr sz="1800" spc="-55" dirty="0">
                <a:latin typeface="Calibri"/>
                <a:cs typeface="Calibri"/>
              </a:rPr>
              <a:t> </a:t>
            </a:r>
            <a:r>
              <a:rPr sz="1800" dirty="0">
                <a:latin typeface="Calibri"/>
                <a:cs typeface="Calibri"/>
              </a:rPr>
              <a:t>Assurance</a:t>
            </a:r>
            <a:r>
              <a:rPr sz="1800" spc="-60" dirty="0">
                <a:latin typeface="Calibri"/>
                <a:cs typeface="Calibri"/>
              </a:rPr>
              <a:t> </a:t>
            </a:r>
            <a:r>
              <a:rPr sz="1800" spc="-10" dirty="0">
                <a:latin typeface="Calibri"/>
                <a:cs typeface="Calibri"/>
              </a:rPr>
              <a:t>Documentation</a:t>
            </a:r>
            <a:endParaRPr sz="1800" dirty="0">
              <a:latin typeface="Calibri"/>
              <a:cs typeface="Calibri"/>
            </a:endParaRPr>
          </a:p>
          <a:p>
            <a:pPr>
              <a:lnSpc>
                <a:spcPct val="100000"/>
              </a:lnSpc>
              <a:spcBef>
                <a:spcPts val="1820"/>
              </a:spcBef>
            </a:pPr>
            <a:endParaRPr sz="1800" dirty="0">
              <a:latin typeface="Calibri"/>
              <a:cs typeface="Calibri"/>
            </a:endParaRPr>
          </a:p>
          <a:p>
            <a:pPr marL="12700">
              <a:lnSpc>
                <a:spcPct val="100000"/>
              </a:lnSpc>
            </a:pPr>
            <a:r>
              <a:rPr lang="en-IN" dirty="0">
                <a:latin typeface="Calibri"/>
                <a:cs typeface="Calibri"/>
              </a:rPr>
              <a:t>F</a:t>
            </a:r>
            <a:r>
              <a:rPr sz="1800" dirty="0">
                <a:latin typeface="Calibri"/>
                <a:cs typeface="Calibri"/>
              </a:rPr>
              <a:t>our</a:t>
            </a:r>
            <a:r>
              <a:rPr sz="1800" spc="-40" dirty="0">
                <a:latin typeface="Calibri"/>
                <a:cs typeface="Calibri"/>
              </a:rPr>
              <a:t> </a:t>
            </a:r>
            <a:r>
              <a:rPr sz="1800" dirty="0">
                <a:latin typeface="Calibri"/>
                <a:cs typeface="Calibri"/>
              </a:rPr>
              <a:t>levels</a:t>
            </a:r>
            <a:r>
              <a:rPr sz="1800" spc="-50" dirty="0">
                <a:latin typeface="Calibri"/>
                <a:cs typeface="Calibri"/>
              </a:rPr>
              <a:t> </a:t>
            </a:r>
            <a:r>
              <a:rPr sz="1800" dirty="0">
                <a:latin typeface="Calibri"/>
                <a:cs typeface="Calibri"/>
              </a:rPr>
              <a:t>based</a:t>
            </a:r>
            <a:r>
              <a:rPr sz="1800" spc="-45" dirty="0">
                <a:latin typeface="Calibri"/>
                <a:cs typeface="Calibri"/>
              </a:rPr>
              <a:t> </a:t>
            </a:r>
            <a:r>
              <a:rPr sz="1800" dirty="0">
                <a:latin typeface="Calibri"/>
                <a:cs typeface="Calibri"/>
              </a:rPr>
              <a:t>on</a:t>
            </a:r>
            <a:r>
              <a:rPr sz="1800" spc="-50" dirty="0">
                <a:latin typeface="Calibri"/>
                <a:cs typeface="Calibri"/>
              </a:rPr>
              <a:t> </a:t>
            </a:r>
            <a:r>
              <a:rPr sz="1800" dirty="0">
                <a:latin typeface="Calibri"/>
                <a:cs typeface="Calibri"/>
              </a:rPr>
              <a:t>the</a:t>
            </a:r>
            <a:r>
              <a:rPr sz="1800" spc="-35" dirty="0">
                <a:latin typeface="Calibri"/>
                <a:cs typeface="Calibri"/>
              </a:rPr>
              <a:t> </a:t>
            </a:r>
            <a:r>
              <a:rPr sz="1800" dirty="0">
                <a:latin typeface="Calibri"/>
                <a:cs typeface="Calibri"/>
              </a:rPr>
              <a:t>above</a:t>
            </a:r>
            <a:r>
              <a:rPr sz="1800" spc="-45" dirty="0">
                <a:latin typeface="Calibri"/>
                <a:cs typeface="Calibri"/>
              </a:rPr>
              <a:t> </a:t>
            </a:r>
            <a:r>
              <a:rPr sz="1800" spc="-10" dirty="0">
                <a:latin typeface="Calibri"/>
                <a:cs typeface="Calibri"/>
              </a:rPr>
              <a:t>parameters.</a:t>
            </a:r>
            <a:r>
              <a:rPr sz="1800" spc="-45" dirty="0">
                <a:latin typeface="Calibri"/>
                <a:cs typeface="Calibri"/>
              </a:rPr>
              <a:t> </a:t>
            </a:r>
            <a:r>
              <a:rPr sz="1800" spc="-20" dirty="0">
                <a:latin typeface="Calibri"/>
                <a:cs typeface="Calibri"/>
              </a:rPr>
              <a:t>This</a:t>
            </a:r>
            <a:endParaRPr sz="1800" dirty="0">
              <a:latin typeface="Calibri"/>
              <a:cs typeface="Calibri"/>
            </a:endParaRPr>
          </a:p>
          <a:p>
            <a:pPr marL="12700">
              <a:lnSpc>
                <a:spcPct val="100000"/>
              </a:lnSpc>
              <a:spcBef>
                <a:spcPts val="35"/>
              </a:spcBef>
            </a:pPr>
            <a:r>
              <a:rPr sz="1800" dirty="0">
                <a:latin typeface="Calibri"/>
                <a:cs typeface="Calibri"/>
              </a:rPr>
              <a:t>could</a:t>
            </a:r>
            <a:r>
              <a:rPr sz="1800" spc="-50" dirty="0">
                <a:latin typeface="Calibri"/>
                <a:cs typeface="Calibri"/>
              </a:rPr>
              <a:t> </a:t>
            </a:r>
            <a:r>
              <a:rPr sz="1800" dirty="0">
                <a:latin typeface="Calibri"/>
                <a:cs typeface="Calibri"/>
              </a:rPr>
              <a:t>also</a:t>
            </a:r>
            <a:r>
              <a:rPr sz="1800" spc="-50" dirty="0">
                <a:latin typeface="Calibri"/>
                <a:cs typeface="Calibri"/>
              </a:rPr>
              <a:t> </a:t>
            </a:r>
            <a:r>
              <a:rPr sz="1800" dirty="0">
                <a:latin typeface="Calibri"/>
                <a:cs typeface="Calibri"/>
              </a:rPr>
              <a:t>be</a:t>
            </a:r>
            <a:r>
              <a:rPr sz="1800" spc="-50" dirty="0">
                <a:latin typeface="Calibri"/>
                <a:cs typeface="Calibri"/>
              </a:rPr>
              <a:t> </a:t>
            </a:r>
            <a:r>
              <a:rPr sz="1800" dirty="0">
                <a:latin typeface="Calibri"/>
                <a:cs typeface="Calibri"/>
              </a:rPr>
              <a:t>for</a:t>
            </a:r>
            <a:r>
              <a:rPr sz="1800" spc="-45" dirty="0">
                <a:latin typeface="Calibri"/>
                <a:cs typeface="Calibri"/>
              </a:rPr>
              <a:t> </a:t>
            </a:r>
            <a:r>
              <a:rPr sz="1800" dirty="0">
                <a:latin typeface="Calibri"/>
                <a:cs typeface="Calibri"/>
              </a:rPr>
              <a:t>graded</a:t>
            </a:r>
            <a:r>
              <a:rPr sz="1800" spc="-50" dirty="0">
                <a:latin typeface="Calibri"/>
                <a:cs typeface="Calibri"/>
              </a:rPr>
              <a:t> </a:t>
            </a:r>
            <a:r>
              <a:rPr sz="1800" spc="-10" dirty="0">
                <a:latin typeface="Calibri"/>
                <a:cs typeface="Calibri"/>
              </a:rPr>
              <a:t>autonomy</a:t>
            </a:r>
            <a:endParaRPr sz="1800" dirty="0">
              <a:latin typeface="Calibri"/>
              <a:cs typeface="Calibri"/>
            </a:endParaRPr>
          </a:p>
          <a:p>
            <a:pPr>
              <a:lnSpc>
                <a:spcPct val="100000"/>
              </a:lnSpc>
              <a:spcBef>
                <a:spcPts val="690"/>
              </a:spcBef>
            </a:pPr>
            <a:endParaRPr sz="1800" dirty="0">
              <a:latin typeface="Calibri"/>
              <a:cs typeface="Calibri"/>
            </a:endParaRPr>
          </a:p>
          <a:p>
            <a:pPr marL="12700" marR="5080">
              <a:lnSpc>
                <a:spcPct val="101699"/>
              </a:lnSpc>
            </a:pPr>
            <a:r>
              <a:rPr sz="1800" dirty="0">
                <a:latin typeface="Calibri"/>
                <a:cs typeface="Calibri"/>
              </a:rPr>
              <a:t>Fifth</a:t>
            </a:r>
            <a:r>
              <a:rPr sz="1800" spc="-25" dirty="0">
                <a:latin typeface="Calibri"/>
                <a:cs typeface="Calibri"/>
              </a:rPr>
              <a:t> </a:t>
            </a:r>
            <a:r>
              <a:rPr sz="1800" dirty="0">
                <a:latin typeface="Calibri"/>
                <a:cs typeface="Calibri"/>
              </a:rPr>
              <a:t>level:</a:t>
            </a:r>
            <a:r>
              <a:rPr sz="1800" spc="-25" dirty="0">
                <a:latin typeface="Calibri"/>
                <a:cs typeface="Calibri"/>
              </a:rPr>
              <a:t> </a:t>
            </a:r>
            <a:r>
              <a:rPr sz="1800" spc="-10" dirty="0">
                <a:latin typeface="Calibri"/>
                <a:cs typeface="Calibri"/>
              </a:rPr>
              <a:t>Institution</a:t>
            </a:r>
            <a:r>
              <a:rPr sz="1800" spc="-15" dirty="0">
                <a:latin typeface="Calibri"/>
                <a:cs typeface="Calibri"/>
              </a:rPr>
              <a:t> </a:t>
            </a:r>
            <a:r>
              <a:rPr sz="1800" dirty="0">
                <a:latin typeface="Calibri"/>
                <a:cs typeface="Calibri"/>
              </a:rPr>
              <a:t>of</a:t>
            </a:r>
            <a:r>
              <a:rPr sz="1800" spc="-30" dirty="0">
                <a:latin typeface="Calibri"/>
                <a:cs typeface="Calibri"/>
              </a:rPr>
              <a:t> </a:t>
            </a:r>
            <a:r>
              <a:rPr sz="1800" dirty="0">
                <a:latin typeface="Calibri"/>
                <a:cs typeface="Calibri"/>
              </a:rPr>
              <a:t>Global</a:t>
            </a:r>
            <a:r>
              <a:rPr sz="1800" spc="-25" dirty="0">
                <a:latin typeface="Calibri"/>
                <a:cs typeface="Calibri"/>
              </a:rPr>
              <a:t> </a:t>
            </a:r>
            <a:r>
              <a:rPr sz="1800" spc="-10" dirty="0">
                <a:latin typeface="Calibri"/>
                <a:cs typeface="Calibri"/>
              </a:rPr>
              <a:t>Excellence</a:t>
            </a:r>
            <a:r>
              <a:rPr sz="1800" spc="-25" dirty="0">
                <a:latin typeface="Calibri"/>
                <a:cs typeface="Calibri"/>
              </a:rPr>
              <a:t> </a:t>
            </a:r>
            <a:r>
              <a:rPr sz="1800" dirty="0">
                <a:latin typeface="Calibri"/>
                <a:cs typeface="Calibri"/>
              </a:rPr>
              <a:t>based</a:t>
            </a:r>
            <a:r>
              <a:rPr sz="1800" spc="-35" dirty="0">
                <a:latin typeface="Calibri"/>
                <a:cs typeface="Calibri"/>
              </a:rPr>
              <a:t> </a:t>
            </a:r>
            <a:r>
              <a:rPr sz="1800" spc="-25" dirty="0">
                <a:latin typeface="Calibri"/>
                <a:cs typeface="Calibri"/>
              </a:rPr>
              <a:t>on </a:t>
            </a:r>
            <a:r>
              <a:rPr sz="1800" dirty="0">
                <a:latin typeface="Calibri"/>
                <a:cs typeface="Calibri"/>
              </a:rPr>
              <a:t>Multidisciplinary</a:t>
            </a:r>
            <a:r>
              <a:rPr sz="1800" spc="-30" dirty="0">
                <a:latin typeface="Calibri"/>
                <a:cs typeface="Calibri"/>
              </a:rPr>
              <a:t> </a:t>
            </a:r>
            <a:r>
              <a:rPr sz="1800" dirty="0">
                <a:latin typeface="Calibri"/>
                <a:cs typeface="Calibri"/>
              </a:rPr>
              <a:t>research</a:t>
            </a:r>
            <a:r>
              <a:rPr sz="1800" spc="-55" dirty="0">
                <a:latin typeface="Calibri"/>
                <a:cs typeface="Calibri"/>
              </a:rPr>
              <a:t> </a:t>
            </a:r>
            <a:r>
              <a:rPr sz="1800" dirty="0">
                <a:latin typeface="Calibri"/>
                <a:cs typeface="Calibri"/>
              </a:rPr>
              <a:t>&amp;</a:t>
            </a:r>
            <a:r>
              <a:rPr sz="1800" spc="-55" dirty="0">
                <a:latin typeface="Calibri"/>
                <a:cs typeface="Calibri"/>
              </a:rPr>
              <a:t> </a:t>
            </a:r>
            <a:r>
              <a:rPr sz="1800" spc="-10" dirty="0">
                <a:latin typeface="Calibri"/>
                <a:cs typeface="Calibri"/>
              </a:rPr>
              <a:t>Education.</a:t>
            </a:r>
            <a:endParaRPr sz="1800" dirty="0">
              <a:latin typeface="Calibri"/>
              <a:cs typeface="Calibri"/>
            </a:endParaRPr>
          </a:p>
        </p:txBody>
      </p:sp>
      <p:pic>
        <p:nvPicPr>
          <p:cNvPr id="34" name="object 4">
            <a:extLst>
              <a:ext uri="{FF2B5EF4-FFF2-40B4-BE49-F238E27FC236}">
                <a16:creationId xmlns:a16="http://schemas.microsoft.com/office/drawing/2014/main" id="{F73A3E59-F6DB-145B-7C9F-C28018D94BDF}"/>
              </a:ext>
            </a:extLst>
          </p:cNvPr>
          <p:cNvPicPr/>
          <p:nvPr/>
        </p:nvPicPr>
        <p:blipFill>
          <a:blip r:embed="rId2" cstate="print"/>
          <a:stretch>
            <a:fillRect/>
          </a:stretch>
        </p:blipFill>
        <p:spPr>
          <a:xfrm>
            <a:off x="10268469" y="6049595"/>
            <a:ext cx="1954049" cy="780211"/>
          </a:xfrm>
          <a:prstGeom prst="rect">
            <a:avLst/>
          </a:prstGeom>
        </p:spPr>
      </p:pic>
      <p:sp>
        <p:nvSpPr>
          <p:cNvPr id="74" name="Rectangle 73"/>
          <p:cNvSpPr/>
          <p:nvPr/>
        </p:nvSpPr>
        <p:spPr>
          <a:xfrm>
            <a:off x="0" y="1"/>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algn="ctr">
              <a:lnSpc>
                <a:spcPts val="4500"/>
              </a:lnSpc>
            </a:pPr>
            <a:r>
              <a:rPr lang="en-US" sz="2800" b="1" dirty="0">
                <a:latin typeface="Calibri Light"/>
                <a:cs typeface="Calibri Light"/>
              </a:rPr>
              <a:t>Levels</a:t>
            </a:r>
            <a:r>
              <a:rPr lang="en-US" sz="2800" b="1" spc="-70" dirty="0">
                <a:latin typeface="Calibri Light"/>
                <a:cs typeface="Calibri Light"/>
              </a:rPr>
              <a:t> </a:t>
            </a:r>
            <a:r>
              <a:rPr lang="en-US" sz="2800" b="1" dirty="0">
                <a:latin typeface="Calibri Light"/>
                <a:cs typeface="Calibri Light"/>
              </a:rPr>
              <a:t>of</a:t>
            </a:r>
            <a:r>
              <a:rPr lang="en-US" sz="2800" b="1" spc="-80" dirty="0">
                <a:latin typeface="Calibri Light"/>
                <a:cs typeface="Calibri Light"/>
              </a:rPr>
              <a:t> </a:t>
            </a:r>
            <a:r>
              <a:rPr lang="en-US" sz="2800" b="1" dirty="0">
                <a:latin typeface="Calibri Light"/>
                <a:cs typeface="Calibri Light"/>
              </a:rPr>
              <a:t>Institutions</a:t>
            </a:r>
            <a:r>
              <a:rPr lang="en-US" sz="2800" b="1" spc="-50" dirty="0">
                <a:latin typeface="Calibri Light"/>
                <a:cs typeface="Calibri Light"/>
              </a:rPr>
              <a:t> </a:t>
            </a:r>
            <a:r>
              <a:rPr lang="en-US" sz="2800" b="1" dirty="0">
                <a:latin typeface="Calibri Light"/>
                <a:cs typeface="Calibri Light"/>
              </a:rPr>
              <a:t>on</a:t>
            </a:r>
            <a:r>
              <a:rPr lang="en-US" sz="2800" b="1" spc="-70" dirty="0">
                <a:latin typeface="Calibri Light"/>
                <a:cs typeface="Calibri Light"/>
              </a:rPr>
              <a:t> </a:t>
            </a:r>
            <a:r>
              <a:rPr lang="en-US" sz="2800" b="1" dirty="0">
                <a:latin typeface="Calibri Light"/>
                <a:cs typeface="Calibri Light"/>
              </a:rPr>
              <a:t>basis</a:t>
            </a:r>
            <a:r>
              <a:rPr lang="en-US" sz="2800" b="1" spc="-70" dirty="0">
                <a:latin typeface="Calibri Light"/>
                <a:cs typeface="Calibri Light"/>
              </a:rPr>
              <a:t> </a:t>
            </a:r>
            <a:r>
              <a:rPr lang="en-US" sz="2800" b="1" dirty="0">
                <a:latin typeface="Calibri Light"/>
                <a:cs typeface="Calibri Light"/>
              </a:rPr>
              <a:t>of</a:t>
            </a:r>
            <a:r>
              <a:rPr lang="en-US" sz="2800" b="1" spc="-65" dirty="0">
                <a:latin typeface="Calibri Light"/>
                <a:cs typeface="Calibri Light"/>
              </a:rPr>
              <a:t> </a:t>
            </a:r>
            <a:r>
              <a:rPr lang="en-US" sz="2800" b="1" dirty="0">
                <a:latin typeface="Calibri Light"/>
                <a:cs typeface="Calibri Light"/>
              </a:rPr>
              <a:t>Growth</a:t>
            </a:r>
            <a:r>
              <a:rPr lang="en-US" sz="2800" b="1" spc="-70" dirty="0">
                <a:latin typeface="Calibri Light"/>
                <a:cs typeface="Calibri Light"/>
              </a:rPr>
              <a:t> </a:t>
            </a:r>
            <a:r>
              <a:rPr lang="en-US" sz="2800" b="1" dirty="0">
                <a:latin typeface="Calibri Light"/>
                <a:cs typeface="Calibri Light"/>
              </a:rPr>
              <a:t>and </a:t>
            </a:r>
            <a:r>
              <a:rPr lang="en-US" sz="2800" b="1" spc="-10" dirty="0">
                <a:latin typeface="Calibri Light"/>
                <a:cs typeface="Calibri Light"/>
              </a:rPr>
              <a:t>Maturity</a:t>
            </a:r>
            <a:endParaRPr lang="en-US" sz="2800" b="1" dirty="0">
              <a:latin typeface="Calibri Light"/>
              <a:cs typeface="Calibri Light"/>
            </a:endParaRPr>
          </a:p>
        </p:txBody>
      </p:sp>
      <p:sp>
        <p:nvSpPr>
          <p:cNvPr id="78" name="object 32"/>
          <p:cNvSpPr txBox="1"/>
          <p:nvPr/>
        </p:nvSpPr>
        <p:spPr>
          <a:xfrm>
            <a:off x="10428466" y="6156290"/>
            <a:ext cx="1290149" cy="566822"/>
          </a:xfrm>
          <a:prstGeom prst="rect">
            <a:avLst/>
          </a:prstGeom>
        </p:spPr>
        <p:txBody>
          <a:bodyPr vert="horz" wrap="square" lIns="0" tIns="12700" rIns="0" bIns="0" rtlCol="0">
            <a:spAutoFit/>
          </a:bodyPr>
          <a:lstStyle/>
          <a:p>
            <a:pPr marL="12700" algn="ctr">
              <a:lnSpc>
                <a:spcPct val="100000"/>
              </a:lnSpc>
              <a:spcBef>
                <a:spcPts val="100"/>
              </a:spcBef>
            </a:pPr>
            <a:r>
              <a:rPr lang="en-IN" sz="1800" dirty="0">
                <a:latin typeface="Calibri"/>
                <a:cs typeface="Calibri"/>
              </a:rPr>
              <a:t>Inter</a:t>
            </a:r>
            <a:r>
              <a:rPr lang="en-IN" dirty="0">
                <a:latin typeface="Calibri"/>
                <a:cs typeface="Calibri"/>
              </a:rPr>
              <a:t>n</a:t>
            </a:r>
            <a:r>
              <a:rPr sz="1800" dirty="0" err="1">
                <a:latin typeface="Calibri"/>
                <a:cs typeface="Calibri"/>
              </a:rPr>
              <a:t>ational</a:t>
            </a:r>
            <a:r>
              <a:rPr sz="1800" spc="-70" dirty="0">
                <a:latin typeface="Calibri"/>
                <a:cs typeface="Calibri"/>
              </a:rPr>
              <a:t> </a:t>
            </a:r>
            <a:r>
              <a:rPr sz="1800" spc="-20" dirty="0">
                <a:latin typeface="Calibri"/>
                <a:cs typeface="Calibri"/>
              </a:rPr>
              <a:t>Level</a:t>
            </a:r>
            <a:endParaRPr sz="1800" dirty="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9600" y="-2426"/>
            <a:ext cx="12191999" cy="6858000"/>
            <a:chOff x="0" y="0"/>
            <a:chExt cx="9144000"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2651760" y="245363"/>
              <a:ext cx="1324610" cy="6325235"/>
            </a:xfrm>
            <a:custGeom>
              <a:avLst/>
              <a:gdLst/>
              <a:ahLst/>
              <a:cxnLst/>
              <a:rect l="l" t="t" r="r" b="b"/>
              <a:pathLst>
                <a:path w="1324610" h="6325234">
                  <a:moveTo>
                    <a:pt x="15239" y="0"/>
                  </a:moveTo>
                  <a:lnTo>
                    <a:pt x="49241" y="34386"/>
                  </a:lnTo>
                  <a:lnTo>
                    <a:pt x="82795" y="69046"/>
                  </a:lnTo>
                  <a:lnTo>
                    <a:pt x="115902" y="103977"/>
                  </a:lnTo>
                  <a:lnTo>
                    <a:pt x="148561" y="139176"/>
                  </a:lnTo>
                  <a:lnTo>
                    <a:pt x="180773" y="174637"/>
                  </a:lnTo>
                  <a:lnTo>
                    <a:pt x="212538" y="210359"/>
                  </a:lnTo>
                  <a:lnTo>
                    <a:pt x="243855" y="246337"/>
                  </a:lnTo>
                  <a:lnTo>
                    <a:pt x="274725" y="282567"/>
                  </a:lnTo>
                  <a:lnTo>
                    <a:pt x="305148" y="319047"/>
                  </a:lnTo>
                  <a:lnTo>
                    <a:pt x="335123" y="355772"/>
                  </a:lnTo>
                  <a:lnTo>
                    <a:pt x="364650" y="392738"/>
                  </a:lnTo>
                  <a:lnTo>
                    <a:pt x="393731" y="429942"/>
                  </a:lnTo>
                  <a:lnTo>
                    <a:pt x="422363" y="467381"/>
                  </a:lnTo>
                  <a:lnTo>
                    <a:pt x="450549" y="505051"/>
                  </a:lnTo>
                  <a:lnTo>
                    <a:pt x="478287" y="542948"/>
                  </a:lnTo>
                  <a:lnTo>
                    <a:pt x="505578" y="581068"/>
                  </a:lnTo>
                  <a:lnTo>
                    <a:pt x="532421" y="619408"/>
                  </a:lnTo>
                  <a:lnTo>
                    <a:pt x="558817" y="657965"/>
                  </a:lnTo>
                  <a:lnTo>
                    <a:pt x="584766" y="696734"/>
                  </a:lnTo>
                  <a:lnTo>
                    <a:pt x="610267" y="735712"/>
                  </a:lnTo>
                  <a:lnTo>
                    <a:pt x="635321" y="774895"/>
                  </a:lnTo>
                  <a:lnTo>
                    <a:pt x="659927" y="814280"/>
                  </a:lnTo>
                  <a:lnTo>
                    <a:pt x="684086" y="853863"/>
                  </a:lnTo>
                  <a:lnTo>
                    <a:pt x="707798" y="893641"/>
                  </a:lnTo>
                  <a:lnTo>
                    <a:pt x="731062" y="933609"/>
                  </a:lnTo>
                  <a:lnTo>
                    <a:pt x="753879" y="973765"/>
                  </a:lnTo>
                  <a:lnTo>
                    <a:pt x="776248" y="1014104"/>
                  </a:lnTo>
                  <a:lnTo>
                    <a:pt x="798170" y="1054623"/>
                  </a:lnTo>
                  <a:lnTo>
                    <a:pt x="819645" y="1095318"/>
                  </a:lnTo>
                  <a:lnTo>
                    <a:pt x="840672" y="1136186"/>
                  </a:lnTo>
                  <a:lnTo>
                    <a:pt x="861252" y="1177223"/>
                  </a:lnTo>
                  <a:lnTo>
                    <a:pt x="881385" y="1218425"/>
                  </a:lnTo>
                  <a:lnTo>
                    <a:pt x="901070" y="1259789"/>
                  </a:lnTo>
                  <a:lnTo>
                    <a:pt x="920307" y="1301311"/>
                  </a:lnTo>
                  <a:lnTo>
                    <a:pt x="939098" y="1342987"/>
                  </a:lnTo>
                  <a:lnTo>
                    <a:pt x="957441" y="1384814"/>
                  </a:lnTo>
                  <a:lnTo>
                    <a:pt x="975336" y="1426789"/>
                  </a:lnTo>
                  <a:lnTo>
                    <a:pt x="992784" y="1468907"/>
                  </a:lnTo>
                  <a:lnTo>
                    <a:pt x="1009785" y="1511165"/>
                  </a:lnTo>
                  <a:lnTo>
                    <a:pt x="1026339" y="1553559"/>
                  </a:lnTo>
                  <a:lnTo>
                    <a:pt x="1042445" y="1596086"/>
                  </a:lnTo>
                  <a:lnTo>
                    <a:pt x="1058103" y="1638742"/>
                  </a:lnTo>
                  <a:lnTo>
                    <a:pt x="1073314" y="1681523"/>
                  </a:lnTo>
                  <a:lnTo>
                    <a:pt x="1088078" y="1724426"/>
                  </a:lnTo>
                  <a:lnTo>
                    <a:pt x="1102395" y="1767447"/>
                  </a:lnTo>
                  <a:lnTo>
                    <a:pt x="1116264" y="1810583"/>
                  </a:lnTo>
                  <a:lnTo>
                    <a:pt x="1129685" y="1853830"/>
                  </a:lnTo>
                  <a:lnTo>
                    <a:pt x="1142660" y="1897183"/>
                  </a:lnTo>
                  <a:lnTo>
                    <a:pt x="1155187" y="1940641"/>
                  </a:lnTo>
                  <a:lnTo>
                    <a:pt x="1167266" y="1984198"/>
                  </a:lnTo>
                  <a:lnTo>
                    <a:pt x="1178898" y="2027851"/>
                  </a:lnTo>
                  <a:lnTo>
                    <a:pt x="1190083" y="2071598"/>
                  </a:lnTo>
                  <a:lnTo>
                    <a:pt x="1200820" y="2115433"/>
                  </a:lnTo>
                  <a:lnTo>
                    <a:pt x="1211110" y="2159353"/>
                  </a:lnTo>
                  <a:lnTo>
                    <a:pt x="1220953" y="2203356"/>
                  </a:lnTo>
                  <a:lnTo>
                    <a:pt x="1230348" y="2247436"/>
                  </a:lnTo>
                  <a:lnTo>
                    <a:pt x="1239296" y="2291591"/>
                  </a:lnTo>
                  <a:lnTo>
                    <a:pt x="1247796" y="2335817"/>
                  </a:lnTo>
                  <a:lnTo>
                    <a:pt x="1255849" y="2380111"/>
                  </a:lnTo>
                  <a:lnTo>
                    <a:pt x="1263455" y="2424467"/>
                  </a:lnTo>
                  <a:lnTo>
                    <a:pt x="1270613" y="2468884"/>
                  </a:lnTo>
                  <a:lnTo>
                    <a:pt x="1277324" y="2513357"/>
                  </a:lnTo>
                  <a:lnTo>
                    <a:pt x="1283587" y="2557883"/>
                  </a:lnTo>
                  <a:lnTo>
                    <a:pt x="1289403" y="2602458"/>
                  </a:lnTo>
                  <a:lnTo>
                    <a:pt x="1294772" y="2647078"/>
                  </a:lnTo>
                  <a:lnTo>
                    <a:pt x="1299693" y="2691740"/>
                  </a:lnTo>
                  <a:lnTo>
                    <a:pt x="1304167" y="2736440"/>
                  </a:lnTo>
                  <a:lnTo>
                    <a:pt x="1308194" y="2781175"/>
                  </a:lnTo>
                  <a:lnTo>
                    <a:pt x="1311773" y="2825941"/>
                  </a:lnTo>
                  <a:lnTo>
                    <a:pt x="1314904" y="2870734"/>
                  </a:lnTo>
                  <a:lnTo>
                    <a:pt x="1317589" y="2915550"/>
                  </a:lnTo>
                  <a:lnTo>
                    <a:pt x="1319826" y="2960387"/>
                  </a:lnTo>
                  <a:lnTo>
                    <a:pt x="1321615" y="3005240"/>
                  </a:lnTo>
                  <a:lnTo>
                    <a:pt x="1322957" y="3050105"/>
                  </a:lnTo>
                  <a:lnTo>
                    <a:pt x="1323852" y="3094980"/>
                  </a:lnTo>
                  <a:lnTo>
                    <a:pt x="1324300" y="3139860"/>
                  </a:lnTo>
                  <a:lnTo>
                    <a:pt x="1324300" y="3184742"/>
                  </a:lnTo>
                  <a:lnTo>
                    <a:pt x="1323852" y="3229622"/>
                  </a:lnTo>
                  <a:lnTo>
                    <a:pt x="1322957" y="3274497"/>
                  </a:lnTo>
                  <a:lnTo>
                    <a:pt x="1321615" y="3319363"/>
                  </a:lnTo>
                  <a:lnTo>
                    <a:pt x="1319826" y="3364215"/>
                  </a:lnTo>
                  <a:lnTo>
                    <a:pt x="1317589" y="3409052"/>
                  </a:lnTo>
                  <a:lnTo>
                    <a:pt x="1314904" y="3453869"/>
                  </a:lnTo>
                  <a:lnTo>
                    <a:pt x="1311773" y="3498661"/>
                  </a:lnTo>
                  <a:lnTo>
                    <a:pt x="1308194" y="3543427"/>
                  </a:lnTo>
                  <a:lnTo>
                    <a:pt x="1304167" y="3588162"/>
                  </a:lnTo>
                  <a:lnTo>
                    <a:pt x="1299693" y="3632862"/>
                  </a:lnTo>
                  <a:lnTo>
                    <a:pt x="1294772" y="3677524"/>
                  </a:lnTo>
                  <a:lnTo>
                    <a:pt x="1289403" y="3722145"/>
                  </a:lnTo>
                  <a:lnTo>
                    <a:pt x="1283587" y="3766719"/>
                  </a:lnTo>
                  <a:lnTo>
                    <a:pt x="1277324" y="3811245"/>
                  </a:lnTo>
                  <a:lnTo>
                    <a:pt x="1270613" y="3855718"/>
                  </a:lnTo>
                  <a:lnTo>
                    <a:pt x="1263455" y="3900135"/>
                  </a:lnTo>
                  <a:lnTo>
                    <a:pt x="1255849" y="3944492"/>
                  </a:lnTo>
                  <a:lnTo>
                    <a:pt x="1247796" y="3988785"/>
                  </a:lnTo>
                  <a:lnTo>
                    <a:pt x="1239296" y="4033011"/>
                  </a:lnTo>
                  <a:lnTo>
                    <a:pt x="1230348" y="4077166"/>
                  </a:lnTo>
                  <a:lnTo>
                    <a:pt x="1220953" y="4121247"/>
                  </a:lnTo>
                  <a:lnTo>
                    <a:pt x="1211110" y="4165250"/>
                  </a:lnTo>
                  <a:lnTo>
                    <a:pt x="1200820" y="4209170"/>
                  </a:lnTo>
                  <a:lnTo>
                    <a:pt x="1190083" y="4253006"/>
                  </a:lnTo>
                  <a:lnTo>
                    <a:pt x="1178898" y="4296752"/>
                  </a:lnTo>
                  <a:lnTo>
                    <a:pt x="1167266" y="4340406"/>
                  </a:lnTo>
                  <a:lnTo>
                    <a:pt x="1155187" y="4383963"/>
                  </a:lnTo>
                  <a:lnTo>
                    <a:pt x="1142660" y="4427420"/>
                  </a:lnTo>
                  <a:lnTo>
                    <a:pt x="1129685" y="4470774"/>
                  </a:lnTo>
                  <a:lnTo>
                    <a:pt x="1116264" y="4514021"/>
                  </a:lnTo>
                  <a:lnTo>
                    <a:pt x="1102395" y="4557156"/>
                  </a:lnTo>
                  <a:lnTo>
                    <a:pt x="1088078" y="4600178"/>
                  </a:lnTo>
                  <a:lnTo>
                    <a:pt x="1073314" y="4643081"/>
                  </a:lnTo>
                  <a:lnTo>
                    <a:pt x="1058103" y="4685862"/>
                  </a:lnTo>
                  <a:lnTo>
                    <a:pt x="1042445" y="4728518"/>
                  </a:lnTo>
                  <a:lnTo>
                    <a:pt x="1026339" y="4771045"/>
                  </a:lnTo>
                  <a:lnTo>
                    <a:pt x="1009785" y="4813440"/>
                  </a:lnTo>
                  <a:lnTo>
                    <a:pt x="992784" y="4855698"/>
                  </a:lnTo>
                  <a:lnTo>
                    <a:pt x="975336" y="4897816"/>
                  </a:lnTo>
                  <a:lnTo>
                    <a:pt x="957441" y="4939790"/>
                  </a:lnTo>
                  <a:lnTo>
                    <a:pt x="939098" y="4981618"/>
                  </a:lnTo>
                  <a:lnTo>
                    <a:pt x="920307" y="5023294"/>
                  </a:lnTo>
                  <a:lnTo>
                    <a:pt x="901070" y="5064817"/>
                  </a:lnTo>
                  <a:lnTo>
                    <a:pt x="881385" y="5106181"/>
                  </a:lnTo>
                  <a:lnTo>
                    <a:pt x="861252" y="5147383"/>
                  </a:lnTo>
                  <a:lnTo>
                    <a:pt x="840672" y="5188420"/>
                  </a:lnTo>
                  <a:lnTo>
                    <a:pt x="819645" y="5229288"/>
                  </a:lnTo>
                  <a:lnTo>
                    <a:pt x="798170" y="5269983"/>
                  </a:lnTo>
                  <a:lnTo>
                    <a:pt x="776248" y="5310502"/>
                  </a:lnTo>
                  <a:lnTo>
                    <a:pt x="753879" y="5350842"/>
                  </a:lnTo>
                  <a:lnTo>
                    <a:pt x="731062" y="5390997"/>
                  </a:lnTo>
                  <a:lnTo>
                    <a:pt x="707798" y="5430966"/>
                  </a:lnTo>
                  <a:lnTo>
                    <a:pt x="684086" y="5470744"/>
                  </a:lnTo>
                  <a:lnTo>
                    <a:pt x="659927" y="5510327"/>
                  </a:lnTo>
                  <a:lnTo>
                    <a:pt x="635321" y="5549712"/>
                  </a:lnTo>
                  <a:lnTo>
                    <a:pt x="610267" y="5588896"/>
                  </a:lnTo>
                  <a:lnTo>
                    <a:pt x="584766" y="5627874"/>
                  </a:lnTo>
                  <a:lnTo>
                    <a:pt x="558817" y="5666643"/>
                  </a:lnTo>
                  <a:lnTo>
                    <a:pt x="532421" y="5705200"/>
                  </a:lnTo>
                  <a:lnTo>
                    <a:pt x="505578" y="5743540"/>
                  </a:lnTo>
                  <a:lnTo>
                    <a:pt x="478287" y="5781661"/>
                  </a:lnTo>
                  <a:lnTo>
                    <a:pt x="450549" y="5819558"/>
                  </a:lnTo>
                  <a:lnTo>
                    <a:pt x="422363" y="5857227"/>
                  </a:lnTo>
                  <a:lnTo>
                    <a:pt x="393731" y="5894666"/>
                  </a:lnTo>
                  <a:lnTo>
                    <a:pt x="364650" y="5931871"/>
                  </a:lnTo>
                  <a:lnTo>
                    <a:pt x="335123" y="5968838"/>
                  </a:lnTo>
                  <a:lnTo>
                    <a:pt x="305148" y="6005563"/>
                  </a:lnTo>
                  <a:lnTo>
                    <a:pt x="274725" y="6042042"/>
                  </a:lnTo>
                  <a:lnTo>
                    <a:pt x="243855" y="6078273"/>
                  </a:lnTo>
                  <a:lnTo>
                    <a:pt x="212538" y="6114251"/>
                  </a:lnTo>
                  <a:lnTo>
                    <a:pt x="180773" y="6149973"/>
                  </a:lnTo>
                  <a:lnTo>
                    <a:pt x="148561" y="6185435"/>
                  </a:lnTo>
                  <a:lnTo>
                    <a:pt x="115902" y="6220634"/>
                  </a:lnTo>
                  <a:lnTo>
                    <a:pt x="82795" y="6255565"/>
                  </a:lnTo>
                  <a:lnTo>
                    <a:pt x="49241" y="6290226"/>
                  </a:lnTo>
                  <a:lnTo>
                    <a:pt x="15239" y="6324612"/>
                  </a:lnTo>
                  <a:lnTo>
                    <a:pt x="0" y="6309359"/>
                  </a:lnTo>
                  <a:lnTo>
                    <a:pt x="34059" y="6274912"/>
                  </a:lnTo>
                  <a:lnTo>
                    <a:pt x="67667" y="6240189"/>
                  </a:lnTo>
                  <a:lnTo>
                    <a:pt x="100824" y="6205192"/>
                  </a:lnTo>
                  <a:lnTo>
                    <a:pt x="133531" y="6169926"/>
                  </a:lnTo>
                  <a:lnTo>
                    <a:pt x="165785" y="6134395"/>
                  </a:lnTo>
                  <a:lnTo>
                    <a:pt x="197589" y="6098601"/>
                  </a:lnTo>
                  <a:lnTo>
                    <a:pt x="228942" y="6062550"/>
                  </a:lnTo>
                  <a:lnTo>
                    <a:pt x="259844" y="6026244"/>
                  </a:lnTo>
                  <a:lnTo>
                    <a:pt x="290294" y="5989687"/>
                  </a:lnTo>
                  <a:lnTo>
                    <a:pt x="320293" y="5952883"/>
                  </a:lnTo>
                  <a:lnTo>
                    <a:pt x="349842" y="5915836"/>
                  </a:lnTo>
                  <a:lnTo>
                    <a:pt x="378939" y="5878549"/>
                  </a:lnTo>
                  <a:lnTo>
                    <a:pt x="407585" y="5841026"/>
                  </a:lnTo>
                  <a:lnTo>
                    <a:pt x="435780" y="5803270"/>
                  </a:lnTo>
                  <a:lnTo>
                    <a:pt x="463523" y="5765286"/>
                  </a:lnTo>
                  <a:lnTo>
                    <a:pt x="490816" y="5727077"/>
                  </a:lnTo>
                  <a:lnTo>
                    <a:pt x="517658" y="5688647"/>
                  </a:lnTo>
                  <a:lnTo>
                    <a:pt x="544048" y="5649999"/>
                  </a:lnTo>
                  <a:lnTo>
                    <a:pt x="569987" y="5611137"/>
                  </a:lnTo>
                  <a:lnTo>
                    <a:pt x="595476" y="5572065"/>
                  </a:lnTo>
                  <a:lnTo>
                    <a:pt x="620513" y="5532786"/>
                  </a:lnTo>
                  <a:lnTo>
                    <a:pt x="645099" y="5493304"/>
                  </a:lnTo>
                  <a:lnTo>
                    <a:pt x="669233" y="5453624"/>
                  </a:lnTo>
                  <a:lnTo>
                    <a:pt x="692917" y="5413747"/>
                  </a:lnTo>
                  <a:lnTo>
                    <a:pt x="716150" y="5373679"/>
                  </a:lnTo>
                  <a:lnTo>
                    <a:pt x="738931" y="5333423"/>
                  </a:lnTo>
                  <a:lnTo>
                    <a:pt x="761262" y="5292983"/>
                  </a:lnTo>
                  <a:lnTo>
                    <a:pt x="783141" y="5252362"/>
                  </a:lnTo>
                  <a:lnTo>
                    <a:pt x="804569" y="5211563"/>
                  </a:lnTo>
                  <a:lnTo>
                    <a:pt x="825546" y="5170592"/>
                  </a:lnTo>
                  <a:lnTo>
                    <a:pt x="846072" y="5129450"/>
                  </a:lnTo>
                  <a:lnTo>
                    <a:pt x="866147" y="5088143"/>
                  </a:lnTo>
                  <a:lnTo>
                    <a:pt x="885770" y="5046674"/>
                  </a:lnTo>
                  <a:lnTo>
                    <a:pt x="904943" y="5005045"/>
                  </a:lnTo>
                  <a:lnTo>
                    <a:pt x="923664" y="4963262"/>
                  </a:lnTo>
                  <a:lnTo>
                    <a:pt x="941934" y="4921328"/>
                  </a:lnTo>
                  <a:lnTo>
                    <a:pt x="959754" y="4879246"/>
                  </a:lnTo>
                  <a:lnTo>
                    <a:pt x="977122" y="4837021"/>
                  </a:lnTo>
                  <a:lnTo>
                    <a:pt x="994039" y="4794655"/>
                  </a:lnTo>
                  <a:lnTo>
                    <a:pt x="1010504" y="4752153"/>
                  </a:lnTo>
                  <a:lnTo>
                    <a:pt x="1026519" y="4709518"/>
                  </a:lnTo>
                  <a:lnTo>
                    <a:pt x="1042083" y="4666754"/>
                  </a:lnTo>
                  <a:lnTo>
                    <a:pt x="1057195" y="4623864"/>
                  </a:lnTo>
                  <a:lnTo>
                    <a:pt x="1071856" y="4580853"/>
                  </a:lnTo>
                  <a:lnTo>
                    <a:pt x="1086067" y="4537724"/>
                  </a:lnTo>
                  <a:lnTo>
                    <a:pt x="1099826" y="4494480"/>
                  </a:lnTo>
                  <a:lnTo>
                    <a:pt x="1113134" y="4451126"/>
                  </a:lnTo>
                  <a:lnTo>
                    <a:pt x="1125991" y="4407664"/>
                  </a:lnTo>
                  <a:lnTo>
                    <a:pt x="1138396" y="4364100"/>
                  </a:lnTo>
                  <a:lnTo>
                    <a:pt x="1150351" y="4320436"/>
                  </a:lnTo>
                  <a:lnTo>
                    <a:pt x="1161855" y="4276676"/>
                  </a:lnTo>
                  <a:lnTo>
                    <a:pt x="1172907" y="4232824"/>
                  </a:lnTo>
                  <a:lnTo>
                    <a:pt x="1183508" y="4188883"/>
                  </a:lnTo>
                  <a:lnTo>
                    <a:pt x="1193658" y="4144858"/>
                  </a:lnTo>
                  <a:lnTo>
                    <a:pt x="1203357" y="4100751"/>
                  </a:lnTo>
                  <a:lnTo>
                    <a:pt x="1212605" y="4056567"/>
                  </a:lnTo>
                  <a:lnTo>
                    <a:pt x="1221402" y="4012309"/>
                  </a:lnTo>
                  <a:lnTo>
                    <a:pt x="1229748" y="3967981"/>
                  </a:lnTo>
                  <a:lnTo>
                    <a:pt x="1237642" y="3923587"/>
                  </a:lnTo>
                  <a:lnTo>
                    <a:pt x="1245086" y="3879130"/>
                  </a:lnTo>
                  <a:lnTo>
                    <a:pt x="1252078" y="3834614"/>
                  </a:lnTo>
                  <a:lnTo>
                    <a:pt x="1258619" y="3790042"/>
                  </a:lnTo>
                  <a:lnTo>
                    <a:pt x="1264710" y="3745419"/>
                  </a:lnTo>
                  <a:lnTo>
                    <a:pt x="1270348" y="3700748"/>
                  </a:lnTo>
                  <a:lnTo>
                    <a:pt x="1275536" y="3656033"/>
                  </a:lnTo>
                  <a:lnTo>
                    <a:pt x="1280273" y="3611277"/>
                  </a:lnTo>
                  <a:lnTo>
                    <a:pt x="1284559" y="3566485"/>
                  </a:lnTo>
                  <a:lnTo>
                    <a:pt x="1288393" y="3521659"/>
                  </a:lnTo>
                  <a:lnTo>
                    <a:pt x="1291777" y="3476803"/>
                  </a:lnTo>
                  <a:lnTo>
                    <a:pt x="1294709" y="3431922"/>
                  </a:lnTo>
                  <a:lnTo>
                    <a:pt x="1297190" y="3387019"/>
                  </a:lnTo>
                  <a:lnTo>
                    <a:pt x="1299220" y="3342097"/>
                  </a:lnTo>
                  <a:lnTo>
                    <a:pt x="1300799" y="3297161"/>
                  </a:lnTo>
                  <a:lnTo>
                    <a:pt x="1301927" y="3252213"/>
                  </a:lnTo>
                  <a:lnTo>
                    <a:pt x="1302603" y="3207258"/>
                  </a:lnTo>
                  <a:lnTo>
                    <a:pt x="1302829" y="3162299"/>
                  </a:lnTo>
                  <a:lnTo>
                    <a:pt x="1302603" y="3117341"/>
                  </a:lnTo>
                  <a:lnTo>
                    <a:pt x="1301927" y="3072386"/>
                  </a:lnTo>
                  <a:lnTo>
                    <a:pt x="1300799" y="3027438"/>
                  </a:lnTo>
                  <a:lnTo>
                    <a:pt x="1299220" y="2982502"/>
                  </a:lnTo>
                  <a:lnTo>
                    <a:pt x="1297190" y="2937580"/>
                  </a:lnTo>
                  <a:lnTo>
                    <a:pt x="1294709" y="2892677"/>
                  </a:lnTo>
                  <a:lnTo>
                    <a:pt x="1291777" y="2847796"/>
                  </a:lnTo>
                  <a:lnTo>
                    <a:pt x="1288393" y="2802940"/>
                  </a:lnTo>
                  <a:lnTo>
                    <a:pt x="1284559" y="2758114"/>
                  </a:lnTo>
                  <a:lnTo>
                    <a:pt x="1280273" y="2713322"/>
                  </a:lnTo>
                  <a:lnTo>
                    <a:pt x="1275536" y="2668566"/>
                  </a:lnTo>
                  <a:lnTo>
                    <a:pt x="1270348" y="2623851"/>
                  </a:lnTo>
                  <a:lnTo>
                    <a:pt x="1264710" y="2579180"/>
                  </a:lnTo>
                  <a:lnTo>
                    <a:pt x="1258619" y="2534557"/>
                  </a:lnTo>
                  <a:lnTo>
                    <a:pt x="1252078" y="2489985"/>
                  </a:lnTo>
                  <a:lnTo>
                    <a:pt x="1245086" y="2445469"/>
                  </a:lnTo>
                  <a:lnTo>
                    <a:pt x="1237642" y="2401012"/>
                  </a:lnTo>
                  <a:lnTo>
                    <a:pt x="1229748" y="2356618"/>
                  </a:lnTo>
                  <a:lnTo>
                    <a:pt x="1221402" y="2312290"/>
                  </a:lnTo>
                  <a:lnTo>
                    <a:pt x="1212605" y="2268032"/>
                  </a:lnTo>
                  <a:lnTo>
                    <a:pt x="1203357" y="2223848"/>
                  </a:lnTo>
                  <a:lnTo>
                    <a:pt x="1193658" y="2179741"/>
                  </a:lnTo>
                  <a:lnTo>
                    <a:pt x="1183508" y="2135716"/>
                  </a:lnTo>
                  <a:lnTo>
                    <a:pt x="1172907" y="2091775"/>
                  </a:lnTo>
                  <a:lnTo>
                    <a:pt x="1161855" y="2047923"/>
                  </a:lnTo>
                  <a:lnTo>
                    <a:pt x="1150351" y="2004163"/>
                  </a:lnTo>
                  <a:lnTo>
                    <a:pt x="1138396" y="1960499"/>
                  </a:lnTo>
                  <a:lnTo>
                    <a:pt x="1125991" y="1916935"/>
                  </a:lnTo>
                  <a:lnTo>
                    <a:pt x="1113134" y="1873473"/>
                  </a:lnTo>
                  <a:lnTo>
                    <a:pt x="1099826" y="1830119"/>
                  </a:lnTo>
                  <a:lnTo>
                    <a:pt x="1086067" y="1786875"/>
                  </a:lnTo>
                  <a:lnTo>
                    <a:pt x="1071856" y="1743746"/>
                  </a:lnTo>
                  <a:lnTo>
                    <a:pt x="1057195" y="1700735"/>
                  </a:lnTo>
                  <a:lnTo>
                    <a:pt x="1042083" y="1657845"/>
                  </a:lnTo>
                  <a:lnTo>
                    <a:pt x="1026519" y="1615081"/>
                  </a:lnTo>
                  <a:lnTo>
                    <a:pt x="1010504" y="1572446"/>
                  </a:lnTo>
                  <a:lnTo>
                    <a:pt x="994039" y="1529944"/>
                  </a:lnTo>
                  <a:lnTo>
                    <a:pt x="977122" y="1487578"/>
                  </a:lnTo>
                  <a:lnTo>
                    <a:pt x="959754" y="1445353"/>
                  </a:lnTo>
                  <a:lnTo>
                    <a:pt x="941934" y="1403271"/>
                  </a:lnTo>
                  <a:lnTo>
                    <a:pt x="923664" y="1361337"/>
                  </a:lnTo>
                  <a:lnTo>
                    <a:pt x="904943" y="1319554"/>
                  </a:lnTo>
                  <a:lnTo>
                    <a:pt x="885770" y="1277925"/>
                  </a:lnTo>
                  <a:lnTo>
                    <a:pt x="866147" y="1236456"/>
                  </a:lnTo>
                  <a:lnTo>
                    <a:pt x="846072" y="1195149"/>
                  </a:lnTo>
                  <a:lnTo>
                    <a:pt x="825546" y="1154007"/>
                  </a:lnTo>
                  <a:lnTo>
                    <a:pt x="804569" y="1113036"/>
                  </a:lnTo>
                  <a:lnTo>
                    <a:pt x="783141" y="1072237"/>
                  </a:lnTo>
                  <a:lnTo>
                    <a:pt x="761262" y="1031616"/>
                  </a:lnTo>
                  <a:lnTo>
                    <a:pt x="738931" y="991176"/>
                  </a:lnTo>
                  <a:lnTo>
                    <a:pt x="716150" y="950920"/>
                  </a:lnTo>
                  <a:lnTo>
                    <a:pt x="692917" y="910852"/>
                  </a:lnTo>
                  <a:lnTo>
                    <a:pt x="669233" y="870975"/>
                  </a:lnTo>
                  <a:lnTo>
                    <a:pt x="645099" y="831295"/>
                  </a:lnTo>
                  <a:lnTo>
                    <a:pt x="620513" y="791813"/>
                  </a:lnTo>
                  <a:lnTo>
                    <a:pt x="595476" y="752534"/>
                  </a:lnTo>
                  <a:lnTo>
                    <a:pt x="569987" y="713462"/>
                  </a:lnTo>
                  <a:lnTo>
                    <a:pt x="544048" y="674600"/>
                  </a:lnTo>
                  <a:lnTo>
                    <a:pt x="517658" y="635952"/>
                  </a:lnTo>
                  <a:lnTo>
                    <a:pt x="490816" y="597522"/>
                  </a:lnTo>
                  <a:lnTo>
                    <a:pt x="463523" y="559313"/>
                  </a:lnTo>
                  <a:lnTo>
                    <a:pt x="435780" y="521329"/>
                  </a:lnTo>
                  <a:lnTo>
                    <a:pt x="407585" y="483573"/>
                  </a:lnTo>
                  <a:lnTo>
                    <a:pt x="378939" y="446050"/>
                  </a:lnTo>
                  <a:lnTo>
                    <a:pt x="349842" y="408763"/>
                  </a:lnTo>
                  <a:lnTo>
                    <a:pt x="320293" y="371716"/>
                  </a:lnTo>
                  <a:lnTo>
                    <a:pt x="290294" y="334912"/>
                  </a:lnTo>
                  <a:lnTo>
                    <a:pt x="259844" y="298355"/>
                  </a:lnTo>
                  <a:lnTo>
                    <a:pt x="228942" y="262049"/>
                  </a:lnTo>
                  <a:lnTo>
                    <a:pt x="197589" y="225998"/>
                  </a:lnTo>
                  <a:lnTo>
                    <a:pt x="165785" y="190204"/>
                  </a:lnTo>
                  <a:lnTo>
                    <a:pt x="133531" y="154673"/>
                  </a:lnTo>
                  <a:lnTo>
                    <a:pt x="100824" y="119407"/>
                  </a:lnTo>
                  <a:lnTo>
                    <a:pt x="67667" y="84410"/>
                  </a:lnTo>
                  <a:lnTo>
                    <a:pt x="34059" y="49687"/>
                  </a:lnTo>
                  <a:lnTo>
                    <a:pt x="0" y="15239"/>
                  </a:lnTo>
                  <a:lnTo>
                    <a:pt x="15239" y="0"/>
                  </a:lnTo>
                  <a:close/>
                </a:path>
              </a:pathLst>
            </a:custGeom>
            <a:ln w="15240">
              <a:solidFill>
                <a:srgbClr val="FFC000"/>
              </a:solidFill>
            </a:ln>
          </p:spPr>
          <p:txBody>
            <a:bodyPr wrap="square" lIns="0" tIns="0" rIns="0" bIns="0" rtlCol="0"/>
            <a:lstStyle/>
            <a:p>
              <a:endParaRPr/>
            </a:p>
          </p:txBody>
        </p:sp>
        <p:pic>
          <p:nvPicPr>
            <p:cNvPr id="5" name="object 5"/>
            <p:cNvPicPr/>
            <p:nvPr/>
          </p:nvPicPr>
          <p:blipFill>
            <a:blip r:embed="rId3" cstate="print"/>
            <a:stretch>
              <a:fillRect/>
            </a:stretch>
          </p:blipFill>
          <p:spPr>
            <a:xfrm>
              <a:off x="3780366" y="414540"/>
              <a:ext cx="4457166" cy="729856"/>
            </a:xfrm>
            <a:prstGeom prst="rect">
              <a:avLst/>
            </a:prstGeom>
          </p:spPr>
        </p:pic>
      </p:grpSp>
      <p:sp>
        <p:nvSpPr>
          <p:cNvPr id="6" name="object 6"/>
          <p:cNvSpPr txBox="1">
            <a:spLocks noGrp="1"/>
          </p:cNvSpPr>
          <p:nvPr>
            <p:ph type="title"/>
          </p:nvPr>
        </p:nvSpPr>
        <p:spPr>
          <a:xfrm>
            <a:off x="5301826" y="586533"/>
            <a:ext cx="3081523" cy="319318"/>
          </a:xfrm>
          <a:prstGeom prst="rect">
            <a:avLst/>
          </a:prstGeom>
        </p:spPr>
        <p:txBody>
          <a:bodyPr vert="horz" wrap="square" lIns="0" tIns="11430" rIns="0" bIns="0" rtlCol="0" anchor="ctr">
            <a:spAutoFit/>
          </a:bodyPr>
          <a:lstStyle/>
          <a:p>
            <a:pPr marL="12700">
              <a:lnSpc>
                <a:spcPct val="100000"/>
              </a:lnSpc>
              <a:spcBef>
                <a:spcPts val="90"/>
              </a:spcBef>
            </a:pPr>
            <a:r>
              <a:rPr sz="2000" dirty="0">
                <a:solidFill>
                  <a:srgbClr val="001F5F"/>
                </a:solidFill>
                <a:latin typeface="Times New Roman" panose="02020603050405020304" pitchFamily="18" charset="0"/>
                <a:cs typeface="Times New Roman" panose="02020603050405020304" pitchFamily="18" charset="0"/>
              </a:rPr>
              <a:t>It</a:t>
            </a:r>
            <a:r>
              <a:rPr sz="2000" spc="-114" dirty="0">
                <a:solidFill>
                  <a:srgbClr val="001F5F"/>
                </a:solidFill>
                <a:latin typeface="Times New Roman" panose="02020603050405020304" pitchFamily="18" charset="0"/>
                <a:cs typeface="Times New Roman" panose="02020603050405020304" pitchFamily="18" charset="0"/>
              </a:rPr>
              <a:t> </a:t>
            </a:r>
            <a:r>
              <a:rPr sz="2000" spc="-190" dirty="0">
                <a:solidFill>
                  <a:srgbClr val="001F5F"/>
                </a:solidFill>
                <a:latin typeface="Times New Roman" panose="02020603050405020304" pitchFamily="18" charset="0"/>
                <a:cs typeface="Times New Roman" panose="02020603050405020304" pitchFamily="18" charset="0"/>
              </a:rPr>
              <a:t>is</a:t>
            </a:r>
            <a:r>
              <a:rPr sz="2000" spc="-5" dirty="0">
                <a:solidFill>
                  <a:srgbClr val="001F5F"/>
                </a:solidFill>
                <a:latin typeface="Times New Roman" panose="02020603050405020304" pitchFamily="18" charset="0"/>
                <a:cs typeface="Times New Roman" panose="02020603050405020304" pitchFamily="18" charset="0"/>
              </a:rPr>
              <a:t> </a:t>
            </a:r>
            <a:r>
              <a:rPr sz="2000" spc="-55" dirty="0">
                <a:solidFill>
                  <a:srgbClr val="001F5F"/>
                </a:solidFill>
                <a:latin typeface="Times New Roman" panose="02020603050405020304" pitchFamily="18" charset="0"/>
                <a:cs typeface="Times New Roman" panose="02020603050405020304" pitchFamily="18" charset="0"/>
              </a:rPr>
              <a:t>aligned</a:t>
            </a:r>
            <a:r>
              <a:rPr sz="2000" spc="-30" dirty="0">
                <a:solidFill>
                  <a:srgbClr val="001F5F"/>
                </a:solidFill>
                <a:latin typeface="Times New Roman" panose="02020603050405020304" pitchFamily="18" charset="0"/>
                <a:cs typeface="Times New Roman" panose="02020603050405020304" pitchFamily="18" charset="0"/>
              </a:rPr>
              <a:t> </a:t>
            </a:r>
            <a:r>
              <a:rPr sz="2000" spc="-105" dirty="0">
                <a:solidFill>
                  <a:srgbClr val="001F5F"/>
                </a:solidFill>
                <a:latin typeface="Times New Roman" panose="02020603050405020304" pitchFamily="18" charset="0"/>
                <a:cs typeface="Times New Roman" panose="02020603050405020304" pitchFamily="18" charset="0"/>
              </a:rPr>
              <a:t>with</a:t>
            </a:r>
            <a:r>
              <a:rPr sz="2000" spc="-30" dirty="0">
                <a:solidFill>
                  <a:srgbClr val="001F5F"/>
                </a:solidFill>
                <a:latin typeface="Times New Roman" panose="02020603050405020304" pitchFamily="18" charset="0"/>
                <a:cs typeface="Times New Roman" panose="02020603050405020304" pitchFamily="18" charset="0"/>
              </a:rPr>
              <a:t> </a:t>
            </a:r>
            <a:r>
              <a:rPr sz="2000" spc="-240" dirty="0">
                <a:solidFill>
                  <a:srgbClr val="001F5F"/>
                </a:solidFill>
                <a:latin typeface="Times New Roman" panose="02020603050405020304" pitchFamily="18" charset="0"/>
                <a:cs typeface="Times New Roman" panose="02020603050405020304" pitchFamily="18" charset="0"/>
              </a:rPr>
              <a:t>NEP-</a:t>
            </a:r>
            <a:r>
              <a:rPr sz="2000" spc="-20" dirty="0">
                <a:solidFill>
                  <a:srgbClr val="001F5F"/>
                </a:solidFill>
                <a:latin typeface="Times New Roman" panose="02020603050405020304" pitchFamily="18" charset="0"/>
                <a:cs typeface="Times New Roman" panose="02020603050405020304" pitchFamily="18" charset="0"/>
              </a:rPr>
              <a:t>2020</a:t>
            </a:r>
            <a:endParaRPr sz="2000" dirty="0">
              <a:latin typeface="Times New Roman" panose="02020603050405020304" pitchFamily="18" charset="0"/>
              <a:cs typeface="Times New Roman" panose="02020603050405020304" pitchFamily="18" charset="0"/>
            </a:endParaRPr>
          </a:p>
        </p:txBody>
      </p:sp>
      <p:sp>
        <p:nvSpPr>
          <p:cNvPr id="39" name="Footer Placeholder 38"/>
          <p:cNvSpPr>
            <a:spLocks noGrp="1"/>
          </p:cNvSpPr>
          <p:nvPr>
            <p:ph type="ftr" sz="quarter" idx="11"/>
          </p:nvPr>
        </p:nvSpPr>
        <p:spPr>
          <a:xfrm>
            <a:off x="4165600" y="6520864"/>
            <a:ext cx="3860800" cy="365125"/>
          </a:xfrm>
        </p:spPr>
        <p:txBody>
          <a:bodyPr/>
          <a:lstStyle/>
          <a:p>
            <a:r>
              <a:rPr lang="en-US" b="1" dirty="0">
                <a:solidFill>
                  <a:schemeClr val="accent5">
                    <a:lumMod val="75000"/>
                  </a:schemeClr>
                </a:solidFill>
              </a:rPr>
              <a:t>5th IQAC Meeting, 19th September 2025, SU</a:t>
            </a:r>
          </a:p>
        </p:txBody>
      </p:sp>
      <p:sp>
        <p:nvSpPr>
          <p:cNvPr id="40" name="Slide Number Placeholder 39"/>
          <p:cNvSpPr>
            <a:spLocks noGrp="1"/>
          </p:cNvSpPr>
          <p:nvPr>
            <p:ph type="sldNum" sz="quarter" idx="12"/>
          </p:nvPr>
        </p:nvSpPr>
        <p:spPr/>
        <p:txBody>
          <a:bodyPr/>
          <a:lstStyle/>
          <a:p>
            <a:fld id="{0369829C-C6AB-4FFE-8619-7C8CBBAF19CF}" type="slidenum">
              <a:rPr lang="en-US" smtClean="0"/>
              <a:pPr/>
              <a:t>21</a:t>
            </a:fld>
            <a:endParaRPr lang="en-US"/>
          </a:p>
        </p:txBody>
      </p:sp>
      <p:grpSp>
        <p:nvGrpSpPr>
          <p:cNvPr id="7" name="object 7"/>
          <p:cNvGrpSpPr/>
          <p:nvPr/>
        </p:nvGrpSpPr>
        <p:grpSpPr>
          <a:xfrm>
            <a:off x="4345423" y="350711"/>
            <a:ext cx="6667552" cy="1862093"/>
            <a:chOff x="2118828" y="345947"/>
            <a:chExt cx="6882747" cy="1862093"/>
          </a:xfrm>
        </p:grpSpPr>
        <p:pic>
          <p:nvPicPr>
            <p:cNvPr id="8" name="object 8"/>
            <p:cNvPicPr/>
            <p:nvPr/>
          </p:nvPicPr>
          <p:blipFill>
            <a:blip r:embed="rId4" cstate="print"/>
            <a:stretch>
              <a:fillRect/>
            </a:stretch>
          </p:blipFill>
          <p:spPr>
            <a:xfrm>
              <a:off x="2118828" y="345947"/>
              <a:ext cx="892915" cy="874776"/>
            </a:xfrm>
            <a:prstGeom prst="rect">
              <a:avLst/>
            </a:prstGeom>
          </p:spPr>
        </p:pic>
        <p:sp>
          <p:nvSpPr>
            <p:cNvPr id="9" name="object 9"/>
            <p:cNvSpPr/>
            <p:nvPr/>
          </p:nvSpPr>
          <p:spPr>
            <a:xfrm>
              <a:off x="2118828" y="345947"/>
              <a:ext cx="892915" cy="875030"/>
            </a:xfrm>
            <a:custGeom>
              <a:avLst/>
              <a:gdLst/>
              <a:ahLst/>
              <a:cxnLst/>
              <a:rect l="l" t="t" r="r" b="b"/>
              <a:pathLst>
                <a:path w="875029" h="875030">
                  <a:moveTo>
                    <a:pt x="0" y="437388"/>
                  </a:moveTo>
                  <a:lnTo>
                    <a:pt x="2566" y="389731"/>
                  </a:lnTo>
                  <a:lnTo>
                    <a:pt x="10088" y="343560"/>
                  </a:lnTo>
                  <a:lnTo>
                    <a:pt x="22299" y="299142"/>
                  </a:lnTo>
                  <a:lnTo>
                    <a:pt x="38931" y="256745"/>
                  </a:lnTo>
                  <a:lnTo>
                    <a:pt x="59718" y="216633"/>
                  </a:lnTo>
                  <a:lnTo>
                    <a:pt x="84393" y="179076"/>
                  </a:lnTo>
                  <a:lnTo>
                    <a:pt x="112688" y="144338"/>
                  </a:lnTo>
                  <a:lnTo>
                    <a:pt x="144338" y="112688"/>
                  </a:lnTo>
                  <a:lnTo>
                    <a:pt x="179076" y="84393"/>
                  </a:lnTo>
                  <a:lnTo>
                    <a:pt x="216633" y="59718"/>
                  </a:lnTo>
                  <a:lnTo>
                    <a:pt x="256745" y="38931"/>
                  </a:lnTo>
                  <a:lnTo>
                    <a:pt x="299142" y="22299"/>
                  </a:lnTo>
                  <a:lnTo>
                    <a:pt x="343560" y="10088"/>
                  </a:lnTo>
                  <a:lnTo>
                    <a:pt x="389731" y="2566"/>
                  </a:lnTo>
                  <a:lnTo>
                    <a:pt x="437388" y="0"/>
                  </a:lnTo>
                  <a:lnTo>
                    <a:pt x="485044" y="2566"/>
                  </a:lnTo>
                  <a:lnTo>
                    <a:pt x="531215" y="10088"/>
                  </a:lnTo>
                  <a:lnTo>
                    <a:pt x="575633" y="22299"/>
                  </a:lnTo>
                  <a:lnTo>
                    <a:pt x="618030" y="38931"/>
                  </a:lnTo>
                  <a:lnTo>
                    <a:pt x="658142" y="59718"/>
                  </a:lnTo>
                  <a:lnTo>
                    <a:pt x="695699" y="84393"/>
                  </a:lnTo>
                  <a:lnTo>
                    <a:pt x="730437" y="112688"/>
                  </a:lnTo>
                  <a:lnTo>
                    <a:pt x="762087" y="144338"/>
                  </a:lnTo>
                  <a:lnTo>
                    <a:pt x="790382" y="179076"/>
                  </a:lnTo>
                  <a:lnTo>
                    <a:pt x="815057" y="216633"/>
                  </a:lnTo>
                  <a:lnTo>
                    <a:pt x="835844" y="256745"/>
                  </a:lnTo>
                  <a:lnTo>
                    <a:pt x="852476" y="299142"/>
                  </a:lnTo>
                  <a:lnTo>
                    <a:pt x="864687" y="343560"/>
                  </a:lnTo>
                  <a:lnTo>
                    <a:pt x="872209" y="389731"/>
                  </a:lnTo>
                  <a:lnTo>
                    <a:pt x="874775" y="437388"/>
                  </a:lnTo>
                  <a:lnTo>
                    <a:pt x="872209" y="485044"/>
                  </a:lnTo>
                  <a:lnTo>
                    <a:pt x="864687" y="531215"/>
                  </a:lnTo>
                  <a:lnTo>
                    <a:pt x="852476" y="575633"/>
                  </a:lnTo>
                  <a:lnTo>
                    <a:pt x="835844" y="618030"/>
                  </a:lnTo>
                  <a:lnTo>
                    <a:pt x="815057" y="658142"/>
                  </a:lnTo>
                  <a:lnTo>
                    <a:pt x="790382" y="695699"/>
                  </a:lnTo>
                  <a:lnTo>
                    <a:pt x="762087" y="730437"/>
                  </a:lnTo>
                  <a:lnTo>
                    <a:pt x="730437" y="762087"/>
                  </a:lnTo>
                  <a:lnTo>
                    <a:pt x="695699" y="790382"/>
                  </a:lnTo>
                  <a:lnTo>
                    <a:pt x="658142" y="815057"/>
                  </a:lnTo>
                  <a:lnTo>
                    <a:pt x="618030" y="835844"/>
                  </a:lnTo>
                  <a:lnTo>
                    <a:pt x="575633" y="852476"/>
                  </a:lnTo>
                  <a:lnTo>
                    <a:pt x="531215" y="864687"/>
                  </a:lnTo>
                  <a:lnTo>
                    <a:pt x="485044" y="872209"/>
                  </a:lnTo>
                  <a:lnTo>
                    <a:pt x="437388" y="874776"/>
                  </a:lnTo>
                  <a:lnTo>
                    <a:pt x="389731" y="872209"/>
                  </a:lnTo>
                  <a:lnTo>
                    <a:pt x="343560" y="864687"/>
                  </a:lnTo>
                  <a:lnTo>
                    <a:pt x="299142" y="852476"/>
                  </a:lnTo>
                  <a:lnTo>
                    <a:pt x="256745" y="835844"/>
                  </a:lnTo>
                  <a:lnTo>
                    <a:pt x="216633" y="815057"/>
                  </a:lnTo>
                  <a:lnTo>
                    <a:pt x="179076" y="790382"/>
                  </a:lnTo>
                  <a:lnTo>
                    <a:pt x="144338" y="762087"/>
                  </a:lnTo>
                  <a:lnTo>
                    <a:pt x="112688" y="730437"/>
                  </a:lnTo>
                  <a:lnTo>
                    <a:pt x="84393" y="695699"/>
                  </a:lnTo>
                  <a:lnTo>
                    <a:pt x="59718" y="658142"/>
                  </a:lnTo>
                  <a:lnTo>
                    <a:pt x="38931" y="618030"/>
                  </a:lnTo>
                  <a:lnTo>
                    <a:pt x="22299" y="575633"/>
                  </a:lnTo>
                  <a:lnTo>
                    <a:pt x="10088" y="531215"/>
                  </a:lnTo>
                  <a:lnTo>
                    <a:pt x="2566" y="485044"/>
                  </a:lnTo>
                  <a:lnTo>
                    <a:pt x="0" y="437388"/>
                  </a:lnTo>
                  <a:close/>
                </a:path>
              </a:pathLst>
            </a:custGeom>
            <a:ln w="9144">
              <a:solidFill>
                <a:srgbClr val="A4A4A4"/>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3586935" y="1499507"/>
              <a:ext cx="5414640" cy="708533"/>
            </a:xfrm>
            <a:prstGeom prst="rect">
              <a:avLst/>
            </a:prstGeom>
          </p:spPr>
        </p:pic>
      </p:grpSp>
      <p:sp>
        <p:nvSpPr>
          <p:cNvPr id="11" name="object 11"/>
          <p:cNvSpPr txBox="1"/>
          <p:nvPr/>
        </p:nvSpPr>
        <p:spPr>
          <a:xfrm>
            <a:off x="5978477" y="1558358"/>
            <a:ext cx="5034785" cy="525785"/>
          </a:xfrm>
          <a:prstGeom prst="rect">
            <a:avLst/>
          </a:prstGeom>
        </p:spPr>
        <p:txBody>
          <a:bodyPr vert="horz" wrap="square" lIns="0" tIns="12700" rIns="0" bIns="0" rtlCol="0">
            <a:spAutoFit/>
          </a:bodyPr>
          <a:lstStyle/>
          <a:p>
            <a:pPr marL="12700">
              <a:lnSpc>
                <a:spcPts val="1970"/>
              </a:lnSpc>
              <a:spcBef>
                <a:spcPts val="100"/>
              </a:spcBef>
              <a:tabLst>
                <a:tab pos="701675" algn="l"/>
                <a:tab pos="1286510" algn="l"/>
                <a:tab pos="1856739" algn="l"/>
                <a:tab pos="2460625" algn="l"/>
                <a:tab pos="2823210" algn="l"/>
                <a:tab pos="3317240" algn="l"/>
                <a:tab pos="3814445" algn="l"/>
              </a:tabLst>
            </a:pPr>
            <a:r>
              <a:rPr sz="2000" spc="-10" dirty="0">
                <a:solidFill>
                  <a:srgbClr val="001F5F"/>
                </a:solidFill>
                <a:latin typeface="Times New Roman" panose="02020603050405020304" pitchFamily="18" charset="0"/>
                <a:cs typeface="Times New Roman" panose="02020603050405020304" pitchFamily="18" charset="0"/>
              </a:rPr>
              <a:t>Single</a:t>
            </a:r>
            <a:r>
              <a:rPr sz="2000" dirty="0">
                <a:solidFill>
                  <a:srgbClr val="001F5F"/>
                </a:solidFill>
                <a:latin typeface="Times New Roman" panose="02020603050405020304" pitchFamily="18" charset="0"/>
                <a:cs typeface="Times New Roman" panose="02020603050405020304" pitchFamily="18" charset="0"/>
              </a:rPr>
              <a:t>	</a:t>
            </a:r>
            <a:r>
              <a:rPr sz="2000" spc="-20" dirty="0">
                <a:solidFill>
                  <a:srgbClr val="001F5F"/>
                </a:solidFill>
                <a:latin typeface="Times New Roman" panose="02020603050405020304" pitchFamily="18" charset="0"/>
                <a:cs typeface="Times New Roman" panose="02020603050405020304" pitchFamily="18" charset="0"/>
              </a:rPr>
              <a:t>point</a:t>
            </a:r>
            <a:r>
              <a:rPr sz="2000" dirty="0">
                <a:solidFill>
                  <a:srgbClr val="001F5F"/>
                </a:solidFill>
                <a:latin typeface="Times New Roman" panose="02020603050405020304" pitchFamily="18" charset="0"/>
                <a:cs typeface="Times New Roman" panose="02020603050405020304" pitchFamily="18" charset="0"/>
              </a:rPr>
              <a:t>	</a:t>
            </a:r>
            <a:r>
              <a:rPr sz="2000" spc="-20" dirty="0">
                <a:solidFill>
                  <a:srgbClr val="001F5F"/>
                </a:solidFill>
                <a:latin typeface="Times New Roman" panose="02020603050405020304" pitchFamily="18" charset="0"/>
                <a:cs typeface="Times New Roman" panose="02020603050405020304" pitchFamily="18" charset="0"/>
              </a:rPr>
              <a:t>data</a:t>
            </a:r>
            <a:r>
              <a:rPr sz="2000" dirty="0">
                <a:solidFill>
                  <a:srgbClr val="001F5F"/>
                </a:solidFill>
                <a:latin typeface="Times New Roman" panose="02020603050405020304" pitchFamily="18" charset="0"/>
                <a:cs typeface="Times New Roman" panose="02020603050405020304" pitchFamily="18" charset="0"/>
              </a:rPr>
              <a:t>	</a:t>
            </a:r>
            <a:r>
              <a:rPr sz="2000" spc="-10" dirty="0">
                <a:solidFill>
                  <a:srgbClr val="001F5F"/>
                </a:solidFill>
                <a:latin typeface="Times New Roman" panose="02020603050405020304" pitchFamily="18" charset="0"/>
                <a:cs typeface="Times New Roman" panose="02020603050405020304" pitchFamily="18" charset="0"/>
              </a:rPr>
              <a:t>entry</a:t>
            </a:r>
            <a:r>
              <a:rPr sz="2000" dirty="0">
                <a:solidFill>
                  <a:srgbClr val="001F5F"/>
                </a:solidFill>
                <a:latin typeface="Times New Roman" panose="02020603050405020304" pitchFamily="18" charset="0"/>
                <a:cs typeface="Times New Roman" panose="02020603050405020304" pitchFamily="18" charset="0"/>
              </a:rPr>
              <a:t>	</a:t>
            </a:r>
            <a:r>
              <a:rPr sz="2000" spc="-25" dirty="0">
                <a:solidFill>
                  <a:srgbClr val="001F5F"/>
                </a:solidFill>
                <a:latin typeface="Times New Roman" panose="02020603050405020304" pitchFamily="18" charset="0"/>
                <a:cs typeface="Times New Roman" panose="02020603050405020304" pitchFamily="18" charset="0"/>
              </a:rPr>
              <a:t>by</a:t>
            </a:r>
            <a:r>
              <a:rPr sz="2000" dirty="0">
                <a:solidFill>
                  <a:srgbClr val="001F5F"/>
                </a:solidFill>
                <a:latin typeface="Times New Roman" panose="02020603050405020304" pitchFamily="18" charset="0"/>
                <a:cs typeface="Times New Roman" panose="02020603050405020304" pitchFamily="18" charset="0"/>
              </a:rPr>
              <a:t>	</a:t>
            </a:r>
            <a:r>
              <a:rPr sz="2000" spc="-300" dirty="0">
                <a:solidFill>
                  <a:srgbClr val="001F5F"/>
                </a:solidFill>
                <a:latin typeface="Times New Roman" panose="02020603050405020304" pitchFamily="18" charset="0"/>
                <a:cs typeface="Times New Roman" panose="02020603050405020304" pitchFamily="18" charset="0"/>
              </a:rPr>
              <a:t>HEI</a:t>
            </a:r>
            <a:r>
              <a:rPr lang="en-US" sz="2000" spc="-300" dirty="0">
                <a:solidFill>
                  <a:srgbClr val="001F5F"/>
                </a:solidFill>
                <a:latin typeface="Times New Roman" panose="02020603050405020304" pitchFamily="18" charset="0"/>
                <a:cs typeface="Times New Roman" panose="02020603050405020304" pitchFamily="18" charset="0"/>
              </a:rPr>
              <a:t>Is   </a:t>
            </a:r>
            <a:r>
              <a:rPr sz="2000" spc="-20" dirty="0">
                <a:solidFill>
                  <a:srgbClr val="001F5F"/>
                </a:solidFill>
                <a:latin typeface="Times New Roman" panose="02020603050405020304" pitchFamily="18" charset="0"/>
                <a:cs typeface="Times New Roman" panose="02020603050405020304" pitchFamily="18" charset="0"/>
              </a:rPr>
              <a:t>with</a:t>
            </a:r>
            <a:r>
              <a:rPr lang="en-US" sz="2000" spc="-20" dirty="0">
                <a:solidFill>
                  <a:srgbClr val="001F5F"/>
                </a:solidFill>
                <a:latin typeface="Times New Roman" panose="02020603050405020304" pitchFamily="18" charset="0"/>
                <a:cs typeface="Times New Roman" panose="02020603050405020304" pitchFamily="18" charset="0"/>
              </a:rPr>
              <a:t> </a:t>
            </a:r>
            <a:r>
              <a:rPr sz="2000" spc="-160" dirty="0">
                <a:solidFill>
                  <a:srgbClr val="001F5F"/>
                </a:solidFill>
                <a:latin typeface="Times New Roman" panose="02020603050405020304" pitchFamily="18" charset="0"/>
                <a:cs typeface="Times New Roman" panose="02020603050405020304" pitchFamily="18" charset="0"/>
              </a:rPr>
              <a:t>continuous</a:t>
            </a:r>
            <a:endParaRPr sz="2000" dirty="0">
              <a:latin typeface="Times New Roman" panose="02020603050405020304" pitchFamily="18" charset="0"/>
              <a:cs typeface="Times New Roman" panose="02020603050405020304" pitchFamily="18" charset="0"/>
            </a:endParaRPr>
          </a:p>
          <a:p>
            <a:pPr marL="12700">
              <a:lnSpc>
                <a:spcPts val="1970"/>
              </a:lnSpc>
            </a:pPr>
            <a:r>
              <a:rPr sz="2000" spc="-100" dirty="0">
                <a:solidFill>
                  <a:srgbClr val="001F5F"/>
                </a:solidFill>
                <a:latin typeface="Times New Roman" panose="02020603050405020304" pitchFamily="18" charset="0"/>
                <a:cs typeface="Times New Roman" panose="02020603050405020304" pitchFamily="18" charset="0"/>
              </a:rPr>
              <a:t>updates</a:t>
            </a:r>
            <a:r>
              <a:rPr sz="2000" spc="-2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t>
            </a:r>
            <a:r>
              <a:rPr sz="2000" spc="-120" dirty="0">
                <a:solidFill>
                  <a:srgbClr val="001F5F"/>
                </a:solidFill>
                <a:latin typeface="Times New Roman" panose="02020603050405020304" pitchFamily="18" charset="0"/>
                <a:cs typeface="Times New Roman" panose="02020603050405020304" pitchFamily="18" charset="0"/>
              </a:rPr>
              <a:t> </a:t>
            </a:r>
            <a:r>
              <a:rPr sz="2000" spc="-35" dirty="0">
                <a:solidFill>
                  <a:srgbClr val="001F5F"/>
                </a:solidFill>
                <a:latin typeface="Times New Roman" panose="02020603050405020304" pitchFamily="18" charset="0"/>
                <a:cs typeface="Times New Roman" panose="02020603050405020304" pitchFamily="18" charset="0"/>
              </a:rPr>
              <a:t>validate</a:t>
            </a:r>
            <a:r>
              <a:rPr sz="2000" spc="-5" dirty="0">
                <a:solidFill>
                  <a:srgbClr val="001F5F"/>
                </a:solidFill>
                <a:latin typeface="Times New Roman" panose="02020603050405020304" pitchFamily="18" charset="0"/>
                <a:cs typeface="Times New Roman" panose="02020603050405020304" pitchFamily="18" charset="0"/>
              </a:rPr>
              <a:t> </a:t>
            </a:r>
            <a:r>
              <a:rPr sz="2000" spc="-85" dirty="0">
                <a:solidFill>
                  <a:srgbClr val="001F5F"/>
                </a:solidFill>
                <a:latin typeface="Times New Roman" panose="02020603050405020304" pitchFamily="18" charset="0"/>
                <a:cs typeface="Times New Roman" panose="02020603050405020304" pitchFamily="18" charset="0"/>
              </a:rPr>
              <a:t>from</a:t>
            </a:r>
            <a:r>
              <a:rPr sz="2000" spc="-40" dirty="0">
                <a:solidFill>
                  <a:srgbClr val="001F5F"/>
                </a:solidFill>
                <a:latin typeface="Times New Roman" panose="02020603050405020304" pitchFamily="18" charset="0"/>
                <a:cs typeface="Times New Roman" panose="02020603050405020304" pitchFamily="18" charset="0"/>
              </a:rPr>
              <a:t> </a:t>
            </a:r>
            <a:r>
              <a:rPr sz="2000" spc="-35" dirty="0">
                <a:solidFill>
                  <a:srgbClr val="001F5F"/>
                </a:solidFill>
                <a:latin typeface="Times New Roman" panose="02020603050405020304" pitchFamily="18" charset="0"/>
                <a:cs typeface="Times New Roman" panose="02020603050405020304" pitchFamily="18" charset="0"/>
              </a:rPr>
              <a:t>stakeholders</a:t>
            </a:r>
            <a:endParaRPr sz="2000" dirty="0">
              <a:latin typeface="Times New Roman" panose="02020603050405020304" pitchFamily="18" charset="0"/>
              <a:cs typeface="Times New Roman" panose="02020603050405020304" pitchFamily="18" charset="0"/>
            </a:endParaRPr>
          </a:p>
        </p:txBody>
      </p:sp>
      <p:grpSp>
        <p:nvGrpSpPr>
          <p:cNvPr id="12" name="object 12"/>
          <p:cNvGrpSpPr/>
          <p:nvPr/>
        </p:nvGrpSpPr>
        <p:grpSpPr>
          <a:xfrm>
            <a:off x="4966568" y="1394143"/>
            <a:ext cx="6046693" cy="1840864"/>
            <a:chOff x="3217164" y="1394460"/>
            <a:chExt cx="5782251" cy="1840864"/>
          </a:xfrm>
        </p:grpSpPr>
        <p:pic>
          <p:nvPicPr>
            <p:cNvPr id="13" name="object 13"/>
            <p:cNvPicPr/>
            <p:nvPr/>
          </p:nvPicPr>
          <p:blipFill>
            <a:blip r:embed="rId6" cstate="print"/>
            <a:stretch>
              <a:fillRect/>
            </a:stretch>
          </p:blipFill>
          <p:spPr>
            <a:xfrm>
              <a:off x="3217164" y="1394460"/>
              <a:ext cx="874776" cy="874776"/>
            </a:xfrm>
            <a:prstGeom prst="rect">
              <a:avLst/>
            </a:prstGeom>
          </p:spPr>
        </p:pic>
        <p:sp>
          <p:nvSpPr>
            <p:cNvPr id="14" name="object 14"/>
            <p:cNvSpPr/>
            <p:nvPr/>
          </p:nvSpPr>
          <p:spPr>
            <a:xfrm>
              <a:off x="3217164" y="1394460"/>
              <a:ext cx="875030" cy="875030"/>
            </a:xfrm>
            <a:custGeom>
              <a:avLst/>
              <a:gdLst/>
              <a:ahLst/>
              <a:cxnLst/>
              <a:rect l="l" t="t" r="r" b="b"/>
              <a:pathLst>
                <a:path w="875029" h="875030">
                  <a:moveTo>
                    <a:pt x="0" y="437388"/>
                  </a:moveTo>
                  <a:lnTo>
                    <a:pt x="2566" y="389731"/>
                  </a:lnTo>
                  <a:lnTo>
                    <a:pt x="10088" y="343560"/>
                  </a:lnTo>
                  <a:lnTo>
                    <a:pt x="22299" y="299142"/>
                  </a:lnTo>
                  <a:lnTo>
                    <a:pt x="38931" y="256745"/>
                  </a:lnTo>
                  <a:lnTo>
                    <a:pt x="59718" y="216633"/>
                  </a:lnTo>
                  <a:lnTo>
                    <a:pt x="84393" y="179076"/>
                  </a:lnTo>
                  <a:lnTo>
                    <a:pt x="112688" y="144338"/>
                  </a:lnTo>
                  <a:lnTo>
                    <a:pt x="144338" y="112688"/>
                  </a:lnTo>
                  <a:lnTo>
                    <a:pt x="179076" y="84393"/>
                  </a:lnTo>
                  <a:lnTo>
                    <a:pt x="216633" y="59718"/>
                  </a:lnTo>
                  <a:lnTo>
                    <a:pt x="256745" y="38931"/>
                  </a:lnTo>
                  <a:lnTo>
                    <a:pt x="299142" y="22299"/>
                  </a:lnTo>
                  <a:lnTo>
                    <a:pt x="343560" y="10088"/>
                  </a:lnTo>
                  <a:lnTo>
                    <a:pt x="389731" y="2566"/>
                  </a:lnTo>
                  <a:lnTo>
                    <a:pt x="437388" y="0"/>
                  </a:lnTo>
                  <a:lnTo>
                    <a:pt x="485044" y="2566"/>
                  </a:lnTo>
                  <a:lnTo>
                    <a:pt x="531215" y="10088"/>
                  </a:lnTo>
                  <a:lnTo>
                    <a:pt x="575633" y="22299"/>
                  </a:lnTo>
                  <a:lnTo>
                    <a:pt x="618030" y="38931"/>
                  </a:lnTo>
                  <a:lnTo>
                    <a:pt x="658142" y="59718"/>
                  </a:lnTo>
                  <a:lnTo>
                    <a:pt x="695699" y="84393"/>
                  </a:lnTo>
                  <a:lnTo>
                    <a:pt x="730437" y="112688"/>
                  </a:lnTo>
                  <a:lnTo>
                    <a:pt x="762087" y="144338"/>
                  </a:lnTo>
                  <a:lnTo>
                    <a:pt x="790382" y="179076"/>
                  </a:lnTo>
                  <a:lnTo>
                    <a:pt x="815057" y="216633"/>
                  </a:lnTo>
                  <a:lnTo>
                    <a:pt x="835844" y="256745"/>
                  </a:lnTo>
                  <a:lnTo>
                    <a:pt x="852476" y="299142"/>
                  </a:lnTo>
                  <a:lnTo>
                    <a:pt x="864687" y="343560"/>
                  </a:lnTo>
                  <a:lnTo>
                    <a:pt x="872209" y="389731"/>
                  </a:lnTo>
                  <a:lnTo>
                    <a:pt x="874776" y="437388"/>
                  </a:lnTo>
                  <a:lnTo>
                    <a:pt x="872209" y="485044"/>
                  </a:lnTo>
                  <a:lnTo>
                    <a:pt x="864687" y="531215"/>
                  </a:lnTo>
                  <a:lnTo>
                    <a:pt x="852476" y="575633"/>
                  </a:lnTo>
                  <a:lnTo>
                    <a:pt x="835844" y="618030"/>
                  </a:lnTo>
                  <a:lnTo>
                    <a:pt x="815057" y="658142"/>
                  </a:lnTo>
                  <a:lnTo>
                    <a:pt x="790382" y="695699"/>
                  </a:lnTo>
                  <a:lnTo>
                    <a:pt x="762087" y="730437"/>
                  </a:lnTo>
                  <a:lnTo>
                    <a:pt x="730437" y="762087"/>
                  </a:lnTo>
                  <a:lnTo>
                    <a:pt x="695699" y="790382"/>
                  </a:lnTo>
                  <a:lnTo>
                    <a:pt x="658142" y="815057"/>
                  </a:lnTo>
                  <a:lnTo>
                    <a:pt x="618030" y="835844"/>
                  </a:lnTo>
                  <a:lnTo>
                    <a:pt x="575633" y="852476"/>
                  </a:lnTo>
                  <a:lnTo>
                    <a:pt x="531215" y="864687"/>
                  </a:lnTo>
                  <a:lnTo>
                    <a:pt x="485044" y="872209"/>
                  </a:lnTo>
                  <a:lnTo>
                    <a:pt x="437388" y="874776"/>
                  </a:lnTo>
                  <a:lnTo>
                    <a:pt x="389731" y="872209"/>
                  </a:lnTo>
                  <a:lnTo>
                    <a:pt x="343560" y="864687"/>
                  </a:lnTo>
                  <a:lnTo>
                    <a:pt x="299142" y="852476"/>
                  </a:lnTo>
                  <a:lnTo>
                    <a:pt x="256745" y="835844"/>
                  </a:lnTo>
                  <a:lnTo>
                    <a:pt x="216633" y="815057"/>
                  </a:lnTo>
                  <a:lnTo>
                    <a:pt x="179076" y="790382"/>
                  </a:lnTo>
                  <a:lnTo>
                    <a:pt x="144338" y="762087"/>
                  </a:lnTo>
                  <a:lnTo>
                    <a:pt x="112688" y="730437"/>
                  </a:lnTo>
                  <a:lnTo>
                    <a:pt x="84393" y="695699"/>
                  </a:lnTo>
                  <a:lnTo>
                    <a:pt x="59718" y="658142"/>
                  </a:lnTo>
                  <a:lnTo>
                    <a:pt x="38931" y="618030"/>
                  </a:lnTo>
                  <a:lnTo>
                    <a:pt x="22299" y="575633"/>
                  </a:lnTo>
                  <a:lnTo>
                    <a:pt x="10088" y="531215"/>
                  </a:lnTo>
                  <a:lnTo>
                    <a:pt x="2566" y="485044"/>
                  </a:lnTo>
                  <a:lnTo>
                    <a:pt x="0" y="437388"/>
                  </a:lnTo>
                  <a:close/>
                </a:path>
              </a:pathLst>
            </a:custGeom>
            <a:ln w="9144">
              <a:solidFill>
                <a:srgbClr val="AD8A45"/>
              </a:solidFill>
            </a:ln>
          </p:spPr>
          <p:txBody>
            <a:bodyPr wrap="square" lIns="0" tIns="0" rIns="0" bIns="0" rtlCol="0"/>
            <a:lstStyle/>
            <a:p>
              <a:endParaRPr/>
            </a:p>
          </p:txBody>
        </p:sp>
        <p:pic>
          <p:nvPicPr>
            <p:cNvPr id="15" name="object 15"/>
            <p:cNvPicPr/>
            <p:nvPr/>
          </p:nvPicPr>
          <p:blipFill>
            <a:blip r:embed="rId7" cstate="print"/>
            <a:stretch>
              <a:fillRect/>
            </a:stretch>
          </p:blipFill>
          <p:spPr>
            <a:xfrm>
              <a:off x="4182023" y="2523756"/>
              <a:ext cx="4817392" cy="711568"/>
            </a:xfrm>
            <a:prstGeom prst="rect">
              <a:avLst/>
            </a:prstGeom>
          </p:spPr>
        </p:pic>
      </p:grpSp>
      <p:sp>
        <p:nvSpPr>
          <p:cNvPr id="16" name="object 16"/>
          <p:cNvSpPr txBox="1"/>
          <p:nvPr/>
        </p:nvSpPr>
        <p:spPr>
          <a:xfrm>
            <a:off x="6222775" y="2587882"/>
            <a:ext cx="4287807" cy="525785"/>
          </a:xfrm>
          <a:prstGeom prst="rect">
            <a:avLst/>
          </a:prstGeom>
        </p:spPr>
        <p:txBody>
          <a:bodyPr vert="horz" wrap="square" lIns="0" tIns="12700" rIns="0" bIns="0" rtlCol="0">
            <a:spAutoFit/>
          </a:bodyPr>
          <a:lstStyle/>
          <a:p>
            <a:pPr marL="12700">
              <a:lnSpc>
                <a:spcPts val="1970"/>
              </a:lnSpc>
              <a:spcBef>
                <a:spcPts val="100"/>
              </a:spcBef>
            </a:pPr>
            <a:r>
              <a:rPr sz="2000" spc="-100" dirty="0">
                <a:solidFill>
                  <a:srgbClr val="001F5F"/>
                </a:solidFill>
                <a:latin typeface="Times New Roman" panose="02020603050405020304" pitchFamily="18" charset="0"/>
                <a:cs typeface="Times New Roman" panose="02020603050405020304" pitchFamily="18" charset="0"/>
              </a:rPr>
              <a:t>There</a:t>
            </a:r>
            <a:r>
              <a:rPr sz="2000" spc="3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are</a:t>
            </a:r>
            <a:r>
              <a:rPr sz="2000" spc="30" dirty="0">
                <a:solidFill>
                  <a:srgbClr val="001F5F"/>
                </a:solidFill>
                <a:latin typeface="Times New Roman" panose="02020603050405020304" pitchFamily="18" charset="0"/>
                <a:cs typeface="Times New Roman" panose="02020603050405020304" pitchFamily="18" charset="0"/>
              </a:rPr>
              <a:t> </a:t>
            </a:r>
            <a:r>
              <a:rPr sz="2000" spc="-40" dirty="0">
                <a:solidFill>
                  <a:srgbClr val="001F5F"/>
                </a:solidFill>
                <a:latin typeface="Times New Roman" panose="02020603050405020304" pitchFamily="18" charset="0"/>
                <a:cs typeface="Times New Roman" panose="02020603050405020304" pitchFamily="18" charset="0"/>
              </a:rPr>
              <a:t>no</a:t>
            </a:r>
            <a:r>
              <a:rPr sz="2000" spc="3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peer</a:t>
            </a:r>
            <a:r>
              <a:rPr sz="2000" spc="25" dirty="0">
                <a:solidFill>
                  <a:srgbClr val="001F5F"/>
                </a:solidFill>
                <a:latin typeface="Times New Roman" panose="02020603050405020304" pitchFamily="18" charset="0"/>
                <a:cs typeface="Times New Roman" panose="02020603050405020304" pitchFamily="18" charset="0"/>
              </a:rPr>
              <a:t> </a:t>
            </a:r>
            <a:r>
              <a:rPr sz="2000" spc="-50" dirty="0">
                <a:solidFill>
                  <a:srgbClr val="001F5F"/>
                </a:solidFill>
                <a:latin typeface="Times New Roman" panose="02020603050405020304" pitchFamily="18" charset="0"/>
                <a:cs typeface="Times New Roman" panose="02020603050405020304" pitchFamily="18" charset="0"/>
              </a:rPr>
              <a:t>team</a:t>
            </a:r>
            <a:r>
              <a:rPr sz="2000" spc="40" dirty="0">
                <a:solidFill>
                  <a:srgbClr val="001F5F"/>
                </a:solidFill>
                <a:latin typeface="Times New Roman" panose="02020603050405020304" pitchFamily="18" charset="0"/>
                <a:cs typeface="Times New Roman" panose="02020603050405020304" pitchFamily="18" charset="0"/>
              </a:rPr>
              <a:t> </a:t>
            </a:r>
            <a:r>
              <a:rPr sz="2000" spc="-95" dirty="0">
                <a:solidFill>
                  <a:srgbClr val="001F5F"/>
                </a:solidFill>
                <a:latin typeface="Times New Roman" panose="02020603050405020304" pitchFamily="18" charset="0"/>
                <a:cs typeface="Times New Roman" panose="02020603050405020304" pitchFamily="18" charset="0"/>
              </a:rPr>
              <a:t>visits</a:t>
            </a:r>
            <a:r>
              <a:rPr sz="2000" spc="4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t>
            </a:r>
            <a:r>
              <a:rPr sz="2000" spc="15" dirty="0">
                <a:solidFill>
                  <a:srgbClr val="001F5F"/>
                </a:solidFill>
                <a:latin typeface="Times New Roman" panose="02020603050405020304" pitchFamily="18" charset="0"/>
                <a:cs typeface="Times New Roman" panose="02020603050405020304" pitchFamily="18" charset="0"/>
              </a:rPr>
              <a:t> </a:t>
            </a:r>
            <a:r>
              <a:rPr sz="2000" spc="-65" dirty="0">
                <a:solidFill>
                  <a:srgbClr val="001F5F"/>
                </a:solidFill>
                <a:latin typeface="Times New Roman" panose="02020603050405020304" pitchFamily="18" charset="0"/>
                <a:cs typeface="Times New Roman" panose="02020603050405020304" pitchFamily="18" charset="0"/>
              </a:rPr>
              <a:t>Online</a:t>
            </a:r>
            <a:r>
              <a:rPr sz="2000" spc="60" dirty="0">
                <a:solidFill>
                  <a:srgbClr val="001F5F"/>
                </a:solidFill>
                <a:latin typeface="Times New Roman" panose="02020603050405020304" pitchFamily="18" charset="0"/>
                <a:cs typeface="Times New Roman" panose="02020603050405020304" pitchFamily="18" charset="0"/>
              </a:rPr>
              <a:t> </a:t>
            </a:r>
            <a:r>
              <a:rPr sz="2000" spc="-95" dirty="0">
                <a:solidFill>
                  <a:srgbClr val="001F5F"/>
                </a:solidFill>
                <a:latin typeface="Times New Roman" panose="02020603050405020304" pitchFamily="18" charset="0"/>
                <a:cs typeface="Times New Roman" panose="02020603050405020304" pitchFamily="18" charset="0"/>
              </a:rPr>
              <a:t>visits</a:t>
            </a:r>
            <a:r>
              <a:rPr sz="2000" spc="40" dirty="0">
                <a:solidFill>
                  <a:srgbClr val="001F5F"/>
                </a:solidFill>
                <a:latin typeface="Times New Roman" panose="02020603050405020304" pitchFamily="18" charset="0"/>
                <a:cs typeface="Times New Roman" panose="02020603050405020304" pitchFamily="18" charset="0"/>
              </a:rPr>
              <a:t> </a:t>
            </a:r>
            <a:r>
              <a:rPr sz="2000" spc="-25" dirty="0">
                <a:solidFill>
                  <a:srgbClr val="001F5F"/>
                </a:solidFill>
                <a:latin typeface="Times New Roman" panose="02020603050405020304" pitchFamily="18" charset="0"/>
                <a:cs typeface="Times New Roman" panose="02020603050405020304" pitchFamily="18" charset="0"/>
              </a:rPr>
              <a:t>in</a:t>
            </a:r>
            <a:r>
              <a:rPr lang="en-US" sz="2000" spc="-25" dirty="0">
                <a:solidFill>
                  <a:srgbClr val="001F5F"/>
                </a:solidFill>
                <a:latin typeface="Times New Roman" panose="02020603050405020304" pitchFamily="18" charset="0"/>
                <a:cs typeface="Times New Roman" panose="02020603050405020304" pitchFamily="18" charset="0"/>
              </a:rPr>
              <a:t> </a:t>
            </a:r>
            <a:r>
              <a:rPr sz="2000" spc="-80" dirty="0">
                <a:solidFill>
                  <a:srgbClr val="001F5F"/>
                </a:solidFill>
                <a:latin typeface="Times New Roman" panose="02020603050405020304" pitchFamily="18" charset="0"/>
                <a:cs typeface="Times New Roman" panose="02020603050405020304" pitchFamily="18" charset="0"/>
              </a:rPr>
              <a:t>exceptional</a:t>
            </a:r>
            <a:r>
              <a:rPr sz="2000" spc="-20" dirty="0">
                <a:solidFill>
                  <a:srgbClr val="001F5F"/>
                </a:solidFill>
                <a:latin typeface="Times New Roman" panose="02020603050405020304" pitchFamily="18" charset="0"/>
                <a:cs typeface="Times New Roman" panose="02020603050405020304" pitchFamily="18" charset="0"/>
              </a:rPr>
              <a:t> cases</a:t>
            </a:r>
            <a:endParaRPr sz="2000" dirty="0">
              <a:latin typeface="Times New Roman" panose="02020603050405020304" pitchFamily="18" charset="0"/>
              <a:cs typeface="Times New Roman" panose="02020603050405020304" pitchFamily="18" charset="0"/>
            </a:endParaRPr>
          </a:p>
        </p:txBody>
      </p:sp>
      <p:grpSp>
        <p:nvGrpSpPr>
          <p:cNvPr id="17" name="object 17"/>
          <p:cNvGrpSpPr/>
          <p:nvPr/>
        </p:nvGrpSpPr>
        <p:grpSpPr>
          <a:xfrm>
            <a:off x="5215375" y="2446020"/>
            <a:ext cx="5918981" cy="1837816"/>
            <a:chOff x="3482340" y="2446020"/>
            <a:chExt cx="5690129" cy="1837816"/>
          </a:xfrm>
        </p:grpSpPr>
        <p:pic>
          <p:nvPicPr>
            <p:cNvPr id="18" name="object 18"/>
            <p:cNvPicPr/>
            <p:nvPr/>
          </p:nvPicPr>
          <p:blipFill>
            <a:blip r:embed="rId8" cstate="print"/>
            <a:stretch>
              <a:fillRect/>
            </a:stretch>
          </p:blipFill>
          <p:spPr>
            <a:xfrm>
              <a:off x="3482340" y="2446020"/>
              <a:ext cx="874776" cy="874776"/>
            </a:xfrm>
            <a:prstGeom prst="rect">
              <a:avLst/>
            </a:prstGeom>
          </p:spPr>
        </p:pic>
        <p:sp>
          <p:nvSpPr>
            <p:cNvPr id="19" name="object 19"/>
            <p:cNvSpPr/>
            <p:nvPr/>
          </p:nvSpPr>
          <p:spPr>
            <a:xfrm>
              <a:off x="3482340" y="2446020"/>
              <a:ext cx="875030" cy="875030"/>
            </a:xfrm>
            <a:custGeom>
              <a:avLst/>
              <a:gdLst/>
              <a:ahLst/>
              <a:cxnLst/>
              <a:rect l="l" t="t" r="r" b="b"/>
              <a:pathLst>
                <a:path w="875029" h="875029">
                  <a:moveTo>
                    <a:pt x="0" y="437388"/>
                  </a:moveTo>
                  <a:lnTo>
                    <a:pt x="2566" y="389731"/>
                  </a:lnTo>
                  <a:lnTo>
                    <a:pt x="10088" y="343560"/>
                  </a:lnTo>
                  <a:lnTo>
                    <a:pt x="22299" y="299142"/>
                  </a:lnTo>
                  <a:lnTo>
                    <a:pt x="38931" y="256745"/>
                  </a:lnTo>
                  <a:lnTo>
                    <a:pt x="59718" y="216633"/>
                  </a:lnTo>
                  <a:lnTo>
                    <a:pt x="84393" y="179076"/>
                  </a:lnTo>
                  <a:lnTo>
                    <a:pt x="112688" y="144338"/>
                  </a:lnTo>
                  <a:lnTo>
                    <a:pt x="144338" y="112688"/>
                  </a:lnTo>
                  <a:lnTo>
                    <a:pt x="179076" y="84393"/>
                  </a:lnTo>
                  <a:lnTo>
                    <a:pt x="216633" y="59718"/>
                  </a:lnTo>
                  <a:lnTo>
                    <a:pt x="256745" y="38931"/>
                  </a:lnTo>
                  <a:lnTo>
                    <a:pt x="299142" y="22299"/>
                  </a:lnTo>
                  <a:lnTo>
                    <a:pt x="343560" y="10088"/>
                  </a:lnTo>
                  <a:lnTo>
                    <a:pt x="389731" y="2566"/>
                  </a:lnTo>
                  <a:lnTo>
                    <a:pt x="437388" y="0"/>
                  </a:lnTo>
                  <a:lnTo>
                    <a:pt x="485044" y="2566"/>
                  </a:lnTo>
                  <a:lnTo>
                    <a:pt x="531215" y="10088"/>
                  </a:lnTo>
                  <a:lnTo>
                    <a:pt x="575633" y="22299"/>
                  </a:lnTo>
                  <a:lnTo>
                    <a:pt x="618030" y="38931"/>
                  </a:lnTo>
                  <a:lnTo>
                    <a:pt x="658142" y="59718"/>
                  </a:lnTo>
                  <a:lnTo>
                    <a:pt x="695699" y="84393"/>
                  </a:lnTo>
                  <a:lnTo>
                    <a:pt x="730437" y="112688"/>
                  </a:lnTo>
                  <a:lnTo>
                    <a:pt x="762087" y="144338"/>
                  </a:lnTo>
                  <a:lnTo>
                    <a:pt x="790382" y="179076"/>
                  </a:lnTo>
                  <a:lnTo>
                    <a:pt x="815057" y="216633"/>
                  </a:lnTo>
                  <a:lnTo>
                    <a:pt x="835844" y="256745"/>
                  </a:lnTo>
                  <a:lnTo>
                    <a:pt x="852476" y="299142"/>
                  </a:lnTo>
                  <a:lnTo>
                    <a:pt x="864687" y="343560"/>
                  </a:lnTo>
                  <a:lnTo>
                    <a:pt x="872209" y="389731"/>
                  </a:lnTo>
                  <a:lnTo>
                    <a:pt x="874776" y="437388"/>
                  </a:lnTo>
                  <a:lnTo>
                    <a:pt x="872209" y="485044"/>
                  </a:lnTo>
                  <a:lnTo>
                    <a:pt x="864687" y="531215"/>
                  </a:lnTo>
                  <a:lnTo>
                    <a:pt x="852476" y="575633"/>
                  </a:lnTo>
                  <a:lnTo>
                    <a:pt x="835844" y="618030"/>
                  </a:lnTo>
                  <a:lnTo>
                    <a:pt x="815057" y="658142"/>
                  </a:lnTo>
                  <a:lnTo>
                    <a:pt x="790382" y="695699"/>
                  </a:lnTo>
                  <a:lnTo>
                    <a:pt x="762087" y="730437"/>
                  </a:lnTo>
                  <a:lnTo>
                    <a:pt x="730437" y="762087"/>
                  </a:lnTo>
                  <a:lnTo>
                    <a:pt x="695699" y="790382"/>
                  </a:lnTo>
                  <a:lnTo>
                    <a:pt x="658142" y="815057"/>
                  </a:lnTo>
                  <a:lnTo>
                    <a:pt x="618030" y="835844"/>
                  </a:lnTo>
                  <a:lnTo>
                    <a:pt x="575633" y="852476"/>
                  </a:lnTo>
                  <a:lnTo>
                    <a:pt x="531215" y="864687"/>
                  </a:lnTo>
                  <a:lnTo>
                    <a:pt x="485044" y="872209"/>
                  </a:lnTo>
                  <a:lnTo>
                    <a:pt x="437388" y="874776"/>
                  </a:lnTo>
                  <a:lnTo>
                    <a:pt x="389731" y="872209"/>
                  </a:lnTo>
                  <a:lnTo>
                    <a:pt x="343560" y="864687"/>
                  </a:lnTo>
                  <a:lnTo>
                    <a:pt x="299142" y="852476"/>
                  </a:lnTo>
                  <a:lnTo>
                    <a:pt x="256745" y="835844"/>
                  </a:lnTo>
                  <a:lnTo>
                    <a:pt x="216633" y="815057"/>
                  </a:lnTo>
                  <a:lnTo>
                    <a:pt x="179076" y="790382"/>
                  </a:lnTo>
                  <a:lnTo>
                    <a:pt x="144338" y="762087"/>
                  </a:lnTo>
                  <a:lnTo>
                    <a:pt x="112688" y="730437"/>
                  </a:lnTo>
                  <a:lnTo>
                    <a:pt x="84393" y="695699"/>
                  </a:lnTo>
                  <a:lnTo>
                    <a:pt x="59718" y="658142"/>
                  </a:lnTo>
                  <a:lnTo>
                    <a:pt x="38931" y="618030"/>
                  </a:lnTo>
                  <a:lnTo>
                    <a:pt x="22299" y="575633"/>
                  </a:lnTo>
                  <a:lnTo>
                    <a:pt x="10088" y="531215"/>
                  </a:lnTo>
                  <a:lnTo>
                    <a:pt x="2566" y="485044"/>
                  </a:lnTo>
                  <a:lnTo>
                    <a:pt x="0" y="437388"/>
                  </a:lnTo>
                  <a:close/>
                </a:path>
              </a:pathLst>
            </a:custGeom>
            <a:ln w="9144">
              <a:solidFill>
                <a:srgbClr val="AB6D00"/>
              </a:solidFill>
            </a:ln>
          </p:spPr>
          <p:txBody>
            <a:bodyPr wrap="square" lIns="0" tIns="0" rIns="0" bIns="0" rtlCol="0"/>
            <a:lstStyle/>
            <a:p>
              <a:endParaRPr/>
            </a:p>
          </p:txBody>
        </p:sp>
        <p:pic>
          <p:nvPicPr>
            <p:cNvPr id="20" name="object 20"/>
            <p:cNvPicPr/>
            <p:nvPr/>
          </p:nvPicPr>
          <p:blipFill>
            <a:blip r:embed="rId9" cstate="print"/>
            <a:stretch>
              <a:fillRect/>
            </a:stretch>
          </p:blipFill>
          <p:spPr>
            <a:xfrm>
              <a:off x="4027270" y="3572268"/>
              <a:ext cx="5145199" cy="711568"/>
            </a:xfrm>
            <a:prstGeom prst="rect">
              <a:avLst/>
            </a:prstGeom>
          </p:spPr>
        </p:pic>
      </p:grpSp>
      <p:sp>
        <p:nvSpPr>
          <p:cNvPr id="21" name="object 21"/>
          <p:cNvSpPr txBox="1"/>
          <p:nvPr/>
        </p:nvSpPr>
        <p:spPr>
          <a:xfrm>
            <a:off x="6145147" y="3639488"/>
            <a:ext cx="4535367" cy="522579"/>
          </a:xfrm>
          <a:prstGeom prst="rect">
            <a:avLst/>
          </a:prstGeom>
        </p:spPr>
        <p:txBody>
          <a:bodyPr vert="horz" wrap="square" lIns="0" tIns="60325" rIns="0" bIns="0" rtlCol="0">
            <a:spAutoFit/>
          </a:bodyPr>
          <a:lstStyle/>
          <a:p>
            <a:pPr marL="12700" marR="5080">
              <a:lnSpc>
                <a:spcPts val="1780"/>
              </a:lnSpc>
              <a:spcBef>
                <a:spcPts val="475"/>
              </a:spcBef>
            </a:pPr>
            <a:r>
              <a:rPr sz="2000" dirty="0">
                <a:solidFill>
                  <a:srgbClr val="001F5F"/>
                </a:solidFill>
                <a:latin typeface="Times New Roman" panose="02020603050405020304" pitchFamily="18" charset="0"/>
                <a:cs typeface="Times New Roman" panose="02020603050405020304" pitchFamily="18" charset="0"/>
              </a:rPr>
              <a:t>10</a:t>
            </a:r>
            <a:r>
              <a:rPr sz="2000" spc="-20" dirty="0">
                <a:solidFill>
                  <a:srgbClr val="001F5F"/>
                </a:solidFill>
                <a:latin typeface="Times New Roman" panose="02020603050405020304" pitchFamily="18" charset="0"/>
                <a:cs typeface="Times New Roman" panose="02020603050405020304" pitchFamily="18" charset="0"/>
              </a:rPr>
              <a:t> </a:t>
            </a:r>
            <a:r>
              <a:rPr sz="2000" spc="-70" dirty="0">
                <a:solidFill>
                  <a:srgbClr val="001F5F"/>
                </a:solidFill>
                <a:latin typeface="Times New Roman" panose="02020603050405020304" pitchFamily="18" charset="0"/>
                <a:cs typeface="Times New Roman" panose="02020603050405020304" pitchFamily="18" charset="0"/>
              </a:rPr>
              <a:t>Attributes</a:t>
            </a:r>
            <a:r>
              <a:rPr sz="2000" spc="60"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of</a:t>
            </a:r>
            <a:r>
              <a:rPr sz="2000" spc="105" dirty="0">
                <a:solidFill>
                  <a:srgbClr val="001F5F"/>
                </a:solidFill>
                <a:latin typeface="Times New Roman" panose="02020603050405020304" pitchFamily="18" charset="0"/>
                <a:cs typeface="Times New Roman" panose="02020603050405020304" pitchFamily="18" charset="0"/>
              </a:rPr>
              <a:t> </a:t>
            </a:r>
            <a:r>
              <a:rPr sz="2000" spc="-25" dirty="0">
                <a:solidFill>
                  <a:srgbClr val="001F5F"/>
                </a:solidFill>
                <a:latin typeface="Times New Roman" panose="02020603050405020304" pitchFamily="18" charset="0"/>
                <a:cs typeface="Times New Roman" panose="02020603050405020304" pitchFamily="18" charset="0"/>
              </a:rPr>
              <a:t>quality</a:t>
            </a:r>
            <a:r>
              <a:rPr sz="2000" spc="6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for</a:t>
            </a:r>
            <a:r>
              <a:rPr sz="2000" spc="60"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all</a:t>
            </a:r>
            <a:r>
              <a:rPr sz="2000" spc="50" dirty="0">
                <a:solidFill>
                  <a:srgbClr val="001F5F"/>
                </a:solidFill>
                <a:latin typeface="Times New Roman" panose="02020603050405020304" pitchFamily="18" charset="0"/>
                <a:cs typeface="Times New Roman" panose="02020603050405020304" pitchFamily="18" charset="0"/>
              </a:rPr>
              <a:t> </a:t>
            </a:r>
            <a:r>
              <a:rPr sz="2000" spc="-270" dirty="0">
                <a:solidFill>
                  <a:srgbClr val="001F5F"/>
                </a:solidFill>
                <a:latin typeface="Times New Roman" panose="02020603050405020304" pitchFamily="18" charset="0"/>
                <a:cs typeface="Times New Roman" panose="02020603050405020304" pitchFamily="18" charset="0"/>
              </a:rPr>
              <a:t>HEIs</a:t>
            </a:r>
            <a:r>
              <a:rPr sz="2000" spc="12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t>
            </a:r>
            <a:r>
              <a:rPr sz="2000" spc="70" dirty="0">
                <a:solidFill>
                  <a:srgbClr val="001F5F"/>
                </a:solidFill>
                <a:latin typeface="Times New Roman" panose="02020603050405020304" pitchFamily="18" charset="0"/>
                <a:cs typeface="Times New Roman" panose="02020603050405020304" pitchFamily="18" charset="0"/>
              </a:rPr>
              <a:t> </a:t>
            </a:r>
            <a:r>
              <a:rPr sz="2000" spc="-105" dirty="0">
                <a:solidFill>
                  <a:srgbClr val="001F5F"/>
                </a:solidFill>
                <a:latin typeface="Times New Roman" panose="02020603050405020304" pitchFamily="18" charset="0"/>
                <a:cs typeface="Times New Roman" panose="02020603050405020304" pitchFamily="18" charset="0"/>
              </a:rPr>
              <a:t>University, </a:t>
            </a:r>
            <a:r>
              <a:rPr sz="2000" spc="-175" dirty="0">
                <a:solidFill>
                  <a:srgbClr val="001F5F"/>
                </a:solidFill>
                <a:latin typeface="Times New Roman" panose="02020603050405020304" pitchFamily="18" charset="0"/>
                <a:cs typeface="Times New Roman" panose="02020603050405020304" pitchFamily="18" charset="0"/>
              </a:rPr>
              <a:t>Autonomous</a:t>
            </a:r>
            <a:r>
              <a:rPr sz="2000" spc="-3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&amp;</a:t>
            </a:r>
            <a:r>
              <a:rPr sz="2000" spc="-3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Affiliated</a:t>
            </a:r>
            <a:r>
              <a:rPr sz="2000" spc="25" dirty="0">
                <a:solidFill>
                  <a:srgbClr val="001F5F"/>
                </a:solidFill>
                <a:latin typeface="Times New Roman" panose="02020603050405020304" pitchFamily="18" charset="0"/>
                <a:cs typeface="Times New Roman" panose="02020603050405020304" pitchFamily="18" charset="0"/>
              </a:rPr>
              <a:t> </a:t>
            </a:r>
            <a:r>
              <a:rPr sz="2000" spc="-10" dirty="0">
                <a:solidFill>
                  <a:srgbClr val="001F5F"/>
                </a:solidFill>
                <a:latin typeface="Times New Roman" panose="02020603050405020304" pitchFamily="18" charset="0"/>
                <a:cs typeface="Times New Roman" panose="02020603050405020304" pitchFamily="18" charset="0"/>
              </a:rPr>
              <a:t>colleges</a:t>
            </a:r>
            <a:endParaRPr sz="2000" dirty="0">
              <a:latin typeface="Times New Roman" panose="02020603050405020304" pitchFamily="18" charset="0"/>
              <a:cs typeface="Times New Roman" panose="02020603050405020304" pitchFamily="18" charset="0"/>
            </a:endParaRPr>
          </a:p>
        </p:txBody>
      </p:sp>
      <p:grpSp>
        <p:nvGrpSpPr>
          <p:cNvPr id="22" name="object 22"/>
          <p:cNvGrpSpPr/>
          <p:nvPr/>
        </p:nvGrpSpPr>
        <p:grpSpPr>
          <a:xfrm>
            <a:off x="4690429" y="3494533"/>
            <a:ext cx="6322547" cy="2886328"/>
            <a:chOff x="3159839" y="3494532"/>
            <a:chExt cx="5893182" cy="2886328"/>
          </a:xfrm>
        </p:grpSpPr>
        <p:pic>
          <p:nvPicPr>
            <p:cNvPr id="23" name="object 23"/>
            <p:cNvPicPr/>
            <p:nvPr/>
          </p:nvPicPr>
          <p:blipFill>
            <a:blip r:embed="rId10" cstate="print"/>
            <a:stretch>
              <a:fillRect/>
            </a:stretch>
          </p:blipFill>
          <p:spPr>
            <a:xfrm>
              <a:off x="3627617" y="3494532"/>
              <a:ext cx="802115" cy="874775"/>
            </a:xfrm>
            <a:prstGeom prst="rect">
              <a:avLst/>
            </a:prstGeom>
          </p:spPr>
        </p:pic>
        <p:sp>
          <p:nvSpPr>
            <p:cNvPr id="24" name="object 24"/>
            <p:cNvSpPr/>
            <p:nvPr/>
          </p:nvSpPr>
          <p:spPr>
            <a:xfrm>
              <a:off x="3627617" y="3494532"/>
              <a:ext cx="802115" cy="875030"/>
            </a:xfrm>
            <a:custGeom>
              <a:avLst/>
              <a:gdLst/>
              <a:ahLst/>
              <a:cxnLst/>
              <a:rect l="l" t="t" r="r" b="b"/>
              <a:pathLst>
                <a:path w="875029" h="875029">
                  <a:moveTo>
                    <a:pt x="0" y="437387"/>
                  </a:moveTo>
                  <a:lnTo>
                    <a:pt x="2566" y="389731"/>
                  </a:lnTo>
                  <a:lnTo>
                    <a:pt x="10088" y="343560"/>
                  </a:lnTo>
                  <a:lnTo>
                    <a:pt x="22299" y="299142"/>
                  </a:lnTo>
                  <a:lnTo>
                    <a:pt x="38931" y="256745"/>
                  </a:lnTo>
                  <a:lnTo>
                    <a:pt x="59718" y="216633"/>
                  </a:lnTo>
                  <a:lnTo>
                    <a:pt x="84393" y="179076"/>
                  </a:lnTo>
                  <a:lnTo>
                    <a:pt x="112688" y="144338"/>
                  </a:lnTo>
                  <a:lnTo>
                    <a:pt x="144338" y="112688"/>
                  </a:lnTo>
                  <a:lnTo>
                    <a:pt x="179076" y="84393"/>
                  </a:lnTo>
                  <a:lnTo>
                    <a:pt x="216633" y="59718"/>
                  </a:lnTo>
                  <a:lnTo>
                    <a:pt x="256745" y="38931"/>
                  </a:lnTo>
                  <a:lnTo>
                    <a:pt x="299142" y="22299"/>
                  </a:lnTo>
                  <a:lnTo>
                    <a:pt x="343560" y="10088"/>
                  </a:lnTo>
                  <a:lnTo>
                    <a:pt x="389731" y="2566"/>
                  </a:lnTo>
                  <a:lnTo>
                    <a:pt x="437388" y="0"/>
                  </a:lnTo>
                  <a:lnTo>
                    <a:pt x="485044" y="2566"/>
                  </a:lnTo>
                  <a:lnTo>
                    <a:pt x="531215" y="10088"/>
                  </a:lnTo>
                  <a:lnTo>
                    <a:pt x="575633" y="22299"/>
                  </a:lnTo>
                  <a:lnTo>
                    <a:pt x="618030" y="38931"/>
                  </a:lnTo>
                  <a:lnTo>
                    <a:pt x="658142" y="59718"/>
                  </a:lnTo>
                  <a:lnTo>
                    <a:pt x="695699" y="84393"/>
                  </a:lnTo>
                  <a:lnTo>
                    <a:pt x="730437" y="112688"/>
                  </a:lnTo>
                  <a:lnTo>
                    <a:pt x="762087" y="144338"/>
                  </a:lnTo>
                  <a:lnTo>
                    <a:pt x="790382" y="179076"/>
                  </a:lnTo>
                  <a:lnTo>
                    <a:pt x="815057" y="216633"/>
                  </a:lnTo>
                  <a:lnTo>
                    <a:pt x="835844" y="256745"/>
                  </a:lnTo>
                  <a:lnTo>
                    <a:pt x="852476" y="299142"/>
                  </a:lnTo>
                  <a:lnTo>
                    <a:pt x="864687" y="343560"/>
                  </a:lnTo>
                  <a:lnTo>
                    <a:pt x="872209" y="389731"/>
                  </a:lnTo>
                  <a:lnTo>
                    <a:pt x="874776" y="437387"/>
                  </a:lnTo>
                  <a:lnTo>
                    <a:pt x="872209" y="485044"/>
                  </a:lnTo>
                  <a:lnTo>
                    <a:pt x="864687" y="531215"/>
                  </a:lnTo>
                  <a:lnTo>
                    <a:pt x="852476" y="575633"/>
                  </a:lnTo>
                  <a:lnTo>
                    <a:pt x="835844" y="618030"/>
                  </a:lnTo>
                  <a:lnTo>
                    <a:pt x="815057" y="658142"/>
                  </a:lnTo>
                  <a:lnTo>
                    <a:pt x="790382" y="695699"/>
                  </a:lnTo>
                  <a:lnTo>
                    <a:pt x="762087" y="730437"/>
                  </a:lnTo>
                  <a:lnTo>
                    <a:pt x="730437" y="762087"/>
                  </a:lnTo>
                  <a:lnTo>
                    <a:pt x="695699" y="790382"/>
                  </a:lnTo>
                  <a:lnTo>
                    <a:pt x="658142" y="815057"/>
                  </a:lnTo>
                  <a:lnTo>
                    <a:pt x="618030" y="835844"/>
                  </a:lnTo>
                  <a:lnTo>
                    <a:pt x="575633" y="852476"/>
                  </a:lnTo>
                  <a:lnTo>
                    <a:pt x="531215" y="864687"/>
                  </a:lnTo>
                  <a:lnTo>
                    <a:pt x="485044" y="872209"/>
                  </a:lnTo>
                  <a:lnTo>
                    <a:pt x="437388" y="874775"/>
                  </a:lnTo>
                  <a:lnTo>
                    <a:pt x="389731" y="872209"/>
                  </a:lnTo>
                  <a:lnTo>
                    <a:pt x="343560" y="864687"/>
                  </a:lnTo>
                  <a:lnTo>
                    <a:pt x="299142" y="852476"/>
                  </a:lnTo>
                  <a:lnTo>
                    <a:pt x="256745" y="835844"/>
                  </a:lnTo>
                  <a:lnTo>
                    <a:pt x="216633" y="815057"/>
                  </a:lnTo>
                  <a:lnTo>
                    <a:pt x="179076" y="790382"/>
                  </a:lnTo>
                  <a:lnTo>
                    <a:pt x="144338" y="762087"/>
                  </a:lnTo>
                  <a:lnTo>
                    <a:pt x="112688" y="730437"/>
                  </a:lnTo>
                  <a:lnTo>
                    <a:pt x="84393" y="695699"/>
                  </a:lnTo>
                  <a:lnTo>
                    <a:pt x="59718" y="658142"/>
                  </a:lnTo>
                  <a:lnTo>
                    <a:pt x="38931" y="618030"/>
                  </a:lnTo>
                  <a:lnTo>
                    <a:pt x="22299" y="575633"/>
                  </a:lnTo>
                  <a:lnTo>
                    <a:pt x="10088" y="531215"/>
                  </a:lnTo>
                  <a:lnTo>
                    <a:pt x="2566" y="485044"/>
                  </a:lnTo>
                  <a:lnTo>
                    <a:pt x="0" y="437387"/>
                  </a:lnTo>
                  <a:close/>
                </a:path>
              </a:pathLst>
            </a:custGeom>
            <a:ln w="9144">
              <a:solidFill>
                <a:srgbClr val="AD5700"/>
              </a:solidFill>
            </a:ln>
          </p:spPr>
          <p:txBody>
            <a:bodyPr wrap="square" lIns="0" tIns="0" rIns="0" bIns="0" rtlCol="0"/>
            <a:lstStyle/>
            <a:p>
              <a:endParaRPr/>
            </a:p>
          </p:txBody>
        </p:sp>
        <p:pic>
          <p:nvPicPr>
            <p:cNvPr id="25" name="object 25"/>
            <p:cNvPicPr/>
            <p:nvPr/>
          </p:nvPicPr>
          <p:blipFill>
            <a:blip r:embed="rId11" cstate="print"/>
            <a:stretch>
              <a:fillRect/>
            </a:stretch>
          </p:blipFill>
          <p:spPr>
            <a:xfrm>
              <a:off x="3811343" y="4620780"/>
              <a:ext cx="5241678" cy="711568"/>
            </a:xfrm>
            <a:prstGeom prst="rect">
              <a:avLst/>
            </a:prstGeom>
          </p:spPr>
        </p:pic>
        <p:pic>
          <p:nvPicPr>
            <p:cNvPr id="26" name="object 26"/>
            <p:cNvPicPr/>
            <p:nvPr/>
          </p:nvPicPr>
          <p:blipFill>
            <a:blip r:embed="rId12" cstate="print"/>
            <a:stretch>
              <a:fillRect/>
            </a:stretch>
          </p:blipFill>
          <p:spPr>
            <a:xfrm>
              <a:off x="3311877" y="4539176"/>
              <a:ext cx="740791" cy="874776"/>
            </a:xfrm>
            <a:prstGeom prst="rect">
              <a:avLst/>
            </a:prstGeom>
          </p:spPr>
        </p:pic>
        <p:sp>
          <p:nvSpPr>
            <p:cNvPr id="27" name="object 27"/>
            <p:cNvSpPr/>
            <p:nvPr/>
          </p:nvSpPr>
          <p:spPr>
            <a:xfrm>
              <a:off x="3311878" y="4543044"/>
              <a:ext cx="740791" cy="875030"/>
            </a:xfrm>
            <a:custGeom>
              <a:avLst/>
              <a:gdLst/>
              <a:ahLst/>
              <a:cxnLst/>
              <a:rect l="l" t="t" r="r" b="b"/>
              <a:pathLst>
                <a:path w="875029" h="875029">
                  <a:moveTo>
                    <a:pt x="0" y="437387"/>
                  </a:moveTo>
                  <a:lnTo>
                    <a:pt x="2566" y="389731"/>
                  </a:lnTo>
                  <a:lnTo>
                    <a:pt x="10088" y="343560"/>
                  </a:lnTo>
                  <a:lnTo>
                    <a:pt x="22299" y="299142"/>
                  </a:lnTo>
                  <a:lnTo>
                    <a:pt x="38931" y="256745"/>
                  </a:lnTo>
                  <a:lnTo>
                    <a:pt x="59718" y="216633"/>
                  </a:lnTo>
                  <a:lnTo>
                    <a:pt x="84393" y="179076"/>
                  </a:lnTo>
                  <a:lnTo>
                    <a:pt x="112688" y="144338"/>
                  </a:lnTo>
                  <a:lnTo>
                    <a:pt x="144338" y="112688"/>
                  </a:lnTo>
                  <a:lnTo>
                    <a:pt x="179076" y="84393"/>
                  </a:lnTo>
                  <a:lnTo>
                    <a:pt x="216633" y="59718"/>
                  </a:lnTo>
                  <a:lnTo>
                    <a:pt x="256745" y="38931"/>
                  </a:lnTo>
                  <a:lnTo>
                    <a:pt x="299142" y="22299"/>
                  </a:lnTo>
                  <a:lnTo>
                    <a:pt x="343560" y="10088"/>
                  </a:lnTo>
                  <a:lnTo>
                    <a:pt x="389731" y="2566"/>
                  </a:lnTo>
                  <a:lnTo>
                    <a:pt x="437388" y="0"/>
                  </a:lnTo>
                  <a:lnTo>
                    <a:pt x="485044" y="2566"/>
                  </a:lnTo>
                  <a:lnTo>
                    <a:pt x="531215" y="10088"/>
                  </a:lnTo>
                  <a:lnTo>
                    <a:pt x="575633" y="22299"/>
                  </a:lnTo>
                  <a:lnTo>
                    <a:pt x="618030" y="38931"/>
                  </a:lnTo>
                  <a:lnTo>
                    <a:pt x="658142" y="59718"/>
                  </a:lnTo>
                  <a:lnTo>
                    <a:pt x="695699" y="84393"/>
                  </a:lnTo>
                  <a:lnTo>
                    <a:pt x="730437" y="112688"/>
                  </a:lnTo>
                  <a:lnTo>
                    <a:pt x="762087" y="144338"/>
                  </a:lnTo>
                  <a:lnTo>
                    <a:pt x="790382" y="179076"/>
                  </a:lnTo>
                  <a:lnTo>
                    <a:pt x="815057" y="216633"/>
                  </a:lnTo>
                  <a:lnTo>
                    <a:pt x="835844" y="256745"/>
                  </a:lnTo>
                  <a:lnTo>
                    <a:pt x="852476" y="299142"/>
                  </a:lnTo>
                  <a:lnTo>
                    <a:pt x="864687" y="343560"/>
                  </a:lnTo>
                  <a:lnTo>
                    <a:pt x="872209" y="389731"/>
                  </a:lnTo>
                  <a:lnTo>
                    <a:pt x="874776" y="437387"/>
                  </a:lnTo>
                  <a:lnTo>
                    <a:pt x="872209" y="485044"/>
                  </a:lnTo>
                  <a:lnTo>
                    <a:pt x="864687" y="531215"/>
                  </a:lnTo>
                  <a:lnTo>
                    <a:pt x="852476" y="575633"/>
                  </a:lnTo>
                  <a:lnTo>
                    <a:pt x="835844" y="618030"/>
                  </a:lnTo>
                  <a:lnTo>
                    <a:pt x="815057" y="658142"/>
                  </a:lnTo>
                  <a:lnTo>
                    <a:pt x="790382" y="695699"/>
                  </a:lnTo>
                  <a:lnTo>
                    <a:pt x="762087" y="730437"/>
                  </a:lnTo>
                  <a:lnTo>
                    <a:pt x="730437" y="762087"/>
                  </a:lnTo>
                  <a:lnTo>
                    <a:pt x="695699" y="790382"/>
                  </a:lnTo>
                  <a:lnTo>
                    <a:pt x="658142" y="815057"/>
                  </a:lnTo>
                  <a:lnTo>
                    <a:pt x="618030" y="835844"/>
                  </a:lnTo>
                  <a:lnTo>
                    <a:pt x="575633" y="852476"/>
                  </a:lnTo>
                  <a:lnTo>
                    <a:pt x="531215" y="864687"/>
                  </a:lnTo>
                  <a:lnTo>
                    <a:pt x="485044" y="872209"/>
                  </a:lnTo>
                  <a:lnTo>
                    <a:pt x="437388" y="874775"/>
                  </a:lnTo>
                  <a:lnTo>
                    <a:pt x="389731" y="872209"/>
                  </a:lnTo>
                  <a:lnTo>
                    <a:pt x="343560" y="864687"/>
                  </a:lnTo>
                  <a:lnTo>
                    <a:pt x="299142" y="852476"/>
                  </a:lnTo>
                  <a:lnTo>
                    <a:pt x="256745" y="835844"/>
                  </a:lnTo>
                  <a:lnTo>
                    <a:pt x="216633" y="815057"/>
                  </a:lnTo>
                  <a:lnTo>
                    <a:pt x="179076" y="790382"/>
                  </a:lnTo>
                  <a:lnTo>
                    <a:pt x="144338" y="762087"/>
                  </a:lnTo>
                  <a:lnTo>
                    <a:pt x="112688" y="730437"/>
                  </a:lnTo>
                  <a:lnTo>
                    <a:pt x="84393" y="695699"/>
                  </a:lnTo>
                  <a:lnTo>
                    <a:pt x="59718" y="658142"/>
                  </a:lnTo>
                  <a:lnTo>
                    <a:pt x="38931" y="618030"/>
                  </a:lnTo>
                  <a:lnTo>
                    <a:pt x="22299" y="575633"/>
                  </a:lnTo>
                  <a:lnTo>
                    <a:pt x="10088" y="531215"/>
                  </a:lnTo>
                  <a:lnTo>
                    <a:pt x="2566" y="485044"/>
                  </a:lnTo>
                  <a:lnTo>
                    <a:pt x="0" y="437387"/>
                  </a:lnTo>
                  <a:close/>
                </a:path>
              </a:pathLst>
            </a:custGeom>
            <a:ln w="9144">
              <a:solidFill>
                <a:srgbClr val="B04500"/>
              </a:solidFill>
            </a:ln>
          </p:spPr>
          <p:txBody>
            <a:bodyPr wrap="square" lIns="0" tIns="0" rIns="0" bIns="0" rtlCol="0"/>
            <a:lstStyle/>
            <a:p>
              <a:endParaRPr/>
            </a:p>
          </p:txBody>
        </p:sp>
        <p:pic>
          <p:nvPicPr>
            <p:cNvPr id="28" name="object 28"/>
            <p:cNvPicPr/>
            <p:nvPr/>
          </p:nvPicPr>
          <p:blipFill>
            <a:blip r:embed="rId13" cstate="print"/>
            <a:stretch>
              <a:fillRect/>
            </a:stretch>
          </p:blipFill>
          <p:spPr>
            <a:xfrm>
              <a:off x="3159839" y="5672327"/>
              <a:ext cx="5893181" cy="708533"/>
            </a:xfrm>
            <a:prstGeom prst="rect">
              <a:avLst/>
            </a:prstGeom>
          </p:spPr>
        </p:pic>
      </p:grpSp>
      <p:sp>
        <p:nvSpPr>
          <p:cNvPr id="29" name="object 29"/>
          <p:cNvSpPr txBox="1"/>
          <p:nvPr/>
        </p:nvSpPr>
        <p:spPr>
          <a:xfrm>
            <a:off x="5568690" y="4704461"/>
            <a:ext cx="4863031" cy="552202"/>
          </a:xfrm>
          <a:prstGeom prst="rect">
            <a:avLst/>
          </a:prstGeom>
        </p:spPr>
        <p:txBody>
          <a:bodyPr vert="horz" wrap="square" lIns="0" tIns="46990" rIns="0" bIns="0" rtlCol="0">
            <a:spAutoFit/>
          </a:bodyPr>
          <a:lstStyle/>
          <a:p>
            <a:pPr marL="588010" marR="5080">
              <a:lnSpc>
                <a:spcPct val="82400"/>
              </a:lnSpc>
              <a:spcBef>
                <a:spcPts val="370"/>
              </a:spcBef>
            </a:pPr>
            <a:r>
              <a:rPr sz="2000" spc="-25" dirty="0">
                <a:solidFill>
                  <a:srgbClr val="001F5F"/>
                </a:solidFill>
                <a:latin typeface="Times New Roman" panose="02020603050405020304" pitchFamily="18" charset="0"/>
                <a:cs typeface="Times New Roman" panose="02020603050405020304" pitchFamily="18" charset="0"/>
              </a:rPr>
              <a:t>Metrics</a:t>
            </a:r>
            <a:r>
              <a:rPr sz="2000" spc="80"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under</a:t>
            </a:r>
            <a:r>
              <a:rPr sz="2000" spc="80"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each</a:t>
            </a:r>
            <a:r>
              <a:rPr sz="2000" spc="8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attribute</a:t>
            </a:r>
            <a:r>
              <a:rPr sz="2000" spc="80"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a:t>
            </a:r>
            <a:r>
              <a:rPr sz="2000" spc="80" dirty="0">
                <a:solidFill>
                  <a:srgbClr val="001F5F"/>
                </a:solidFill>
                <a:latin typeface="Times New Roman" panose="02020603050405020304" pitchFamily="18" charset="0"/>
                <a:cs typeface="Times New Roman" panose="02020603050405020304" pitchFamily="18" charset="0"/>
              </a:rPr>
              <a:t> </a:t>
            </a:r>
            <a:r>
              <a:rPr sz="2000" spc="-25" dirty="0">
                <a:solidFill>
                  <a:srgbClr val="001F5F"/>
                </a:solidFill>
                <a:latin typeface="Times New Roman" panose="02020603050405020304" pitchFamily="18" charset="0"/>
                <a:cs typeface="Times New Roman" panose="02020603050405020304" pitchFamily="18" charset="0"/>
              </a:rPr>
              <a:t>focus</a:t>
            </a:r>
            <a:r>
              <a:rPr sz="2000" spc="80"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on</a:t>
            </a:r>
            <a:r>
              <a:rPr sz="2000" spc="85" dirty="0">
                <a:solidFill>
                  <a:srgbClr val="001F5F"/>
                </a:solidFill>
                <a:latin typeface="Times New Roman" panose="02020603050405020304" pitchFamily="18" charset="0"/>
                <a:cs typeface="Times New Roman" panose="02020603050405020304" pitchFamily="18" charset="0"/>
              </a:rPr>
              <a:t> </a:t>
            </a:r>
            <a:r>
              <a:rPr sz="2000" dirty="0">
                <a:solidFill>
                  <a:srgbClr val="001F5F"/>
                </a:solidFill>
                <a:latin typeface="Times New Roman" panose="02020603050405020304" pitchFamily="18" charset="0"/>
                <a:cs typeface="Times New Roman" panose="02020603050405020304" pitchFamily="18" charset="0"/>
              </a:rPr>
              <a:t>input,</a:t>
            </a:r>
            <a:r>
              <a:rPr sz="2000" spc="85" dirty="0">
                <a:solidFill>
                  <a:srgbClr val="001F5F"/>
                </a:solidFill>
                <a:latin typeface="Times New Roman" panose="02020603050405020304" pitchFamily="18" charset="0"/>
                <a:cs typeface="Times New Roman" panose="02020603050405020304" pitchFamily="18" charset="0"/>
              </a:rPr>
              <a:t> </a:t>
            </a:r>
            <a:r>
              <a:rPr sz="2000" spc="-65" dirty="0">
                <a:solidFill>
                  <a:srgbClr val="001F5F"/>
                </a:solidFill>
                <a:latin typeface="Times New Roman" panose="02020603050405020304" pitchFamily="18" charset="0"/>
                <a:cs typeface="Times New Roman" panose="02020603050405020304" pitchFamily="18" charset="0"/>
              </a:rPr>
              <a:t>process</a:t>
            </a:r>
            <a:r>
              <a:rPr sz="2000" spc="80" dirty="0">
                <a:solidFill>
                  <a:srgbClr val="001F5F"/>
                </a:solidFill>
                <a:latin typeface="Times New Roman" panose="02020603050405020304" pitchFamily="18" charset="0"/>
                <a:cs typeface="Times New Roman" panose="02020603050405020304" pitchFamily="18" charset="0"/>
              </a:rPr>
              <a:t> </a:t>
            </a:r>
            <a:r>
              <a:rPr lang="en-US" sz="2000" dirty="0">
                <a:solidFill>
                  <a:srgbClr val="001F5F"/>
                </a:solidFill>
                <a:latin typeface="Times New Roman" panose="02020603050405020304" pitchFamily="18" charset="0"/>
                <a:cs typeface="Times New Roman" panose="02020603050405020304" pitchFamily="18" charset="0"/>
              </a:rPr>
              <a:t>,</a:t>
            </a:r>
            <a:r>
              <a:rPr sz="2000" spc="75" dirty="0">
                <a:solidFill>
                  <a:srgbClr val="001F5F"/>
                </a:solidFill>
                <a:latin typeface="Times New Roman" panose="02020603050405020304" pitchFamily="18" charset="0"/>
                <a:cs typeface="Times New Roman" panose="02020603050405020304" pitchFamily="18" charset="0"/>
              </a:rPr>
              <a:t> </a:t>
            </a:r>
            <a:r>
              <a:rPr sz="2000" spc="-85" dirty="0">
                <a:solidFill>
                  <a:srgbClr val="001F5F"/>
                </a:solidFill>
                <a:latin typeface="Times New Roman" panose="02020603050405020304" pitchFamily="18" charset="0"/>
                <a:cs typeface="Times New Roman" panose="02020603050405020304" pitchFamily="18" charset="0"/>
              </a:rPr>
              <a:t>outcome </a:t>
            </a:r>
            <a:r>
              <a:rPr lang="en-US" sz="2000" spc="-85" dirty="0">
                <a:solidFill>
                  <a:srgbClr val="001F5F"/>
                </a:solidFill>
                <a:latin typeface="Times New Roman" panose="02020603050405020304" pitchFamily="18" charset="0"/>
                <a:cs typeface="Times New Roman" panose="02020603050405020304" pitchFamily="18" charset="0"/>
              </a:rPr>
              <a:t>, impact</a:t>
            </a:r>
            <a:endParaRPr sz="2000" dirty="0">
              <a:latin typeface="Times New Roman" panose="02020603050405020304" pitchFamily="18" charset="0"/>
              <a:cs typeface="Times New Roman" panose="02020603050405020304" pitchFamily="18" charset="0"/>
            </a:endParaRPr>
          </a:p>
        </p:txBody>
      </p:sp>
      <p:grpSp>
        <p:nvGrpSpPr>
          <p:cNvPr id="30" name="object 30"/>
          <p:cNvGrpSpPr/>
          <p:nvPr/>
        </p:nvGrpSpPr>
        <p:grpSpPr>
          <a:xfrm>
            <a:off x="759668" y="2531473"/>
            <a:ext cx="4325591" cy="3937851"/>
            <a:chOff x="108204" y="2580131"/>
            <a:chExt cx="4637867" cy="3889249"/>
          </a:xfrm>
        </p:grpSpPr>
        <p:pic>
          <p:nvPicPr>
            <p:cNvPr id="31" name="object 31"/>
            <p:cNvPicPr/>
            <p:nvPr/>
          </p:nvPicPr>
          <p:blipFill>
            <a:blip r:embed="rId14" cstate="print"/>
            <a:stretch>
              <a:fillRect/>
            </a:stretch>
          </p:blipFill>
          <p:spPr>
            <a:xfrm>
              <a:off x="3871043" y="5594604"/>
              <a:ext cx="875028" cy="874776"/>
            </a:xfrm>
            <a:prstGeom prst="rect">
              <a:avLst/>
            </a:prstGeom>
          </p:spPr>
        </p:pic>
        <p:sp>
          <p:nvSpPr>
            <p:cNvPr id="32" name="object 32"/>
            <p:cNvSpPr/>
            <p:nvPr/>
          </p:nvSpPr>
          <p:spPr>
            <a:xfrm>
              <a:off x="3871043" y="5594350"/>
              <a:ext cx="875028" cy="875030"/>
            </a:xfrm>
            <a:custGeom>
              <a:avLst/>
              <a:gdLst/>
              <a:ahLst/>
              <a:cxnLst/>
              <a:rect l="l" t="t" r="r" b="b"/>
              <a:pathLst>
                <a:path w="875029" h="875029">
                  <a:moveTo>
                    <a:pt x="0" y="437388"/>
                  </a:moveTo>
                  <a:lnTo>
                    <a:pt x="2566" y="389729"/>
                  </a:lnTo>
                  <a:lnTo>
                    <a:pt x="10088" y="343556"/>
                  </a:lnTo>
                  <a:lnTo>
                    <a:pt x="22299" y="299138"/>
                  </a:lnTo>
                  <a:lnTo>
                    <a:pt x="38931" y="256739"/>
                  </a:lnTo>
                  <a:lnTo>
                    <a:pt x="59718" y="216628"/>
                  </a:lnTo>
                  <a:lnTo>
                    <a:pt x="84393" y="179070"/>
                  </a:lnTo>
                  <a:lnTo>
                    <a:pt x="112688" y="144333"/>
                  </a:lnTo>
                  <a:lnTo>
                    <a:pt x="144338" y="112684"/>
                  </a:lnTo>
                  <a:lnTo>
                    <a:pt x="179076" y="84389"/>
                  </a:lnTo>
                  <a:lnTo>
                    <a:pt x="216633" y="59715"/>
                  </a:lnTo>
                  <a:lnTo>
                    <a:pt x="256745" y="38929"/>
                  </a:lnTo>
                  <a:lnTo>
                    <a:pt x="299142" y="22297"/>
                  </a:lnTo>
                  <a:lnTo>
                    <a:pt x="343560" y="10088"/>
                  </a:lnTo>
                  <a:lnTo>
                    <a:pt x="389731" y="2566"/>
                  </a:lnTo>
                  <a:lnTo>
                    <a:pt x="437388" y="0"/>
                  </a:lnTo>
                  <a:lnTo>
                    <a:pt x="485044" y="2566"/>
                  </a:lnTo>
                  <a:lnTo>
                    <a:pt x="531215" y="10088"/>
                  </a:lnTo>
                  <a:lnTo>
                    <a:pt x="575633" y="22297"/>
                  </a:lnTo>
                  <a:lnTo>
                    <a:pt x="618030" y="38929"/>
                  </a:lnTo>
                  <a:lnTo>
                    <a:pt x="658142" y="59715"/>
                  </a:lnTo>
                  <a:lnTo>
                    <a:pt x="695699" y="84389"/>
                  </a:lnTo>
                  <a:lnTo>
                    <a:pt x="730437" y="112684"/>
                  </a:lnTo>
                  <a:lnTo>
                    <a:pt x="762087" y="144333"/>
                  </a:lnTo>
                  <a:lnTo>
                    <a:pt x="790382" y="179070"/>
                  </a:lnTo>
                  <a:lnTo>
                    <a:pt x="815057" y="216628"/>
                  </a:lnTo>
                  <a:lnTo>
                    <a:pt x="835844" y="256739"/>
                  </a:lnTo>
                  <a:lnTo>
                    <a:pt x="852476" y="299138"/>
                  </a:lnTo>
                  <a:lnTo>
                    <a:pt x="864687" y="343556"/>
                  </a:lnTo>
                  <a:lnTo>
                    <a:pt x="872209" y="389729"/>
                  </a:lnTo>
                  <a:lnTo>
                    <a:pt x="874775" y="437388"/>
                  </a:lnTo>
                  <a:lnTo>
                    <a:pt x="872209" y="485046"/>
                  </a:lnTo>
                  <a:lnTo>
                    <a:pt x="864687" y="531219"/>
                  </a:lnTo>
                  <a:lnTo>
                    <a:pt x="852476" y="575637"/>
                  </a:lnTo>
                  <a:lnTo>
                    <a:pt x="835844" y="618036"/>
                  </a:lnTo>
                  <a:lnTo>
                    <a:pt x="815057" y="658147"/>
                  </a:lnTo>
                  <a:lnTo>
                    <a:pt x="790382" y="695705"/>
                  </a:lnTo>
                  <a:lnTo>
                    <a:pt x="762087" y="730442"/>
                  </a:lnTo>
                  <a:lnTo>
                    <a:pt x="730437" y="762091"/>
                  </a:lnTo>
                  <a:lnTo>
                    <a:pt x="695699" y="790386"/>
                  </a:lnTo>
                  <a:lnTo>
                    <a:pt x="658142" y="815060"/>
                  </a:lnTo>
                  <a:lnTo>
                    <a:pt x="618030" y="835846"/>
                  </a:lnTo>
                  <a:lnTo>
                    <a:pt x="575633" y="852478"/>
                  </a:lnTo>
                  <a:lnTo>
                    <a:pt x="531215" y="864687"/>
                  </a:lnTo>
                  <a:lnTo>
                    <a:pt x="485044" y="872209"/>
                  </a:lnTo>
                  <a:lnTo>
                    <a:pt x="437388" y="874776"/>
                  </a:lnTo>
                  <a:lnTo>
                    <a:pt x="389731" y="872209"/>
                  </a:lnTo>
                  <a:lnTo>
                    <a:pt x="343560" y="864687"/>
                  </a:lnTo>
                  <a:lnTo>
                    <a:pt x="299142" y="852478"/>
                  </a:lnTo>
                  <a:lnTo>
                    <a:pt x="256745" y="835846"/>
                  </a:lnTo>
                  <a:lnTo>
                    <a:pt x="216633" y="815060"/>
                  </a:lnTo>
                  <a:lnTo>
                    <a:pt x="179076" y="790386"/>
                  </a:lnTo>
                  <a:lnTo>
                    <a:pt x="144338" y="762091"/>
                  </a:lnTo>
                  <a:lnTo>
                    <a:pt x="112688" y="730442"/>
                  </a:lnTo>
                  <a:lnTo>
                    <a:pt x="84393" y="695705"/>
                  </a:lnTo>
                  <a:lnTo>
                    <a:pt x="59718" y="658147"/>
                  </a:lnTo>
                  <a:lnTo>
                    <a:pt x="38931" y="618036"/>
                  </a:lnTo>
                  <a:lnTo>
                    <a:pt x="22299" y="575637"/>
                  </a:lnTo>
                  <a:lnTo>
                    <a:pt x="10088" y="531219"/>
                  </a:lnTo>
                  <a:lnTo>
                    <a:pt x="2566" y="485046"/>
                  </a:lnTo>
                  <a:lnTo>
                    <a:pt x="0" y="437388"/>
                  </a:lnTo>
                  <a:close/>
                </a:path>
              </a:pathLst>
            </a:custGeom>
            <a:ln w="9144">
              <a:solidFill>
                <a:srgbClr val="B43500"/>
              </a:solidFill>
            </a:ln>
          </p:spPr>
          <p:txBody>
            <a:bodyPr wrap="square" lIns="0" tIns="0" rIns="0" bIns="0" rtlCol="0"/>
            <a:lstStyle/>
            <a:p>
              <a:endParaRPr/>
            </a:p>
          </p:txBody>
        </p:sp>
        <p:pic>
          <p:nvPicPr>
            <p:cNvPr id="33" name="object 33"/>
            <p:cNvPicPr/>
            <p:nvPr/>
          </p:nvPicPr>
          <p:blipFill>
            <a:blip r:embed="rId15" cstate="print"/>
            <a:stretch>
              <a:fillRect/>
            </a:stretch>
          </p:blipFill>
          <p:spPr>
            <a:xfrm>
              <a:off x="108204" y="2580131"/>
              <a:ext cx="3489960" cy="1569719"/>
            </a:xfrm>
            <a:prstGeom prst="rect">
              <a:avLst/>
            </a:prstGeom>
          </p:spPr>
        </p:pic>
        <p:sp>
          <p:nvSpPr>
            <p:cNvPr id="34" name="object 34"/>
            <p:cNvSpPr/>
            <p:nvPr/>
          </p:nvSpPr>
          <p:spPr>
            <a:xfrm>
              <a:off x="108204" y="2580131"/>
              <a:ext cx="3489960" cy="1569720"/>
            </a:xfrm>
            <a:custGeom>
              <a:avLst/>
              <a:gdLst/>
              <a:ahLst/>
              <a:cxnLst/>
              <a:rect l="l" t="t" r="r" b="b"/>
              <a:pathLst>
                <a:path w="3489960" h="1569720">
                  <a:moveTo>
                    <a:pt x="0" y="784859"/>
                  </a:moveTo>
                  <a:lnTo>
                    <a:pt x="4786" y="726286"/>
                  </a:lnTo>
                  <a:lnTo>
                    <a:pt x="18920" y="668882"/>
                  </a:lnTo>
                  <a:lnTo>
                    <a:pt x="42063" y="612798"/>
                  </a:lnTo>
                  <a:lnTo>
                    <a:pt x="73880" y="558187"/>
                  </a:lnTo>
                  <a:lnTo>
                    <a:pt x="114032" y="505200"/>
                  </a:lnTo>
                  <a:lnTo>
                    <a:pt x="162182" y="453989"/>
                  </a:lnTo>
                  <a:lnTo>
                    <a:pt x="217993" y="404706"/>
                  </a:lnTo>
                  <a:lnTo>
                    <a:pt x="248665" y="380834"/>
                  </a:lnTo>
                  <a:lnTo>
                    <a:pt x="281126" y="357502"/>
                  </a:lnTo>
                  <a:lnTo>
                    <a:pt x="315334" y="334727"/>
                  </a:lnTo>
                  <a:lnTo>
                    <a:pt x="351246" y="312529"/>
                  </a:lnTo>
                  <a:lnTo>
                    <a:pt x="388820" y="290927"/>
                  </a:lnTo>
                  <a:lnTo>
                    <a:pt x="428013" y="269940"/>
                  </a:lnTo>
                  <a:lnTo>
                    <a:pt x="468785" y="249586"/>
                  </a:lnTo>
                  <a:lnTo>
                    <a:pt x="511092" y="229885"/>
                  </a:lnTo>
                  <a:lnTo>
                    <a:pt x="554892" y="210856"/>
                  </a:lnTo>
                  <a:lnTo>
                    <a:pt x="600144" y="192518"/>
                  </a:lnTo>
                  <a:lnTo>
                    <a:pt x="646805" y="174889"/>
                  </a:lnTo>
                  <a:lnTo>
                    <a:pt x="694832" y="157988"/>
                  </a:lnTo>
                  <a:lnTo>
                    <a:pt x="744184" y="141835"/>
                  </a:lnTo>
                  <a:lnTo>
                    <a:pt x="794819" y="126449"/>
                  </a:lnTo>
                  <a:lnTo>
                    <a:pt x="846694" y="111848"/>
                  </a:lnTo>
                  <a:lnTo>
                    <a:pt x="899767" y="98052"/>
                  </a:lnTo>
                  <a:lnTo>
                    <a:pt x="953997" y="85079"/>
                  </a:lnTo>
                  <a:lnTo>
                    <a:pt x="1009340" y="72949"/>
                  </a:lnTo>
                  <a:lnTo>
                    <a:pt x="1065754" y="61680"/>
                  </a:lnTo>
                  <a:lnTo>
                    <a:pt x="1123198" y="51291"/>
                  </a:lnTo>
                  <a:lnTo>
                    <a:pt x="1181629" y="41802"/>
                  </a:lnTo>
                  <a:lnTo>
                    <a:pt x="1241006" y="33231"/>
                  </a:lnTo>
                  <a:lnTo>
                    <a:pt x="1301285" y="25597"/>
                  </a:lnTo>
                  <a:lnTo>
                    <a:pt x="1362425" y="18920"/>
                  </a:lnTo>
                  <a:lnTo>
                    <a:pt x="1424384" y="13218"/>
                  </a:lnTo>
                  <a:lnTo>
                    <a:pt x="1487119" y="8510"/>
                  </a:lnTo>
                  <a:lnTo>
                    <a:pt x="1550588" y="4815"/>
                  </a:lnTo>
                  <a:lnTo>
                    <a:pt x="1614749" y="2152"/>
                  </a:lnTo>
                  <a:lnTo>
                    <a:pt x="1679561" y="541"/>
                  </a:lnTo>
                  <a:lnTo>
                    <a:pt x="1744979" y="0"/>
                  </a:lnTo>
                  <a:lnTo>
                    <a:pt x="1810395" y="541"/>
                  </a:lnTo>
                  <a:lnTo>
                    <a:pt x="1875203" y="2152"/>
                  </a:lnTo>
                  <a:lnTo>
                    <a:pt x="1939362" y="4815"/>
                  </a:lnTo>
                  <a:lnTo>
                    <a:pt x="2002829" y="8510"/>
                  </a:lnTo>
                  <a:lnTo>
                    <a:pt x="2065561" y="13218"/>
                  </a:lnTo>
                  <a:lnTo>
                    <a:pt x="2127518" y="18920"/>
                  </a:lnTo>
                  <a:lnTo>
                    <a:pt x="2188657" y="25597"/>
                  </a:lnTo>
                  <a:lnTo>
                    <a:pt x="2248935" y="33231"/>
                  </a:lnTo>
                  <a:lnTo>
                    <a:pt x="2308310" y="41802"/>
                  </a:lnTo>
                  <a:lnTo>
                    <a:pt x="2366740" y="51291"/>
                  </a:lnTo>
                  <a:lnTo>
                    <a:pt x="2424183" y="61680"/>
                  </a:lnTo>
                  <a:lnTo>
                    <a:pt x="2480597" y="72949"/>
                  </a:lnTo>
                  <a:lnTo>
                    <a:pt x="2535940" y="85079"/>
                  </a:lnTo>
                  <a:lnTo>
                    <a:pt x="2590169" y="98052"/>
                  </a:lnTo>
                  <a:lnTo>
                    <a:pt x="2643242" y="111848"/>
                  </a:lnTo>
                  <a:lnTo>
                    <a:pt x="2695117" y="126449"/>
                  </a:lnTo>
                  <a:lnTo>
                    <a:pt x="2745752" y="141835"/>
                  </a:lnTo>
                  <a:lnTo>
                    <a:pt x="2795105" y="157988"/>
                  </a:lnTo>
                  <a:lnTo>
                    <a:pt x="2843133" y="174889"/>
                  </a:lnTo>
                  <a:lnTo>
                    <a:pt x="2889794" y="192518"/>
                  </a:lnTo>
                  <a:lnTo>
                    <a:pt x="2935047" y="210856"/>
                  </a:lnTo>
                  <a:lnTo>
                    <a:pt x="2978848" y="229885"/>
                  </a:lnTo>
                  <a:lnTo>
                    <a:pt x="3021156" y="249586"/>
                  </a:lnTo>
                  <a:lnTo>
                    <a:pt x="3061928" y="269940"/>
                  </a:lnTo>
                  <a:lnTo>
                    <a:pt x="3101123" y="290927"/>
                  </a:lnTo>
                  <a:lnTo>
                    <a:pt x="3138698" y="312529"/>
                  </a:lnTo>
                  <a:lnTo>
                    <a:pt x="3174611" y="334727"/>
                  </a:lnTo>
                  <a:lnTo>
                    <a:pt x="3208820" y="357502"/>
                  </a:lnTo>
                  <a:lnTo>
                    <a:pt x="3241282" y="380834"/>
                  </a:lnTo>
                  <a:lnTo>
                    <a:pt x="3271956" y="404706"/>
                  </a:lnTo>
                  <a:lnTo>
                    <a:pt x="3327769" y="453989"/>
                  </a:lnTo>
                  <a:lnTo>
                    <a:pt x="3375921" y="505200"/>
                  </a:lnTo>
                  <a:lnTo>
                    <a:pt x="3416075" y="558187"/>
                  </a:lnTo>
                  <a:lnTo>
                    <a:pt x="3447893" y="612798"/>
                  </a:lnTo>
                  <a:lnTo>
                    <a:pt x="3471038" y="668882"/>
                  </a:lnTo>
                  <a:lnTo>
                    <a:pt x="3485173" y="726286"/>
                  </a:lnTo>
                  <a:lnTo>
                    <a:pt x="3489960" y="784859"/>
                  </a:lnTo>
                  <a:lnTo>
                    <a:pt x="3488756" y="814283"/>
                  </a:lnTo>
                  <a:lnTo>
                    <a:pt x="3479253" y="872290"/>
                  </a:lnTo>
                  <a:lnTo>
                    <a:pt x="3460571" y="929053"/>
                  </a:lnTo>
                  <a:lnTo>
                    <a:pt x="3433047" y="984420"/>
                  </a:lnTo>
                  <a:lnTo>
                    <a:pt x="3397019" y="1038238"/>
                  </a:lnTo>
                  <a:lnTo>
                    <a:pt x="3352823" y="1090356"/>
                  </a:lnTo>
                  <a:lnTo>
                    <a:pt x="3300799" y="1140622"/>
                  </a:lnTo>
                  <a:lnTo>
                    <a:pt x="3241282" y="1188885"/>
                  </a:lnTo>
                  <a:lnTo>
                    <a:pt x="3208820" y="1212217"/>
                  </a:lnTo>
                  <a:lnTo>
                    <a:pt x="3174611" y="1234992"/>
                  </a:lnTo>
                  <a:lnTo>
                    <a:pt x="3138698" y="1257190"/>
                  </a:lnTo>
                  <a:lnTo>
                    <a:pt x="3101123" y="1278792"/>
                  </a:lnTo>
                  <a:lnTo>
                    <a:pt x="3061928" y="1299779"/>
                  </a:lnTo>
                  <a:lnTo>
                    <a:pt x="3021156" y="1320133"/>
                  </a:lnTo>
                  <a:lnTo>
                    <a:pt x="2978848" y="1339834"/>
                  </a:lnTo>
                  <a:lnTo>
                    <a:pt x="2935047" y="1358863"/>
                  </a:lnTo>
                  <a:lnTo>
                    <a:pt x="2889794" y="1377201"/>
                  </a:lnTo>
                  <a:lnTo>
                    <a:pt x="2843133" y="1394830"/>
                  </a:lnTo>
                  <a:lnTo>
                    <a:pt x="2795105" y="1411731"/>
                  </a:lnTo>
                  <a:lnTo>
                    <a:pt x="2745752" y="1427884"/>
                  </a:lnTo>
                  <a:lnTo>
                    <a:pt x="2695117" y="1443270"/>
                  </a:lnTo>
                  <a:lnTo>
                    <a:pt x="2643242" y="1457871"/>
                  </a:lnTo>
                  <a:lnTo>
                    <a:pt x="2590169" y="1471667"/>
                  </a:lnTo>
                  <a:lnTo>
                    <a:pt x="2535940" y="1484640"/>
                  </a:lnTo>
                  <a:lnTo>
                    <a:pt x="2480597" y="1496770"/>
                  </a:lnTo>
                  <a:lnTo>
                    <a:pt x="2424183" y="1508039"/>
                  </a:lnTo>
                  <a:lnTo>
                    <a:pt x="2366740" y="1518428"/>
                  </a:lnTo>
                  <a:lnTo>
                    <a:pt x="2308310" y="1527917"/>
                  </a:lnTo>
                  <a:lnTo>
                    <a:pt x="2248935" y="1536488"/>
                  </a:lnTo>
                  <a:lnTo>
                    <a:pt x="2188657" y="1544122"/>
                  </a:lnTo>
                  <a:lnTo>
                    <a:pt x="2127518" y="1550799"/>
                  </a:lnTo>
                  <a:lnTo>
                    <a:pt x="2065561" y="1556501"/>
                  </a:lnTo>
                  <a:lnTo>
                    <a:pt x="2002829" y="1561209"/>
                  </a:lnTo>
                  <a:lnTo>
                    <a:pt x="1939362" y="1564904"/>
                  </a:lnTo>
                  <a:lnTo>
                    <a:pt x="1875203" y="1567567"/>
                  </a:lnTo>
                  <a:lnTo>
                    <a:pt x="1810395" y="1569178"/>
                  </a:lnTo>
                  <a:lnTo>
                    <a:pt x="1744979" y="1569719"/>
                  </a:lnTo>
                  <a:lnTo>
                    <a:pt x="1679561" y="1569178"/>
                  </a:lnTo>
                  <a:lnTo>
                    <a:pt x="1614749" y="1567567"/>
                  </a:lnTo>
                  <a:lnTo>
                    <a:pt x="1550588" y="1564904"/>
                  </a:lnTo>
                  <a:lnTo>
                    <a:pt x="1487119" y="1561209"/>
                  </a:lnTo>
                  <a:lnTo>
                    <a:pt x="1424384" y="1556501"/>
                  </a:lnTo>
                  <a:lnTo>
                    <a:pt x="1362425" y="1550799"/>
                  </a:lnTo>
                  <a:lnTo>
                    <a:pt x="1301285" y="1544122"/>
                  </a:lnTo>
                  <a:lnTo>
                    <a:pt x="1241006" y="1536488"/>
                  </a:lnTo>
                  <a:lnTo>
                    <a:pt x="1181629" y="1527917"/>
                  </a:lnTo>
                  <a:lnTo>
                    <a:pt x="1123198" y="1518428"/>
                  </a:lnTo>
                  <a:lnTo>
                    <a:pt x="1065754" y="1508039"/>
                  </a:lnTo>
                  <a:lnTo>
                    <a:pt x="1009340" y="1496770"/>
                  </a:lnTo>
                  <a:lnTo>
                    <a:pt x="953997" y="1484640"/>
                  </a:lnTo>
                  <a:lnTo>
                    <a:pt x="899767" y="1471667"/>
                  </a:lnTo>
                  <a:lnTo>
                    <a:pt x="846694" y="1457871"/>
                  </a:lnTo>
                  <a:lnTo>
                    <a:pt x="794819" y="1443270"/>
                  </a:lnTo>
                  <a:lnTo>
                    <a:pt x="744184" y="1427884"/>
                  </a:lnTo>
                  <a:lnTo>
                    <a:pt x="694832" y="1411731"/>
                  </a:lnTo>
                  <a:lnTo>
                    <a:pt x="646805" y="1394830"/>
                  </a:lnTo>
                  <a:lnTo>
                    <a:pt x="600144" y="1377201"/>
                  </a:lnTo>
                  <a:lnTo>
                    <a:pt x="554892" y="1358863"/>
                  </a:lnTo>
                  <a:lnTo>
                    <a:pt x="511092" y="1339834"/>
                  </a:lnTo>
                  <a:lnTo>
                    <a:pt x="468785" y="1320133"/>
                  </a:lnTo>
                  <a:lnTo>
                    <a:pt x="428013" y="1299779"/>
                  </a:lnTo>
                  <a:lnTo>
                    <a:pt x="388820" y="1278792"/>
                  </a:lnTo>
                  <a:lnTo>
                    <a:pt x="351246" y="1257190"/>
                  </a:lnTo>
                  <a:lnTo>
                    <a:pt x="315334" y="1234992"/>
                  </a:lnTo>
                  <a:lnTo>
                    <a:pt x="281126" y="1212217"/>
                  </a:lnTo>
                  <a:lnTo>
                    <a:pt x="248665" y="1188885"/>
                  </a:lnTo>
                  <a:lnTo>
                    <a:pt x="217993" y="1165013"/>
                  </a:lnTo>
                  <a:lnTo>
                    <a:pt x="162182" y="1115730"/>
                  </a:lnTo>
                  <a:lnTo>
                    <a:pt x="114032" y="1064519"/>
                  </a:lnTo>
                  <a:lnTo>
                    <a:pt x="73880" y="1011532"/>
                  </a:lnTo>
                  <a:lnTo>
                    <a:pt x="42063" y="956921"/>
                  </a:lnTo>
                  <a:lnTo>
                    <a:pt x="18920" y="900837"/>
                  </a:lnTo>
                  <a:lnTo>
                    <a:pt x="4786" y="843433"/>
                  </a:lnTo>
                  <a:lnTo>
                    <a:pt x="0" y="784859"/>
                  </a:lnTo>
                  <a:close/>
                </a:path>
              </a:pathLst>
            </a:custGeom>
            <a:ln w="15240">
              <a:solidFill>
                <a:srgbClr val="172C51"/>
              </a:solidFill>
            </a:ln>
          </p:spPr>
          <p:txBody>
            <a:bodyPr wrap="square" lIns="0" tIns="0" rIns="0" bIns="0" rtlCol="0"/>
            <a:lstStyle/>
            <a:p>
              <a:endParaRPr/>
            </a:p>
          </p:txBody>
        </p:sp>
      </p:grpSp>
      <p:sp>
        <p:nvSpPr>
          <p:cNvPr id="35" name="object 35"/>
          <p:cNvSpPr txBox="1"/>
          <p:nvPr/>
        </p:nvSpPr>
        <p:spPr>
          <a:xfrm>
            <a:off x="922495" y="2574117"/>
            <a:ext cx="2943919" cy="1241365"/>
          </a:xfrm>
          <a:prstGeom prst="rect">
            <a:avLst/>
          </a:prstGeom>
        </p:spPr>
        <p:txBody>
          <a:bodyPr vert="horz" wrap="square" lIns="0" tIns="35560" rIns="0" bIns="0" rtlCol="0">
            <a:spAutoFit/>
          </a:bodyPr>
          <a:lstStyle/>
          <a:p>
            <a:pPr marL="12700" marR="5080" indent="731520">
              <a:lnSpc>
                <a:spcPts val="4730"/>
              </a:lnSpc>
              <a:spcBef>
                <a:spcPts val="280"/>
              </a:spcBef>
            </a:pPr>
            <a:r>
              <a:rPr sz="3900" b="1" spc="-10" dirty="0">
                <a:solidFill>
                  <a:srgbClr val="001F5F"/>
                </a:solidFill>
                <a:latin typeface="Times New Roman"/>
                <a:cs typeface="Times New Roman"/>
              </a:rPr>
              <a:t>Binary Accreditation</a:t>
            </a:r>
            <a:endParaRPr sz="3900" dirty="0">
              <a:latin typeface="Times New Roman"/>
              <a:cs typeface="Times New Roman"/>
            </a:endParaRPr>
          </a:p>
        </p:txBody>
      </p:sp>
      <p:sp>
        <p:nvSpPr>
          <p:cNvPr id="37" name="object 29">
            <a:extLst>
              <a:ext uri="{FF2B5EF4-FFF2-40B4-BE49-F238E27FC236}">
                <a16:creationId xmlns:a16="http://schemas.microsoft.com/office/drawing/2014/main" id="{CC744EEA-B8A1-6E0C-8031-B041A65B27FA}"/>
              </a:ext>
            </a:extLst>
          </p:cNvPr>
          <p:cNvSpPr txBox="1"/>
          <p:nvPr/>
        </p:nvSpPr>
        <p:spPr>
          <a:xfrm>
            <a:off x="5192287" y="5800957"/>
            <a:ext cx="5602488" cy="501676"/>
          </a:xfrm>
          <a:prstGeom prst="rect">
            <a:avLst/>
          </a:prstGeom>
        </p:spPr>
        <p:txBody>
          <a:bodyPr vert="horz" wrap="square" lIns="0" tIns="46990" rIns="0" bIns="0" rtlCol="0">
            <a:spAutoFit/>
          </a:bodyPr>
          <a:lstStyle/>
          <a:p>
            <a:pPr marL="12700" marR="14604" algn="just">
              <a:lnSpc>
                <a:spcPct val="81700"/>
              </a:lnSpc>
            </a:pPr>
            <a:r>
              <a:rPr spc="50" dirty="0">
                <a:solidFill>
                  <a:srgbClr val="001F5F"/>
                </a:solidFill>
                <a:latin typeface="Times New Roman" panose="02020603050405020304" pitchFamily="18" charset="0"/>
                <a:cs typeface="Times New Roman" panose="02020603050405020304" pitchFamily="18" charset="0"/>
              </a:rPr>
              <a:t> </a:t>
            </a:r>
            <a:r>
              <a:rPr lang="en-US" b="1" dirty="0">
                <a:solidFill>
                  <a:srgbClr val="001F5F"/>
                </a:solidFill>
                <a:latin typeface="Times New Roman" panose="02020603050405020304" pitchFamily="18" charset="0"/>
                <a:cs typeface="Times New Roman" panose="02020603050405020304" pitchFamily="18" charset="0"/>
              </a:rPr>
              <a:t>1</a:t>
            </a:r>
            <a:r>
              <a:rPr lang="en-US" b="1" baseline="30000" dirty="0">
                <a:solidFill>
                  <a:srgbClr val="001F5F"/>
                </a:solidFill>
                <a:latin typeface="Times New Roman" panose="02020603050405020304" pitchFamily="18" charset="0"/>
                <a:cs typeface="Times New Roman" panose="02020603050405020304" pitchFamily="18" charset="0"/>
              </a:rPr>
              <a:t>st </a:t>
            </a:r>
            <a:r>
              <a:rPr b="1" dirty="0">
                <a:solidFill>
                  <a:srgbClr val="001F5F"/>
                </a:solidFill>
                <a:latin typeface="Times New Roman" panose="02020603050405020304" pitchFamily="18" charset="0"/>
                <a:cs typeface="Times New Roman" panose="02020603050405020304" pitchFamily="18" charset="0"/>
              </a:rPr>
              <a:t>stage</a:t>
            </a:r>
            <a:r>
              <a:rPr dirty="0">
                <a:solidFill>
                  <a:srgbClr val="001F5F"/>
                </a:solidFill>
                <a:latin typeface="Times New Roman" panose="02020603050405020304" pitchFamily="18" charset="0"/>
                <a:cs typeface="Times New Roman" panose="02020603050405020304" pitchFamily="18" charset="0"/>
              </a:rPr>
              <a:t>–</a:t>
            </a:r>
            <a:r>
              <a:rPr spc="-65" dirty="0">
                <a:solidFill>
                  <a:srgbClr val="001F5F"/>
                </a:solidFill>
                <a:latin typeface="Times New Roman" panose="02020603050405020304" pitchFamily="18" charset="0"/>
                <a:cs typeface="Times New Roman" panose="02020603050405020304" pitchFamily="18" charset="0"/>
              </a:rPr>
              <a:t>Binary </a:t>
            </a:r>
            <a:r>
              <a:rPr spc="-20" dirty="0">
                <a:solidFill>
                  <a:srgbClr val="001F5F"/>
                </a:solidFill>
                <a:latin typeface="Times New Roman" panose="02020603050405020304" pitchFamily="18" charset="0"/>
                <a:cs typeface="Times New Roman" panose="02020603050405020304" pitchFamily="18" charset="0"/>
              </a:rPr>
              <a:t>accreditation</a:t>
            </a:r>
            <a:r>
              <a:rPr spc="95" dirty="0">
                <a:solidFill>
                  <a:srgbClr val="001F5F"/>
                </a:solidFill>
                <a:latin typeface="Times New Roman" panose="02020603050405020304" pitchFamily="18" charset="0"/>
                <a:cs typeface="Times New Roman" panose="02020603050405020304" pitchFamily="18" charset="0"/>
              </a:rPr>
              <a:t> </a:t>
            </a:r>
            <a:r>
              <a:rPr spc="-45" dirty="0">
                <a:solidFill>
                  <a:srgbClr val="001F5F"/>
                </a:solidFill>
                <a:latin typeface="Times New Roman" panose="02020603050405020304" pitchFamily="18" charset="0"/>
                <a:cs typeface="Times New Roman" panose="02020603050405020304" pitchFamily="18" charset="0"/>
              </a:rPr>
              <a:t>system</a:t>
            </a:r>
            <a:r>
              <a:rPr spc="90" dirty="0">
                <a:solidFill>
                  <a:srgbClr val="001F5F"/>
                </a:solidFill>
                <a:latin typeface="Times New Roman" panose="02020603050405020304" pitchFamily="18" charset="0"/>
                <a:cs typeface="Times New Roman" panose="02020603050405020304" pitchFamily="18" charset="0"/>
              </a:rPr>
              <a:t> </a:t>
            </a:r>
            <a:r>
              <a:rPr dirty="0">
                <a:solidFill>
                  <a:srgbClr val="001F5F"/>
                </a:solidFill>
                <a:latin typeface="Times New Roman" panose="02020603050405020304" pitchFamily="18" charset="0"/>
                <a:cs typeface="Times New Roman" panose="02020603050405020304" pitchFamily="18" charset="0"/>
              </a:rPr>
              <a:t>(normal</a:t>
            </a:r>
            <a:r>
              <a:rPr spc="85" dirty="0">
                <a:solidFill>
                  <a:srgbClr val="001F5F"/>
                </a:solidFill>
                <a:latin typeface="Times New Roman" panose="02020603050405020304" pitchFamily="18" charset="0"/>
                <a:cs typeface="Times New Roman" panose="02020603050405020304" pitchFamily="18" charset="0"/>
              </a:rPr>
              <a:t> </a:t>
            </a:r>
            <a:r>
              <a:rPr spc="-30" dirty="0">
                <a:solidFill>
                  <a:srgbClr val="001F5F"/>
                </a:solidFill>
                <a:latin typeface="Times New Roman" panose="02020603050405020304" pitchFamily="18" charset="0"/>
                <a:cs typeface="Times New Roman" panose="02020603050405020304" pitchFamily="18" charset="0"/>
              </a:rPr>
              <a:t>accreditation)</a:t>
            </a:r>
            <a:r>
              <a:rPr lang="en-US" spc="90" dirty="0">
                <a:solidFill>
                  <a:srgbClr val="001F5F"/>
                </a:solidFill>
                <a:latin typeface="Times New Roman" panose="02020603050405020304" pitchFamily="18" charset="0"/>
                <a:cs typeface="Times New Roman" panose="02020603050405020304" pitchFamily="18" charset="0"/>
              </a:rPr>
              <a:t>      2</a:t>
            </a:r>
            <a:r>
              <a:rPr lang="en-US" spc="90" baseline="30000" dirty="0">
                <a:solidFill>
                  <a:srgbClr val="001F5F"/>
                </a:solidFill>
                <a:latin typeface="Times New Roman" panose="02020603050405020304" pitchFamily="18" charset="0"/>
                <a:cs typeface="Times New Roman" panose="02020603050405020304" pitchFamily="18" charset="0"/>
              </a:rPr>
              <a:t>nd</a:t>
            </a:r>
            <a:r>
              <a:rPr lang="en-US" spc="90" dirty="0">
                <a:solidFill>
                  <a:srgbClr val="001F5F"/>
                </a:solidFill>
                <a:latin typeface="Times New Roman" panose="02020603050405020304" pitchFamily="18" charset="0"/>
                <a:cs typeface="Times New Roman" panose="02020603050405020304" pitchFamily="18" charset="0"/>
              </a:rPr>
              <a:t> </a:t>
            </a:r>
            <a:r>
              <a:rPr b="1" spc="-140" dirty="0">
                <a:solidFill>
                  <a:srgbClr val="001F5F"/>
                </a:solidFill>
                <a:latin typeface="Times New Roman" panose="02020603050405020304" pitchFamily="18" charset="0"/>
                <a:cs typeface="Times New Roman" panose="02020603050405020304" pitchFamily="18" charset="0"/>
              </a:rPr>
              <a:t>stage</a:t>
            </a:r>
            <a:r>
              <a:rPr lang="en-US" b="1" spc="-15" dirty="0">
                <a:solidFill>
                  <a:srgbClr val="001F5F"/>
                </a:solidFill>
                <a:latin typeface="Times New Roman" panose="02020603050405020304" pitchFamily="18" charset="0"/>
                <a:cs typeface="Times New Roman" panose="02020603050405020304" pitchFamily="18" charset="0"/>
              </a:rPr>
              <a:t> </a:t>
            </a:r>
            <a:r>
              <a:rPr dirty="0">
                <a:solidFill>
                  <a:srgbClr val="001F5F"/>
                </a:solidFill>
                <a:latin typeface="Times New Roman" panose="02020603050405020304" pitchFamily="18" charset="0"/>
                <a:cs typeface="Times New Roman" panose="02020603050405020304" pitchFamily="18" charset="0"/>
              </a:rPr>
              <a:t>–</a:t>
            </a:r>
            <a:r>
              <a:rPr spc="-125" dirty="0">
                <a:solidFill>
                  <a:srgbClr val="001F5F"/>
                </a:solidFill>
                <a:latin typeface="Times New Roman" panose="02020603050405020304" pitchFamily="18" charset="0"/>
                <a:cs typeface="Times New Roman" panose="02020603050405020304" pitchFamily="18" charset="0"/>
              </a:rPr>
              <a:t> </a:t>
            </a:r>
            <a:r>
              <a:rPr spc="-45" dirty="0">
                <a:solidFill>
                  <a:srgbClr val="001F5F"/>
                </a:solidFill>
                <a:latin typeface="Times New Roman" panose="02020603050405020304" pitchFamily="18" charset="0"/>
                <a:cs typeface="Times New Roman" panose="02020603050405020304" pitchFamily="18" charset="0"/>
              </a:rPr>
              <a:t>Maturity</a:t>
            </a:r>
            <a:r>
              <a:rPr spc="-70" dirty="0">
                <a:solidFill>
                  <a:srgbClr val="001F5F"/>
                </a:solidFill>
                <a:latin typeface="Times New Roman" panose="02020603050405020304" pitchFamily="18" charset="0"/>
                <a:cs typeface="Times New Roman" panose="02020603050405020304" pitchFamily="18" charset="0"/>
              </a:rPr>
              <a:t> </a:t>
            </a:r>
            <a:r>
              <a:rPr spc="-80" dirty="0">
                <a:solidFill>
                  <a:srgbClr val="001F5F"/>
                </a:solidFill>
                <a:latin typeface="Times New Roman" panose="02020603050405020304" pitchFamily="18" charset="0"/>
                <a:cs typeface="Times New Roman" panose="02020603050405020304" pitchFamily="18" charset="0"/>
              </a:rPr>
              <a:t>based</a:t>
            </a:r>
            <a:r>
              <a:rPr spc="-45" dirty="0">
                <a:solidFill>
                  <a:srgbClr val="001F5F"/>
                </a:solidFill>
                <a:latin typeface="Times New Roman" panose="02020603050405020304" pitchFamily="18" charset="0"/>
                <a:cs typeface="Times New Roman" panose="02020603050405020304" pitchFamily="18" charset="0"/>
              </a:rPr>
              <a:t> </a:t>
            </a:r>
            <a:r>
              <a:rPr spc="-10" dirty="0">
                <a:solidFill>
                  <a:srgbClr val="001F5F"/>
                </a:solidFill>
                <a:latin typeface="Times New Roman" panose="02020603050405020304" pitchFamily="18" charset="0"/>
                <a:cs typeface="Times New Roman" panose="02020603050405020304" pitchFamily="18" charset="0"/>
              </a:rPr>
              <a:t>graded</a:t>
            </a:r>
            <a:r>
              <a:rPr spc="-50" dirty="0">
                <a:solidFill>
                  <a:srgbClr val="001F5F"/>
                </a:solidFill>
                <a:latin typeface="Times New Roman" panose="02020603050405020304" pitchFamily="18" charset="0"/>
                <a:cs typeface="Times New Roman" panose="02020603050405020304" pitchFamily="18" charset="0"/>
              </a:rPr>
              <a:t> </a:t>
            </a:r>
            <a:r>
              <a:rPr spc="-10" dirty="0">
                <a:solidFill>
                  <a:srgbClr val="001F5F"/>
                </a:solidFill>
                <a:latin typeface="Times New Roman" panose="02020603050405020304" pitchFamily="18" charset="0"/>
                <a:cs typeface="Times New Roman" panose="02020603050405020304" pitchFamily="18" charset="0"/>
              </a:rPr>
              <a:t>accreditation</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object 2"/>
          <p:cNvGrpSpPr/>
          <p:nvPr/>
        </p:nvGrpSpPr>
        <p:grpSpPr>
          <a:xfrm>
            <a:off x="29600" y="-2426"/>
            <a:ext cx="12191999" cy="6858000"/>
            <a:chOff x="0" y="0"/>
            <a:chExt cx="9144000" cy="6858000"/>
          </a:xfrm>
        </p:grpSpPr>
        <p:pic>
          <p:nvPicPr>
            <p:cNvPr id="36" name="object 3"/>
            <p:cNvPicPr/>
            <p:nvPr/>
          </p:nvPicPr>
          <p:blipFill>
            <a:blip r:embed="rId2" cstate="print"/>
            <a:stretch>
              <a:fillRect/>
            </a:stretch>
          </p:blipFill>
          <p:spPr>
            <a:xfrm>
              <a:off x="0" y="0"/>
              <a:ext cx="9144000" cy="6858000"/>
            </a:xfrm>
            <a:prstGeom prst="rect">
              <a:avLst/>
            </a:prstGeom>
          </p:spPr>
        </p:pic>
        <p:sp>
          <p:nvSpPr>
            <p:cNvPr id="37" name="object 4"/>
            <p:cNvSpPr/>
            <p:nvPr/>
          </p:nvSpPr>
          <p:spPr>
            <a:xfrm>
              <a:off x="2651760" y="245363"/>
              <a:ext cx="1324610" cy="6325235"/>
            </a:xfrm>
            <a:custGeom>
              <a:avLst/>
              <a:gdLst/>
              <a:ahLst/>
              <a:cxnLst/>
              <a:rect l="l" t="t" r="r" b="b"/>
              <a:pathLst>
                <a:path w="1324610" h="6325234">
                  <a:moveTo>
                    <a:pt x="15239" y="0"/>
                  </a:moveTo>
                  <a:lnTo>
                    <a:pt x="49241" y="34386"/>
                  </a:lnTo>
                  <a:lnTo>
                    <a:pt x="82795" y="69046"/>
                  </a:lnTo>
                  <a:lnTo>
                    <a:pt x="115902" y="103977"/>
                  </a:lnTo>
                  <a:lnTo>
                    <a:pt x="148561" y="139176"/>
                  </a:lnTo>
                  <a:lnTo>
                    <a:pt x="180773" y="174637"/>
                  </a:lnTo>
                  <a:lnTo>
                    <a:pt x="212538" y="210359"/>
                  </a:lnTo>
                  <a:lnTo>
                    <a:pt x="243855" y="246337"/>
                  </a:lnTo>
                  <a:lnTo>
                    <a:pt x="274725" y="282567"/>
                  </a:lnTo>
                  <a:lnTo>
                    <a:pt x="305148" y="319047"/>
                  </a:lnTo>
                  <a:lnTo>
                    <a:pt x="335123" y="355772"/>
                  </a:lnTo>
                  <a:lnTo>
                    <a:pt x="364650" y="392738"/>
                  </a:lnTo>
                  <a:lnTo>
                    <a:pt x="393731" y="429942"/>
                  </a:lnTo>
                  <a:lnTo>
                    <a:pt x="422363" y="467381"/>
                  </a:lnTo>
                  <a:lnTo>
                    <a:pt x="450549" y="505051"/>
                  </a:lnTo>
                  <a:lnTo>
                    <a:pt x="478287" y="542948"/>
                  </a:lnTo>
                  <a:lnTo>
                    <a:pt x="505578" y="581068"/>
                  </a:lnTo>
                  <a:lnTo>
                    <a:pt x="532421" y="619408"/>
                  </a:lnTo>
                  <a:lnTo>
                    <a:pt x="558817" y="657965"/>
                  </a:lnTo>
                  <a:lnTo>
                    <a:pt x="584766" y="696734"/>
                  </a:lnTo>
                  <a:lnTo>
                    <a:pt x="610267" y="735712"/>
                  </a:lnTo>
                  <a:lnTo>
                    <a:pt x="635321" y="774895"/>
                  </a:lnTo>
                  <a:lnTo>
                    <a:pt x="659927" y="814280"/>
                  </a:lnTo>
                  <a:lnTo>
                    <a:pt x="684086" y="853863"/>
                  </a:lnTo>
                  <a:lnTo>
                    <a:pt x="707798" y="893641"/>
                  </a:lnTo>
                  <a:lnTo>
                    <a:pt x="731062" y="933609"/>
                  </a:lnTo>
                  <a:lnTo>
                    <a:pt x="753879" y="973765"/>
                  </a:lnTo>
                  <a:lnTo>
                    <a:pt x="776248" y="1014104"/>
                  </a:lnTo>
                  <a:lnTo>
                    <a:pt x="798170" y="1054623"/>
                  </a:lnTo>
                  <a:lnTo>
                    <a:pt x="819645" y="1095318"/>
                  </a:lnTo>
                  <a:lnTo>
                    <a:pt x="840672" y="1136186"/>
                  </a:lnTo>
                  <a:lnTo>
                    <a:pt x="861252" y="1177223"/>
                  </a:lnTo>
                  <a:lnTo>
                    <a:pt x="881385" y="1218425"/>
                  </a:lnTo>
                  <a:lnTo>
                    <a:pt x="901070" y="1259789"/>
                  </a:lnTo>
                  <a:lnTo>
                    <a:pt x="920307" y="1301311"/>
                  </a:lnTo>
                  <a:lnTo>
                    <a:pt x="939098" y="1342987"/>
                  </a:lnTo>
                  <a:lnTo>
                    <a:pt x="957441" y="1384814"/>
                  </a:lnTo>
                  <a:lnTo>
                    <a:pt x="975336" y="1426789"/>
                  </a:lnTo>
                  <a:lnTo>
                    <a:pt x="992784" y="1468907"/>
                  </a:lnTo>
                  <a:lnTo>
                    <a:pt x="1009785" y="1511165"/>
                  </a:lnTo>
                  <a:lnTo>
                    <a:pt x="1026339" y="1553559"/>
                  </a:lnTo>
                  <a:lnTo>
                    <a:pt x="1042445" y="1596086"/>
                  </a:lnTo>
                  <a:lnTo>
                    <a:pt x="1058103" y="1638742"/>
                  </a:lnTo>
                  <a:lnTo>
                    <a:pt x="1073314" y="1681523"/>
                  </a:lnTo>
                  <a:lnTo>
                    <a:pt x="1088078" y="1724426"/>
                  </a:lnTo>
                  <a:lnTo>
                    <a:pt x="1102395" y="1767447"/>
                  </a:lnTo>
                  <a:lnTo>
                    <a:pt x="1116264" y="1810583"/>
                  </a:lnTo>
                  <a:lnTo>
                    <a:pt x="1129685" y="1853830"/>
                  </a:lnTo>
                  <a:lnTo>
                    <a:pt x="1142660" y="1897183"/>
                  </a:lnTo>
                  <a:lnTo>
                    <a:pt x="1155187" y="1940641"/>
                  </a:lnTo>
                  <a:lnTo>
                    <a:pt x="1167266" y="1984198"/>
                  </a:lnTo>
                  <a:lnTo>
                    <a:pt x="1178898" y="2027851"/>
                  </a:lnTo>
                  <a:lnTo>
                    <a:pt x="1190083" y="2071598"/>
                  </a:lnTo>
                  <a:lnTo>
                    <a:pt x="1200820" y="2115433"/>
                  </a:lnTo>
                  <a:lnTo>
                    <a:pt x="1211110" y="2159353"/>
                  </a:lnTo>
                  <a:lnTo>
                    <a:pt x="1220953" y="2203356"/>
                  </a:lnTo>
                  <a:lnTo>
                    <a:pt x="1230348" y="2247436"/>
                  </a:lnTo>
                  <a:lnTo>
                    <a:pt x="1239296" y="2291591"/>
                  </a:lnTo>
                  <a:lnTo>
                    <a:pt x="1247796" y="2335817"/>
                  </a:lnTo>
                  <a:lnTo>
                    <a:pt x="1255849" y="2380111"/>
                  </a:lnTo>
                  <a:lnTo>
                    <a:pt x="1263455" y="2424467"/>
                  </a:lnTo>
                  <a:lnTo>
                    <a:pt x="1270613" y="2468884"/>
                  </a:lnTo>
                  <a:lnTo>
                    <a:pt x="1277324" y="2513357"/>
                  </a:lnTo>
                  <a:lnTo>
                    <a:pt x="1283587" y="2557883"/>
                  </a:lnTo>
                  <a:lnTo>
                    <a:pt x="1289403" y="2602458"/>
                  </a:lnTo>
                  <a:lnTo>
                    <a:pt x="1294772" y="2647078"/>
                  </a:lnTo>
                  <a:lnTo>
                    <a:pt x="1299693" y="2691740"/>
                  </a:lnTo>
                  <a:lnTo>
                    <a:pt x="1304167" y="2736440"/>
                  </a:lnTo>
                  <a:lnTo>
                    <a:pt x="1308194" y="2781175"/>
                  </a:lnTo>
                  <a:lnTo>
                    <a:pt x="1311773" y="2825941"/>
                  </a:lnTo>
                  <a:lnTo>
                    <a:pt x="1314904" y="2870734"/>
                  </a:lnTo>
                  <a:lnTo>
                    <a:pt x="1317589" y="2915550"/>
                  </a:lnTo>
                  <a:lnTo>
                    <a:pt x="1319826" y="2960387"/>
                  </a:lnTo>
                  <a:lnTo>
                    <a:pt x="1321615" y="3005240"/>
                  </a:lnTo>
                  <a:lnTo>
                    <a:pt x="1322957" y="3050105"/>
                  </a:lnTo>
                  <a:lnTo>
                    <a:pt x="1323852" y="3094980"/>
                  </a:lnTo>
                  <a:lnTo>
                    <a:pt x="1324300" y="3139860"/>
                  </a:lnTo>
                  <a:lnTo>
                    <a:pt x="1324300" y="3184742"/>
                  </a:lnTo>
                  <a:lnTo>
                    <a:pt x="1323852" y="3229622"/>
                  </a:lnTo>
                  <a:lnTo>
                    <a:pt x="1322957" y="3274497"/>
                  </a:lnTo>
                  <a:lnTo>
                    <a:pt x="1321615" y="3319363"/>
                  </a:lnTo>
                  <a:lnTo>
                    <a:pt x="1319826" y="3364215"/>
                  </a:lnTo>
                  <a:lnTo>
                    <a:pt x="1317589" y="3409052"/>
                  </a:lnTo>
                  <a:lnTo>
                    <a:pt x="1314904" y="3453869"/>
                  </a:lnTo>
                  <a:lnTo>
                    <a:pt x="1311773" y="3498661"/>
                  </a:lnTo>
                  <a:lnTo>
                    <a:pt x="1308194" y="3543427"/>
                  </a:lnTo>
                  <a:lnTo>
                    <a:pt x="1304167" y="3588162"/>
                  </a:lnTo>
                  <a:lnTo>
                    <a:pt x="1299693" y="3632862"/>
                  </a:lnTo>
                  <a:lnTo>
                    <a:pt x="1294772" y="3677524"/>
                  </a:lnTo>
                  <a:lnTo>
                    <a:pt x="1289403" y="3722145"/>
                  </a:lnTo>
                  <a:lnTo>
                    <a:pt x="1283587" y="3766719"/>
                  </a:lnTo>
                  <a:lnTo>
                    <a:pt x="1277324" y="3811245"/>
                  </a:lnTo>
                  <a:lnTo>
                    <a:pt x="1270613" y="3855718"/>
                  </a:lnTo>
                  <a:lnTo>
                    <a:pt x="1263455" y="3900135"/>
                  </a:lnTo>
                  <a:lnTo>
                    <a:pt x="1255849" y="3944492"/>
                  </a:lnTo>
                  <a:lnTo>
                    <a:pt x="1247796" y="3988785"/>
                  </a:lnTo>
                  <a:lnTo>
                    <a:pt x="1239296" y="4033011"/>
                  </a:lnTo>
                  <a:lnTo>
                    <a:pt x="1230348" y="4077166"/>
                  </a:lnTo>
                  <a:lnTo>
                    <a:pt x="1220953" y="4121247"/>
                  </a:lnTo>
                  <a:lnTo>
                    <a:pt x="1211110" y="4165250"/>
                  </a:lnTo>
                  <a:lnTo>
                    <a:pt x="1200820" y="4209170"/>
                  </a:lnTo>
                  <a:lnTo>
                    <a:pt x="1190083" y="4253006"/>
                  </a:lnTo>
                  <a:lnTo>
                    <a:pt x="1178898" y="4296752"/>
                  </a:lnTo>
                  <a:lnTo>
                    <a:pt x="1167266" y="4340406"/>
                  </a:lnTo>
                  <a:lnTo>
                    <a:pt x="1155187" y="4383963"/>
                  </a:lnTo>
                  <a:lnTo>
                    <a:pt x="1142660" y="4427420"/>
                  </a:lnTo>
                  <a:lnTo>
                    <a:pt x="1129685" y="4470774"/>
                  </a:lnTo>
                  <a:lnTo>
                    <a:pt x="1116264" y="4514021"/>
                  </a:lnTo>
                  <a:lnTo>
                    <a:pt x="1102395" y="4557156"/>
                  </a:lnTo>
                  <a:lnTo>
                    <a:pt x="1088078" y="4600178"/>
                  </a:lnTo>
                  <a:lnTo>
                    <a:pt x="1073314" y="4643081"/>
                  </a:lnTo>
                  <a:lnTo>
                    <a:pt x="1058103" y="4685862"/>
                  </a:lnTo>
                  <a:lnTo>
                    <a:pt x="1042445" y="4728518"/>
                  </a:lnTo>
                  <a:lnTo>
                    <a:pt x="1026339" y="4771045"/>
                  </a:lnTo>
                  <a:lnTo>
                    <a:pt x="1009785" y="4813440"/>
                  </a:lnTo>
                  <a:lnTo>
                    <a:pt x="992784" y="4855698"/>
                  </a:lnTo>
                  <a:lnTo>
                    <a:pt x="975336" y="4897816"/>
                  </a:lnTo>
                  <a:lnTo>
                    <a:pt x="957441" y="4939790"/>
                  </a:lnTo>
                  <a:lnTo>
                    <a:pt x="939098" y="4981618"/>
                  </a:lnTo>
                  <a:lnTo>
                    <a:pt x="920307" y="5023294"/>
                  </a:lnTo>
                  <a:lnTo>
                    <a:pt x="901070" y="5064817"/>
                  </a:lnTo>
                  <a:lnTo>
                    <a:pt x="881385" y="5106181"/>
                  </a:lnTo>
                  <a:lnTo>
                    <a:pt x="861252" y="5147383"/>
                  </a:lnTo>
                  <a:lnTo>
                    <a:pt x="840672" y="5188420"/>
                  </a:lnTo>
                  <a:lnTo>
                    <a:pt x="819645" y="5229288"/>
                  </a:lnTo>
                  <a:lnTo>
                    <a:pt x="798170" y="5269983"/>
                  </a:lnTo>
                  <a:lnTo>
                    <a:pt x="776248" y="5310502"/>
                  </a:lnTo>
                  <a:lnTo>
                    <a:pt x="753879" y="5350842"/>
                  </a:lnTo>
                  <a:lnTo>
                    <a:pt x="731062" y="5390997"/>
                  </a:lnTo>
                  <a:lnTo>
                    <a:pt x="707798" y="5430966"/>
                  </a:lnTo>
                  <a:lnTo>
                    <a:pt x="684086" y="5470744"/>
                  </a:lnTo>
                  <a:lnTo>
                    <a:pt x="659927" y="5510327"/>
                  </a:lnTo>
                  <a:lnTo>
                    <a:pt x="635321" y="5549712"/>
                  </a:lnTo>
                  <a:lnTo>
                    <a:pt x="610267" y="5588896"/>
                  </a:lnTo>
                  <a:lnTo>
                    <a:pt x="584766" y="5627874"/>
                  </a:lnTo>
                  <a:lnTo>
                    <a:pt x="558817" y="5666643"/>
                  </a:lnTo>
                  <a:lnTo>
                    <a:pt x="532421" y="5705200"/>
                  </a:lnTo>
                  <a:lnTo>
                    <a:pt x="505578" y="5743540"/>
                  </a:lnTo>
                  <a:lnTo>
                    <a:pt x="478287" y="5781661"/>
                  </a:lnTo>
                  <a:lnTo>
                    <a:pt x="450549" y="5819558"/>
                  </a:lnTo>
                  <a:lnTo>
                    <a:pt x="422363" y="5857227"/>
                  </a:lnTo>
                  <a:lnTo>
                    <a:pt x="393731" y="5894666"/>
                  </a:lnTo>
                  <a:lnTo>
                    <a:pt x="364650" y="5931871"/>
                  </a:lnTo>
                  <a:lnTo>
                    <a:pt x="335123" y="5968838"/>
                  </a:lnTo>
                  <a:lnTo>
                    <a:pt x="305148" y="6005563"/>
                  </a:lnTo>
                  <a:lnTo>
                    <a:pt x="274725" y="6042042"/>
                  </a:lnTo>
                  <a:lnTo>
                    <a:pt x="243855" y="6078273"/>
                  </a:lnTo>
                  <a:lnTo>
                    <a:pt x="212538" y="6114251"/>
                  </a:lnTo>
                  <a:lnTo>
                    <a:pt x="180773" y="6149973"/>
                  </a:lnTo>
                  <a:lnTo>
                    <a:pt x="148561" y="6185435"/>
                  </a:lnTo>
                  <a:lnTo>
                    <a:pt x="115902" y="6220634"/>
                  </a:lnTo>
                  <a:lnTo>
                    <a:pt x="82795" y="6255565"/>
                  </a:lnTo>
                  <a:lnTo>
                    <a:pt x="49241" y="6290226"/>
                  </a:lnTo>
                  <a:lnTo>
                    <a:pt x="15239" y="6324612"/>
                  </a:lnTo>
                  <a:lnTo>
                    <a:pt x="0" y="6309359"/>
                  </a:lnTo>
                  <a:lnTo>
                    <a:pt x="34059" y="6274912"/>
                  </a:lnTo>
                  <a:lnTo>
                    <a:pt x="67667" y="6240189"/>
                  </a:lnTo>
                  <a:lnTo>
                    <a:pt x="100824" y="6205192"/>
                  </a:lnTo>
                  <a:lnTo>
                    <a:pt x="133531" y="6169926"/>
                  </a:lnTo>
                  <a:lnTo>
                    <a:pt x="165785" y="6134395"/>
                  </a:lnTo>
                  <a:lnTo>
                    <a:pt x="197589" y="6098601"/>
                  </a:lnTo>
                  <a:lnTo>
                    <a:pt x="228942" y="6062550"/>
                  </a:lnTo>
                  <a:lnTo>
                    <a:pt x="259844" y="6026244"/>
                  </a:lnTo>
                  <a:lnTo>
                    <a:pt x="290294" y="5989687"/>
                  </a:lnTo>
                  <a:lnTo>
                    <a:pt x="320293" y="5952883"/>
                  </a:lnTo>
                  <a:lnTo>
                    <a:pt x="349842" y="5915836"/>
                  </a:lnTo>
                  <a:lnTo>
                    <a:pt x="378939" y="5878549"/>
                  </a:lnTo>
                  <a:lnTo>
                    <a:pt x="407585" y="5841026"/>
                  </a:lnTo>
                  <a:lnTo>
                    <a:pt x="435780" y="5803270"/>
                  </a:lnTo>
                  <a:lnTo>
                    <a:pt x="463523" y="5765286"/>
                  </a:lnTo>
                  <a:lnTo>
                    <a:pt x="490816" y="5727077"/>
                  </a:lnTo>
                  <a:lnTo>
                    <a:pt x="517658" y="5688647"/>
                  </a:lnTo>
                  <a:lnTo>
                    <a:pt x="544048" y="5649999"/>
                  </a:lnTo>
                  <a:lnTo>
                    <a:pt x="569987" y="5611137"/>
                  </a:lnTo>
                  <a:lnTo>
                    <a:pt x="595476" y="5572065"/>
                  </a:lnTo>
                  <a:lnTo>
                    <a:pt x="620513" y="5532786"/>
                  </a:lnTo>
                  <a:lnTo>
                    <a:pt x="645099" y="5493304"/>
                  </a:lnTo>
                  <a:lnTo>
                    <a:pt x="669233" y="5453624"/>
                  </a:lnTo>
                  <a:lnTo>
                    <a:pt x="692917" y="5413747"/>
                  </a:lnTo>
                  <a:lnTo>
                    <a:pt x="716150" y="5373679"/>
                  </a:lnTo>
                  <a:lnTo>
                    <a:pt x="738931" y="5333423"/>
                  </a:lnTo>
                  <a:lnTo>
                    <a:pt x="761262" y="5292983"/>
                  </a:lnTo>
                  <a:lnTo>
                    <a:pt x="783141" y="5252362"/>
                  </a:lnTo>
                  <a:lnTo>
                    <a:pt x="804569" y="5211563"/>
                  </a:lnTo>
                  <a:lnTo>
                    <a:pt x="825546" y="5170592"/>
                  </a:lnTo>
                  <a:lnTo>
                    <a:pt x="846072" y="5129450"/>
                  </a:lnTo>
                  <a:lnTo>
                    <a:pt x="866147" y="5088143"/>
                  </a:lnTo>
                  <a:lnTo>
                    <a:pt x="885770" y="5046674"/>
                  </a:lnTo>
                  <a:lnTo>
                    <a:pt x="904943" y="5005045"/>
                  </a:lnTo>
                  <a:lnTo>
                    <a:pt x="923664" y="4963262"/>
                  </a:lnTo>
                  <a:lnTo>
                    <a:pt x="941934" y="4921328"/>
                  </a:lnTo>
                  <a:lnTo>
                    <a:pt x="959754" y="4879246"/>
                  </a:lnTo>
                  <a:lnTo>
                    <a:pt x="977122" y="4837021"/>
                  </a:lnTo>
                  <a:lnTo>
                    <a:pt x="994039" y="4794655"/>
                  </a:lnTo>
                  <a:lnTo>
                    <a:pt x="1010504" y="4752153"/>
                  </a:lnTo>
                  <a:lnTo>
                    <a:pt x="1026519" y="4709518"/>
                  </a:lnTo>
                  <a:lnTo>
                    <a:pt x="1042083" y="4666754"/>
                  </a:lnTo>
                  <a:lnTo>
                    <a:pt x="1057195" y="4623864"/>
                  </a:lnTo>
                  <a:lnTo>
                    <a:pt x="1071856" y="4580853"/>
                  </a:lnTo>
                  <a:lnTo>
                    <a:pt x="1086067" y="4537724"/>
                  </a:lnTo>
                  <a:lnTo>
                    <a:pt x="1099826" y="4494480"/>
                  </a:lnTo>
                  <a:lnTo>
                    <a:pt x="1113134" y="4451126"/>
                  </a:lnTo>
                  <a:lnTo>
                    <a:pt x="1125991" y="4407664"/>
                  </a:lnTo>
                  <a:lnTo>
                    <a:pt x="1138396" y="4364100"/>
                  </a:lnTo>
                  <a:lnTo>
                    <a:pt x="1150351" y="4320436"/>
                  </a:lnTo>
                  <a:lnTo>
                    <a:pt x="1161855" y="4276676"/>
                  </a:lnTo>
                  <a:lnTo>
                    <a:pt x="1172907" y="4232824"/>
                  </a:lnTo>
                  <a:lnTo>
                    <a:pt x="1183508" y="4188883"/>
                  </a:lnTo>
                  <a:lnTo>
                    <a:pt x="1193658" y="4144858"/>
                  </a:lnTo>
                  <a:lnTo>
                    <a:pt x="1203357" y="4100751"/>
                  </a:lnTo>
                  <a:lnTo>
                    <a:pt x="1212605" y="4056567"/>
                  </a:lnTo>
                  <a:lnTo>
                    <a:pt x="1221402" y="4012309"/>
                  </a:lnTo>
                  <a:lnTo>
                    <a:pt x="1229748" y="3967981"/>
                  </a:lnTo>
                  <a:lnTo>
                    <a:pt x="1237642" y="3923587"/>
                  </a:lnTo>
                  <a:lnTo>
                    <a:pt x="1245086" y="3879130"/>
                  </a:lnTo>
                  <a:lnTo>
                    <a:pt x="1252078" y="3834614"/>
                  </a:lnTo>
                  <a:lnTo>
                    <a:pt x="1258619" y="3790042"/>
                  </a:lnTo>
                  <a:lnTo>
                    <a:pt x="1264710" y="3745419"/>
                  </a:lnTo>
                  <a:lnTo>
                    <a:pt x="1270348" y="3700748"/>
                  </a:lnTo>
                  <a:lnTo>
                    <a:pt x="1275536" y="3656033"/>
                  </a:lnTo>
                  <a:lnTo>
                    <a:pt x="1280273" y="3611277"/>
                  </a:lnTo>
                  <a:lnTo>
                    <a:pt x="1284559" y="3566485"/>
                  </a:lnTo>
                  <a:lnTo>
                    <a:pt x="1288393" y="3521659"/>
                  </a:lnTo>
                  <a:lnTo>
                    <a:pt x="1291777" y="3476803"/>
                  </a:lnTo>
                  <a:lnTo>
                    <a:pt x="1294709" y="3431922"/>
                  </a:lnTo>
                  <a:lnTo>
                    <a:pt x="1297190" y="3387019"/>
                  </a:lnTo>
                  <a:lnTo>
                    <a:pt x="1299220" y="3342097"/>
                  </a:lnTo>
                  <a:lnTo>
                    <a:pt x="1300799" y="3297161"/>
                  </a:lnTo>
                  <a:lnTo>
                    <a:pt x="1301927" y="3252213"/>
                  </a:lnTo>
                  <a:lnTo>
                    <a:pt x="1302603" y="3207258"/>
                  </a:lnTo>
                  <a:lnTo>
                    <a:pt x="1302829" y="3162299"/>
                  </a:lnTo>
                  <a:lnTo>
                    <a:pt x="1302603" y="3117341"/>
                  </a:lnTo>
                  <a:lnTo>
                    <a:pt x="1301927" y="3072386"/>
                  </a:lnTo>
                  <a:lnTo>
                    <a:pt x="1300799" y="3027438"/>
                  </a:lnTo>
                  <a:lnTo>
                    <a:pt x="1299220" y="2982502"/>
                  </a:lnTo>
                  <a:lnTo>
                    <a:pt x="1297190" y="2937580"/>
                  </a:lnTo>
                  <a:lnTo>
                    <a:pt x="1294709" y="2892677"/>
                  </a:lnTo>
                  <a:lnTo>
                    <a:pt x="1291777" y="2847796"/>
                  </a:lnTo>
                  <a:lnTo>
                    <a:pt x="1288393" y="2802940"/>
                  </a:lnTo>
                  <a:lnTo>
                    <a:pt x="1284559" y="2758114"/>
                  </a:lnTo>
                  <a:lnTo>
                    <a:pt x="1280273" y="2713322"/>
                  </a:lnTo>
                  <a:lnTo>
                    <a:pt x="1275536" y="2668566"/>
                  </a:lnTo>
                  <a:lnTo>
                    <a:pt x="1270348" y="2623851"/>
                  </a:lnTo>
                  <a:lnTo>
                    <a:pt x="1264710" y="2579180"/>
                  </a:lnTo>
                  <a:lnTo>
                    <a:pt x="1258619" y="2534557"/>
                  </a:lnTo>
                  <a:lnTo>
                    <a:pt x="1252078" y="2489985"/>
                  </a:lnTo>
                  <a:lnTo>
                    <a:pt x="1245086" y="2445469"/>
                  </a:lnTo>
                  <a:lnTo>
                    <a:pt x="1237642" y="2401012"/>
                  </a:lnTo>
                  <a:lnTo>
                    <a:pt x="1229748" y="2356618"/>
                  </a:lnTo>
                  <a:lnTo>
                    <a:pt x="1221402" y="2312290"/>
                  </a:lnTo>
                  <a:lnTo>
                    <a:pt x="1212605" y="2268032"/>
                  </a:lnTo>
                  <a:lnTo>
                    <a:pt x="1203357" y="2223848"/>
                  </a:lnTo>
                  <a:lnTo>
                    <a:pt x="1193658" y="2179741"/>
                  </a:lnTo>
                  <a:lnTo>
                    <a:pt x="1183508" y="2135716"/>
                  </a:lnTo>
                  <a:lnTo>
                    <a:pt x="1172907" y="2091775"/>
                  </a:lnTo>
                  <a:lnTo>
                    <a:pt x="1161855" y="2047923"/>
                  </a:lnTo>
                  <a:lnTo>
                    <a:pt x="1150351" y="2004163"/>
                  </a:lnTo>
                  <a:lnTo>
                    <a:pt x="1138396" y="1960499"/>
                  </a:lnTo>
                  <a:lnTo>
                    <a:pt x="1125991" y="1916935"/>
                  </a:lnTo>
                  <a:lnTo>
                    <a:pt x="1113134" y="1873473"/>
                  </a:lnTo>
                  <a:lnTo>
                    <a:pt x="1099826" y="1830119"/>
                  </a:lnTo>
                  <a:lnTo>
                    <a:pt x="1086067" y="1786875"/>
                  </a:lnTo>
                  <a:lnTo>
                    <a:pt x="1071856" y="1743746"/>
                  </a:lnTo>
                  <a:lnTo>
                    <a:pt x="1057195" y="1700735"/>
                  </a:lnTo>
                  <a:lnTo>
                    <a:pt x="1042083" y="1657845"/>
                  </a:lnTo>
                  <a:lnTo>
                    <a:pt x="1026519" y="1615081"/>
                  </a:lnTo>
                  <a:lnTo>
                    <a:pt x="1010504" y="1572446"/>
                  </a:lnTo>
                  <a:lnTo>
                    <a:pt x="994039" y="1529944"/>
                  </a:lnTo>
                  <a:lnTo>
                    <a:pt x="977122" y="1487578"/>
                  </a:lnTo>
                  <a:lnTo>
                    <a:pt x="959754" y="1445353"/>
                  </a:lnTo>
                  <a:lnTo>
                    <a:pt x="941934" y="1403271"/>
                  </a:lnTo>
                  <a:lnTo>
                    <a:pt x="923664" y="1361337"/>
                  </a:lnTo>
                  <a:lnTo>
                    <a:pt x="904943" y="1319554"/>
                  </a:lnTo>
                  <a:lnTo>
                    <a:pt x="885770" y="1277925"/>
                  </a:lnTo>
                  <a:lnTo>
                    <a:pt x="866147" y="1236456"/>
                  </a:lnTo>
                  <a:lnTo>
                    <a:pt x="846072" y="1195149"/>
                  </a:lnTo>
                  <a:lnTo>
                    <a:pt x="825546" y="1154007"/>
                  </a:lnTo>
                  <a:lnTo>
                    <a:pt x="804569" y="1113036"/>
                  </a:lnTo>
                  <a:lnTo>
                    <a:pt x="783141" y="1072237"/>
                  </a:lnTo>
                  <a:lnTo>
                    <a:pt x="761262" y="1031616"/>
                  </a:lnTo>
                  <a:lnTo>
                    <a:pt x="738931" y="991176"/>
                  </a:lnTo>
                  <a:lnTo>
                    <a:pt x="716150" y="950920"/>
                  </a:lnTo>
                  <a:lnTo>
                    <a:pt x="692917" y="910852"/>
                  </a:lnTo>
                  <a:lnTo>
                    <a:pt x="669233" y="870975"/>
                  </a:lnTo>
                  <a:lnTo>
                    <a:pt x="645099" y="831295"/>
                  </a:lnTo>
                  <a:lnTo>
                    <a:pt x="620513" y="791813"/>
                  </a:lnTo>
                  <a:lnTo>
                    <a:pt x="595476" y="752534"/>
                  </a:lnTo>
                  <a:lnTo>
                    <a:pt x="569987" y="713462"/>
                  </a:lnTo>
                  <a:lnTo>
                    <a:pt x="544048" y="674600"/>
                  </a:lnTo>
                  <a:lnTo>
                    <a:pt x="517658" y="635952"/>
                  </a:lnTo>
                  <a:lnTo>
                    <a:pt x="490816" y="597522"/>
                  </a:lnTo>
                  <a:lnTo>
                    <a:pt x="463523" y="559313"/>
                  </a:lnTo>
                  <a:lnTo>
                    <a:pt x="435780" y="521329"/>
                  </a:lnTo>
                  <a:lnTo>
                    <a:pt x="407585" y="483573"/>
                  </a:lnTo>
                  <a:lnTo>
                    <a:pt x="378939" y="446050"/>
                  </a:lnTo>
                  <a:lnTo>
                    <a:pt x="349842" y="408763"/>
                  </a:lnTo>
                  <a:lnTo>
                    <a:pt x="320293" y="371716"/>
                  </a:lnTo>
                  <a:lnTo>
                    <a:pt x="290294" y="334912"/>
                  </a:lnTo>
                  <a:lnTo>
                    <a:pt x="259844" y="298355"/>
                  </a:lnTo>
                  <a:lnTo>
                    <a:pt x="228942" y="262049"/>
                  </a:lnTo>
                  <a:lnTo>
                    <a:pt x="197589" y="225998"/>
                  </a:lnTo>
                  <a:lnTo>
                    <a:pt x="165785" y="190204"/>
                  </a:lnTo>
                  <a:lnTo>
                    <a:pt x="133531" y="154673"/>
                  </a:lnTo>
                  <a:lnTo>
                    <a:pt x="100824" y="119407"/>
                  </a:lnTo>
                  <a:lnTo>
                    <a:pt x="67667" y="84410"/>
                  </a:lnTo>
                  <a:lnTo>
                    <a:pt x="34059" y="49687"/>
                  </a:lnTo>
                  <a:lnTo>
                    <a:pt x="0" y="15239"/>
                  </a:lnTo>
                  <a:lnTo>
                    <a:pt x="15239" y="0"/>
                  </a:lnTo>
                  <a:close/>
                </a:path>
              </a:pathLst>
            </a:custGeom>
            <a:ln w="15240">
              <a:solidFill>
                <a:srgbClr val="FFC000"/>
              </a:solidFill>
            </a:ln>
          </p:spPr>
          <p:txBody>
            <a:bodyPr wrap="square" lIns="0" tIns="0" rIns="0" bIns="0" rtlCol="0"/>
            <a:lstStyle/>
            <a:p>
              <a:endParaRPr/>
            </a:p>
          </p:txBody>
        </p:sp>
      </p:grpSp>
      <p:grpSp>
        <p:nvGrpSpPr>
          <p:cNvPr id="2" name="object 2"/>
          <p:cNvGrpSpPr/>
          <p:nvPr/>
        </p:nvGrpSpPr>
        <p:grpSpPr>
          <a:xfrm>
            <a:off x="1583093" y="1524"/>
            <a:ext cx="9024642" cy="6858000"/>
            <a:chOff x="1135380" y="1524"/>
            <a:chExt cx="6858000" cy="6858000"/>
          </a:xfrm>
        </p:grpSpPr>
        <p:sp>
          <p:nvSpPr>
            <p:cNvPr id="12" name="object 12"/>
            <p:cNvSpPr/>
            <p:nvPr/>
          </p:nvSpPr>
          <p:spPr>
            <a:xfrm>
              <a:off x="1135380" y="1524"/>
              <a:ext cx="6858000" cy="6858000"/>
            </a:xfrm>
            <a:custGeom>
              <a:avLst/>
              <a:gdLst/>
              <a:ahLst/>
              <a:cxnLst/>
              <a:rect l="l" t="t" r="r" b="b"/>
              <a:pathLst>
                <a:path w="6858000" h="6858000">
                  <a:moveTo>
                    <a:pt x="3429000" y="0"/>
                  </a:moveTo>
                  <a:lnTo>
                    <a:pt x="0" y="6857999"/>
                  </a:lnTo>
                  <a:lnTo>
                    <a:pt x="6858000" y="6857999"/>
                  </a:lnTo>
                  <a:lnTo>
                    <a:pt x="3429000" y="0"/>
                  </a:lnTo>
                  <a:close/>
                </a:path>
              </a:pathLst>
            </a:custGeom>
            <a:solidFill>
              <a:srgbClr val="4471C4"/>
            </a:solidFill>
          </p:spPr>
          <p:txBody>
            <a:bodyPr wrap="square" lIns="0" tIns="0" rIns="0" bIns="0" rtlCol="0"/>
            <a:lstStyle/>
            <a:p>
              <a:endParaRPr/>
            </a:p>
          </p:txBody>
        </p:sp>
        <p:sp>
          <p:nvSpPr>
            <p:cNvPr id="13" name="object 13"/>
            <p:cNvSpPr/>
            <p:nvPr/>
          </p:nvSpPr>
          <p:spPr>
            <a:xfrm>
              <a:off x="1135380" y="1524"/>
              <a:ext cx="6858000" cy="6858000"/>
            </a:xfrm>
            <a:custGeom>
              <a:avLst/>
              <a:gdLst/>
              <a:ahLst/>
              <a:cxnLst/>
              <a:rect l="l" t="t" r="r" b="b"/>
              <a:pathLst>
                <a:path w="6858000" h="6858000">
                  <a:moveTo>
                    <a:pt x="0" y="6857999"/>
                  </a:moveTo>
                  <a:lnTo>
                    <a:pt x="3429000" y="0"/>
                  </a:lnTo>
                  <a:lnTo>
                    <a:pt x="6858000" y="6857999"/>
                  </a:lnTo>
                  <a:lnTo>
                    <a:pt x="0" y="6857999"/>
                  </a:lnTo>
                  <a:close/>
                </a:path>
              </a:pathLst>
            </a:custGeom>
            <a:ln w="15240">
              <a:solidFill>
                <a:srgbClr val="FFFFFF"/>
              </a:solidFill>
            </a:ln>
          </p:spPr>
          <p:txBody>
            <a:bodyPr wrap="square" lIns="0" tIns="0" rIns="0" bIns="0" rtlCol="0"/>
            <a:lstStyle/>
            <a:p>
              <a:endParaRPr/>
            </a:p>
          </p:txBody>
        </p:sp>
        <p:sp>
          <p:nvSpPr>
            <p:cNvPr id="14" name="object 14"/>
            <p:cNvSpPr/>
            <p:nvPr/>
          </p:nvSpPr>
          <p:spPr>
            <a:xfrm>
              <a:off x="1839467" y="815340"/>
              <a:ext cx="5450205" cy="561340"/>
            </a:xfrm>
            <a:custGeom>
              <a:avLst/>
              <a:gdLst/>
              <a:ahLst/>
              <a:cxnLst/>
              <a:rect l="l" t="t" r="r" b="b"/>
              <a:pathLst>
                <a:path w="5450205" h="561340">
                  <a:moveTo>
                    <a:pt x="5356352" y="0"/>
                  </a:moveTo>
                  <a:lnTo>
                    <a:pt x="93471" y="0"/>
                  </a:lnTo>
                  <a:lnTo>
                    <a:pt x="57114" y="7354"/>
                  </a:lnTo>
                  <a:lnTo>
                    <a:pt x="27400" y="27400"/>
                  </a:lnTo>
                  <a:lnTo>
                    <a:pt x="7354" y="57114"/>
                  </a:lnTo>
                  <a:lnTo>
                    <a:pt x="0" y="93472"/>
                  </a:lnTo>
                  <a:lnTo>
                    <a:pt x="0" y="467360"/>
                  </a:lnTo>
                  <a:lnTo>
                    <a:pt x="7354" y="503717"/>
                  </a:lnTo>
                  <a:lnTo>
                    <a:pt x="27400" y="533431"/>
                  </a:lnTo>
                  <a:lnTo>
                    <a:pt x="57114" y="553477"/>
                  </a:lnTo>
                  <a:lnTo>
                    <a:pt x="93471" y="560832"/>
                  </a:lnTo>
                  <a:lnTo>
                    <a:pt x="5356352" y="560832"/>
                  </a:lnTo>
                  <a:lnTo>
                    <a:pt x="5392709" y="553477"/>
                  </a:lnTo>
                  <a:lnTo>
                    <a:pt x="5422423" y="533431"/>
                  </a:lnTo>
                  <a:lnTo>
                    <a:pt x="5442469" y="503717"/>
                  </a:lnTo>
                  <a:lnTo>
                    <a:pt x="5449824" y="467360"/>
                  </a:lnTo>
                  <a:lnTo>
                    <a:pt x="5449824" y="93472"/>
                  </a:lnTo>
                  <a:lnTo>
                    <a:pt x="5442469" y="57114"/>
                  </a:lnTo>
                  <a:lnTo>
                    <a:pt x="5422423" y="27400"/>
                  </a:lnTo>
                  <a:lnTo>
                    <a:pt x="5392709" y="7354"/>
                  </a:lnTo>
                  <a:lnTo>
                    <a:pt x="5356352" y="0"/>
                  </a:lnTo>
                  <a:close/>
                </a:path>
              </a:pathLst>
            </a:custGeom>
            <a:solidFill>
              <a:srgbClr val="FFFFFF">
                <a:alpha val="90194"/>
              </a:srgbClr>
            </a:solidFill>
          </p:spPr>
          <p:txBody>
            <a:bodyPr wrap="square" lIns="0" tIns="0" rIns="0" bIns="0" rtlCol="0"/>
            <a:lstStyle/>
            <a:p>
              <a:endParaRPr/>
            </a:p>
          </p:txBody>
        </p:sp>
        <p:sp>
          <p:nvSpPr>
            <p:cNvPr id="15" name="object 15"/>
            <p:cNvSpPr/>
            <p:nvPr/>
          </p:nvSpPr>
          <p:spPr>
            <a:xfrm>
              <a:off x="1839467" y="815340"/>
              <a:ext cx="5450205" cy="561340"/>
            </a:xfrm>
            <a:custGeom>
              <a:avLst/>
              <a:gdLst/>
              <a:ahLst/>
              <a:cxnLst/>
              <a:rect l="l" t="t" r="r" b="b"/>
              <a:pathLst>
                <a:path w="5450205" h="561340">
                  <a:moveTo>
                    <a:pt x="0" y="93472"/>
                  </a:moveTo>
                  <a:lnTo>
                    <a:pt x="7354" y="57114"/>
                  </a:lnTo>
                  <a:lnTo>
                    <a:pt x="27400" y="27400"/>
                  </a:lnTo>
                  <a:lnTo>
                    <a:pt x="57114" y="7354"/>
                  </a:lnTo>
                  <a:lnTo>
                    <a:pt x="93471" y="0"/>
                  </a:lnTo>
                  <a:lnTo>
                    <a:pt x="5356352" y="0"/>
                  </a:lnTo>
                  <a:lnTo>
                    <a:pt x="5392709" y="7354"/>
                  </a:lnTo>
                  <a:lnTo>
                    <a:pt x="5422423" y="27400"/>
                  </a:lnTo>
                  <a:lnTo>
                    <a:pt x="5442469" y="57114"/>
                  </a:lnTo>
                  <a:lnTo>
                    <a:pt x="5449824" y="93472"/>
                  </a:lnTo>
                  <a:lnTo>
                    <a:pt x="5449824" y="467360"/>
                  </a:lnTo>
                  <a:lnTo>
                    <a:pt x="5442469" y="503717"/>
                  </a:lnTo>
                  <a:lnTo>
                    <a:pt x="5422423" y="533431"/>
                  </a:lnTo>
                  <a:lnTo>
                    <a:pt x="5392709" y="553477"/>
                  </a:lnTo>
                  <a:lnTo>
                    <a:pt x="5356352" y="560832"/>
                  </a:lnTo>
                  <a:lnTo>
                    <a:pt x="93471" y="560832"/>
                  </a:lnTo>
                  <a:lnTo>
                    <a:pt x="57114" y="553477"/>
                  </a:lnTo>
                  <a:lnTo>
                    <a:pt x="27400" y="533431"/>
                  </a:lnTo>
                  <a:lnTo>
                    <a:pt x="7354" y="503717"/>
                  </a:lnTo>
                  <a:lnTo>
                    <a:pt x="0" y="467360"/>
                  </a:lnTo>
                  <a:lnTo>
                    <a:pt x="0" y="93472"/>
                  </a:lnTo>
                  <a:close/>
                </a:path>
              </a:pathLst>
            </a:custGeom>
            <a:ln w="15239">
              <a:solidFill>
                <a:srgbClr val="4471C4"/>
              </a:solidFill>
            </a:ln>
          </p:spPr>
          <p:txBody>
            <a:bodyPr wrap="square" lIns="0" tIns="0" rIns="0" bIns="0" rtlCol="0"/>
            <a:lstStyle/>
            <a:p>
              <a:endParaRPr/>
            </a:p>
          </p:txBody>
        </p:sp>
      </p:grpSp>
      <p:sp>
        <p:nvSpPr>
          <p:cNvPr id="16" name="object 16"/>
          <p:cNvSpPr txBox="1">
            <a:spLocks noGrp="1"/>
          </p:cNvSpPr>
          <p:nvPr>
            <p:ph type="title"/>
          </p:nvPr>
        </p:nvSpPr>
        <p:spPr>
          <a:xfrm>
            <a:off x="3869820" y="785799"/>
            <a:ext cx="4430395" cy="504625"/>
          </a:xfrm>
          <a:prstGeom prst="rect">
            <a:avLst/>
          </a:prstGeom>
        </p:spPr>
        <p:txBody>
          <a:bodyPr vert="horz" wrap="square" lIns="0" tIns="12065" rIns="0" bIns="0" rtlCol="0" anchor="ctr">
            <a:spAutoFit/>
          </a:bodyPr>
          <a:lstStyle/>
          <a:p>
            <a:pPr marL="12700">
              <a:lnSpc>
                <a:spcPct val="100000"/>
              </a:lnSpc>
              <a:spcBef>
                <a:spcPts val="95"/>
              </a:spcBef>
            </a:pPr>
            <a:r>
              <a:rPr sz="3200" spc="-285" dirty="0">
                <a:solidFill>
                  <a:srgbClr val="000000"/>
                </a:solidFill>
                <a:latin typeface="Arial"/>
                <a:cs typeface="Arial"/>
              </a:rPr>
              <a:t>Outcome</a:t>
            </a:r>
            <a:r>
              <a:rPr sz="3200" spc="-10" dirty="0">
                <a:solidFill>
                  <a:srgbClr val="000000"/>
                </a:solidFill>
                <a:latin typeface="Arial"/>
                <a:cs typeface="Arial"/>
              </a:rPr>
              <a:t> </a:t>
            </a:r>
            <a:r>
              <a:rPr sz="3200" spc="-260" dirty="0">
                <a:solidFill>
                  <a:srgbClr val="000000"/>
                </a:solidFill>
                <a:latin typeface="Arial"/>
                <a:cs typeface="Arial"/>
              </a:rPr>
              <a:t>based</a:t>
            </a:r>
            <a:r>
              <a:rPr sz="3200" spc="-25" dirty="0">
                <a:solidFill>
                  <a:srgbClr val="000000"/>
                </a:solidFill>
                <a:latin typeface="Arial"/>
                <a:cs typeface="Arial"/>
              </a:rPr>
              <a:t> </a:t>
            </a:r>
            <a:r>
              <a:rPr sz="3200" spc="-215" dirty="0">
                <a:solidFill>
                  <a:srgbClr val="000000"/>
                </a:solidFill>
                <a:latin typeface="Arial"/>
                <a:cs typeface="Arial"/>
              </a:rPr>
              <a:t>education</a:t>
            </a:r>
            <a:endParaRPr sz="3200">
              <a:latin typeface="Arial"/>
              <a:cs typeface="Arial"/>
            </a:endParaRPr>
          </a:p>
        </p:txBody>
      </p:sp>
      <p:sp>
        <p:nvSpPr>
          <p:cNvPr id="45" name="Footer Placeholder 44"/>
          <p:cNvSpPr>
            <a:spLocks noGrp="1"/>
          </p:cNvSpPr>
          <p:nvPr>
            <p:ph type="ftr" sz="quarter" idx="11"/>
          </p:nvPr>
        </p:nvSpPr>
        <p:spPr/>
        <p:txBody>
          <a:bodyPr/>
          <a:lstStyle/>
          <a:p>
            <a:r>
              <a:rPr lang="en-US"/>
              <a:t>5th IQAC Meeting, 19th September 2025, SU</a:t>
            </a:r>
          </a:p>
        </p:txBody>
      </p:sp>
      <p:sp>
        <p:nvSpPr>
          <p:cNvPr id="46" name="Slide Number Placeholder 45"/>
          <p:cNvSpPr>
            <a:spLocks noGrp="1"/>
          </p:cNvSpPr>
          <p:nvPr>
            <p:ph type="sldNum" sz="quarter" idx="12"/>
          </p:nvPr>
        </p:nvSpPr>
        <p:spPr/>
        <p:txBody>
          <a:bodyPr/>
          <a:lstStyle/>
          <a:p>
            <a:fld id="{0369829C-C6AB-4FFE-8619-7C8CBBAF19CF}" type="slidenum">
              <a:rPr lang="en-US" smtClean="0"/>
              <a:pPr/>
              <a:t>22</a:t>
            </a:fld>
            <a:endParaRPr lang="en-US"/>
          </a:p>
        </p:txBody>
      </p:sp>
      <p:grpSp>
        <p:nvGrpSpPr>
          <p:cNvPr id="17" name="object 17"/>
          <p:cNvGrpSpPr/>
          <p:nvPr/>
        </p:nvGrpSpPr>
        <p:grpSpPr>
          <a:xfrm>
            <a:off x="2170176" y="1554480"/>
            <a:ext cx="8046720" cy="5050790"/>
            <a:chOff x="646176" y="1554480"/>
            <a:chExt cx="8046720" cy="5050790"/>
          </a:xfrm>
        </p:grpSpPr>
        <p:sp>
          <p:nvSpPr>
            <p:cNvPr id="18" name="object 18"/>
            <p:cNvSpPr/>
            <p:nvPr/>
          </p:nvSpPr>
          <p:spPr>
            <a:xfrm>
              <a:off x="1440180" y="1562100"/>
              <a:ext cx="6251575" cy="372110"/>
            </a:xfrm>
            <a:custGeom>
              <a:avLst/>
              <a:gdLst/>
              <a:ahLst/>
              <a:cxnLst/>
              <a:rect l="l" t="t" r="r" b="b"/>
              <a:pathLst>
                <a:path w="6251575" h="372110">
                  <a:moveTo>
                    <a:pt x="6189472" y="0"/>
                  </a:moveTo>
                  <a:lnTo>
                    <a:pt x="61975" y="0"/>
                  </a:lnTo>
                  <a:lnTo>
                    <a:pt x="37826" y="4861"/>
                  </a:lnTo>
                  <a:lnTo>
                    <a:pt x="18129" y="18129"/>
                  </a:lnTo>
                  <a:lnTo>
                    <a:pt x="4861" y="37826"/>
                  </a:lnTo>
                  <a:lnTo>
                    <a:pt x="0" y="61975"/>
                  </a:lnTo>
                  <a:lnTo>
                    <a:pt x="0" y="309879"/>
                  </a:lnTo>
                  <a:lnTo>
                    <a:pt x="4861" y="334029"/>
                  </a:lnTo>
                  <a:lnTo>
                    <a:pt x="18129" y="353726"/>
                  </a:lnTo>
                  <a:lnTo>
                    <a:pt x="37826" y="366994"/>
                  </a:lnTo>
                  <a:lnTo>
                    <a:pt x="61975" y="371855"/>
                  </a:lnTo>
                  <a:lnTo>
                    <a:pt x="6189472" y="371855"/>
                  </a:lnTo>
                  <a:lnTo>
                    <a:pt x="6213621" y="366994"/>
                  </a:lnTo>
                  <a:lnTo>
                    <a:pt x="6233318" y="353726"/>
                  </a:lnTo>
                  <a:lnTo>
                    <a:pt x="6246586" y="334029"/>
                  </a:lnTo>
                  <a:lnTo>
                    <a:pt x="6251448" y="309879"/>
                  </a:lnTo>
                  <a:lnTo>
                    <a:pt x="6251448" y="61975"/>
                  </a:lnTo>
                  <a:lnTo>
                    <a:pt x="6246586" y="37826"/>
                  </a:lnTo>
                  <a:lnTo>
                    <a:pt x="6233318" y="18129"/>
                  </a:lnTo>
                  <a:lnTo>
                    <a:pt x="6213621" y="4861"/>
                  </a:lnTo>
                  <a:lnTo>
                    <a:pt x="6189472" y="0"/>
                  </a:lnTo>
                  <a:close/>
                </a:path>
              </a:pathLst>
            </a:custGeom>
            <a:solidFill>
              <a:srgbClr val="FFFFFF">
                <a:alpha val="90194"/>
              </a:srgbClr>
            </a:solidFill>
          </p:spPr>
          <p:txBody>
            <a:bodyPr wrap="square" lIns="0" tIns="0" rIns="0" bIns="0" rtlCol="0"/>
            <a:lstStyle/>
            <a:p>
              <a:endParaRPr/>
            </a:p>
          </p:txBody>
        </p:sp>
        <p:sp>
          <p:nvSpPr>
            <p:cNvPr id="19" name="object 19"/>
            <p:cNvSpPr/>
            <p:nvPr/>
          </p:nvSpPr>
          <p:spPr>
            <a:xfrm>
              <a:off x="1440180" y="1562100"/>
              <a:ext cx="6251575" cy="372110"/>
            </a:xfrm>
            <a:custGeom>
              <a:avLst/>
              <a:gdLst/>
              <a:ahLst/>
              <a:cxnLst/>
              <a:rect l="l" t="t" r="r" b="b"/>
              <a:pathLst>
                <a:path w="6251575" h="372110">
                  <a:moveTo>
                    <a:pt x="0" y="61975"/>
                  </a:moveTo>
                  <a:lnTo>
                    <a:pt x="4861" y="37826"/>
                  </a:lnTo>
                  <a:lnTo>
                    <a:pt x="18129" y="18129"/>
                  </a:lnTo>
                  <a:lnTo>
                    <a:pt x="37826" y="4861"/>
                  </a:lnTo>
                  <a:lnTo>
                    <a:pt x="61975" y="0"/>
                  </a:lnTo>
                  <a:lnTo>
                    <a:pt x="6189472" y="0"/>
                  </a:lnTo>
                  <a:lnTo>
                    <a:pt x="6213621" y="4861"/>
                  </a:lnTo>
                  <a:lnTo>
                    <a:pt x="6233318" y="18129"/>
                  </a:lnTo>
                  <a:lnTo>
                    <a:pt x="6246586" y="37826"/>
                  </a:lnTo>
                  <a:lnTo>
                    <a:pt x="6251448" y="61975"/>
                  </a:lnTo>
                  <a:lnTo>
                    <a:pt x="6251448" y="309879"/>
                  </a:lnTo>
                  <a:lnTo>
                    <a:pt x="6246586" y="334029"/>
                  </a:lnTo>
                  <a:lnTo>
                    <a:pt x="6233318" y="353726"/>
                  </a:lnTo>
                  <a:lnTo>
                    <a:pt x="6213621" y="366994"/>
                  </a:lnTo>
                  <a:lnTo>
                    <a:pt x="6189472" y="371855"/>
                  </a:lnTo>
                  <a:lnTo>
                    <a:pt x="61975" y="371855"/>
                  </a:lnTo>
                  <a:lnTo>
                    <a:pt x="37826" y="366994"/>
                  </a:lnTo>
                  <a:lnTo>
                    <a:pt x="18129" y="353726"/>
                  </a:lnTo>
                  <a:lnTo>
                    <a:pt x="4861" y="334029"/>
                  </a:lnTo>
                  <a:lnTo>
                    <a:pt x="0" y="309879"/>
                  </a:lnTo>
                  <a:lnTo>
                    <a:pt x="0" y="61975"/>
                  </a:lnTo>
                  <a:close/>
                </a:path>
              </a:pathLst>
            </a:custGeom>
            <a:ln w="15240">
              <a:solidFill>
                <a:srgbClr val="4471C4"/>
              </a:solidFill>
            </a:ln>
          </p:spPr>
          <p:txBody>
            <a:bodyPr wrap="square" lIns="0" tIns="0" rIns="0" bIns="0" rtlCol="0"/>
            <a:lstStyle/>
            <a:p>
              <a:endParaRPr/>
            </a:p>
          </p:txBody>
        </p:sp>
        <p:sp>
          <p:nvSpPr>
            <p:cNvPr id="20" name="object 20"/>
            <p:cNvSpPr/>
            <p:nvPr/>
          </p:nvSpPr>
          <p:spPr>
            <a:xfrm>
              <a:off x="2860548" y="2083308"/>
              <a:ext cx="3408045" cy="365760"/>
            </a:xfrm>
            <a:custGeom>
              <a:avLst/>
              <a:gdLst/>
              <a:ahLst/>
              <a:cxnLst/>
              <a:rect l="l" t="t" r="r" b="b"/>
              <a:pathLst>
                <a:path w="3408045" h="365760">
                  <a:moveTo>
                    <a:pt x="3346704" y="0"/>
                  </a:moveTo>
                  <a:lnTo>
                    <a:pt x="60959" y="0"/>
                  </a:lnTo>
                  <a:lnTo>
                    <a:pt x="37236" y="4792"/>
                  </a:lnTo>
                  <a:lnTo>
                    <a:pt x="17859" y="17859"/>
                  </a:lnTo>
                  <a:lnTo>
                    <a:pt x="4792" y="37236"/>
                  </a:lnTo>
                  <a:lnTo>
                    <a:pt x="0" y="60959"/>
                  </a:lnTo>
                  <a:lnTo>
                    <a:pt x="0" y="304800"/>
                  </a:lnTo>
                  <a:lnTo>
                    <a:pt x="4792" y="328523"/>
                  </a:lnTo>
                  <a:lnTo>
                    <a:pt x="17859" y="347900"/>
                  </a:lnTo>
                  <a:lnTo>
                    <a:pt x="37236" y="360967"/>
                  </a:lnTo>
                  <a:lnTo>
                    <a:pt x="60959" y="365759"/>
                  </a:lnTo>
                  <a:lnTo>
                    <a:pt x="3346704" y="365759"/>
                  </a:lnTo>
                  <a:lnTo>
                    <a:pt x="3370427" y="360967"/>
                  </a:lnTo>
                  <a:lnTo>
                    <a:pt x="3389804" y="347900"/>
                  </a:lnTo>
                  <a:lnTo>
                    <a:pt x="3402871" y="328523"/>
                  </a:lnTo>
                  <a:lnTo>
                    <a:pt x="3407664" y="304800"/>
                  </a:lnTo>
                  <a:lnTo>
                    <a:pt x="3407664" y="60959"/>
                  </a:lnTo>
                  <a:lnTo>
                    <a:pt x="3402871" y="37236"/>
                  </a:lnTo>
                  <a:lnTo>
                    <a:pt x="3389804" y="17859"/>
                  </a:lnTo>
                  <a:lnTo>
                    <a:pt x="3370427" y="4792"/>
                  </a:lnTo>
                  <a:lnTo>
                    <a:pt x="3346704" y="0"/>
                  </a:lnTo>
                  <a:close/>
                </a:path>
              </a:pathLst>
            </a:custGeom>
            <a:solidFill>
              <a:srgbClr val="FFFFFF">
                <a:alpha val="90194"/>
              </a:srgbClr>
            </a:solidFill>
          </p:spPr>
          <p:txBody>
            <a:bodyPr wrap="square" lIns="0" tIns="0" rIns="0" bIns="0" rtlCol="0"/>
            <a:lstStyle/>
            <a:p>
              <a:endParaRPr/>
            </a:p>
          </p:txBody>
        </p:sp>
        <p:sp>
          <p:nvSpPr>
            <p:cNvPr id="21" name="object 21"/>
            <p:cNvSpPr/>
            <p:nvPr/>
          </p:nvSpPr>
          <p:spPr>
            <a:xfrm>
              <a:off x="2860548" y="2083308"/>
              <a:ext cx="3408045" cy="365760"/>
            </a:xfrm>
            <a:custGeom>
              <a:avLst/>
              <a:gdLst/>
              <a:ahLst/>
              <a:cxnLst/>
              <a:rect l="l" t="t" r="r" b="b"/>
              <a:pathLst>
                <a:path w="3408045" h="365760">
                  <a:moveTo>
                    <a:pt x="0" y="60959"/>
                  </a:moveTo>
                  <a:lnTo>
                    <a:pt x="4792" y="37236"/>
                  </a:lnTo>
                  <a:lnTo>
                    <a:pt x="17859" y="17859"/>
                  </a:lnTo>
                  <a:lnTo>
                    <a:pt x="37236" y="4792"/>
                  </a:lnTo>
                  <a:lnTo>
                    <a:pt x="60959" y="0"/>
                  </a:lnTo>
                  <a:lnTo>
                    <a:pt x="3346704" y="0"/>
                  </a:lnTo>
                  <a:lnTo>
                    <a:pt x="3370427" y="4792"/>
                  </a:lnTo>
                  <a:lnTo>
                    <a:pt x="3389804" y="17859"/>
                  </a:lnTo>
                  <a:lnTo>
                    <a:pt x="3402871" y="37236"/>
                  </a:lnTo>
                  <a:lnTo>
                    <a:pt x="3407664" y="60959"/>
                  </a:lnTo>
                  <a:lnTo>
                    <a:pt x="3407664" y="304800"/>
                  </a:lnTo>
                  <a:lnTo>
                    <a:pt x="3402871" y="328523"/>
                  </a:lnTo>
                  <a:lnTo>
                    <a:pt x="3389804" y="347900"/>
                  </a:lnTo>
                  <a:lnTo>
                    <a:pt x="3370427" y="360967"/>
                  </a:lnTo>
                  <a:lnTo>
                    <a:pt x="3346704" y="365759"/>
                  </a:lnTo>
                  <a:lnTo>
                    <a:pt x="60959" y="365759"/>
                  </a:lnTo>
                  <a:lnTo>
                    <a:pt x="37236" y="360967"/>
                  </a:lnTo>
                  <a:lnTo>
                    <a:pt x="17859" y="347900"/>
                  </a:lnTo>
                  <a:lnTo>
                    <a:pt x="4792" y="328523"/>
                  </a:lnTo>
                  <a:lnTo>
                    <a:pt x="0" y="304800"/>
                  </a:lnTo>
                  <a:lnTo>
                    <a:pt x="0" y="60959"/>
                  </a:lnTo>
                  <a:close/>
                </a:path>
              </a:pathLst>
            </a:custGeom>
            <a:ln w="15239">
              <a:solidFill>
                <a:srgbClr val="4471C4"/>
              </a:solidFill>
            </a:ln>
          </p:spPr>
          <p:txBody>
            <a:bodyPr wrap="square" lIns="0" tIns="0" rIns="0" bIns="0" rtlCol="0"/>
            <a:lstStyle/>
            <a:p>
              <a:endParaRPr/>
            </a:p>
          </p:txBody>
        </p:sp>
        <p:sp>
          <p:nvSpPr>
            <p:cNvPr id="22" name="object 22"/>
            <p:cNvSpPr/>
            <p:nvPr/>
          </p:nvSpPr>
          <p:spPr>
            <a:xfrm>
              <a:off x="2653283" y="2619755"/>
              <a:ext cx="3825240" cy="439420"/>
            </a:xfrm>
            <a:custGeom>
              <a:avLst/>
              <a:gdLst/>
              <a:ahLst/>
              <a:cxnLst/>
              <a:rect l="l" t="t" r="r" b="b"/>
              <a:pathLst>
                <a:path w="3825240" h="439419">
                  <a:moveTo>
                    <a:pt x="3752088" y="0"/>
                  </a:moveTo>
                  <a:lnTo>
                    <a:pt x="73152" y="0"/>
                  </a:lnTo>
                  <a:lnTo>
                    <a:pt x="44684" y="5750"/>
                  </a:lnTo>
                  <a:lnTo>
                    <a:pt x="21431" y="21431"/>
                  </a:lnTo>
                  <a:lnTo>
                    <a:pt x="5750" y="44684"/>
                  </a:lnTo>
                  <a:lnTo>
                    <a:pt x="0" y="73152"/>
                  </a:lnTo>
                  <a:lnTo>
                    <a:pt x="0" y="365760"/>
                  </a:lnTo>
                  <a:lnTo>
                    <a:pt x="5750" y="394227"/>
                  </a:lnTo>
                  <a:lnTo>
                    <a:pt x="21431" y="417480"/>
                  </a:lnTo>
                  <a:lnTo>
                    <a:pt x="44684" y="433161"/>
                  </a:lnTo>
                  <a:lnTo>
                    <a:pt x="73152" y="438912"/>
                  </a:lnTo>
                  <a:lnTo>
                    <a:pt x="3752088" y="438912"/>
                  </a:lnTo>
                  <a:lnTo>
                    <a:pt x="3780555" y="433161"/>
                  </a:lnTo>
                  <a:lnTo>
                    <a:pt x="3803808" y="417480"/>
                  </a:lnTo>
                  <a:lnTo>
                    <a:pt x="3819489" y="394227"/>
                  </a:lnTo>
                  <a:lnTo>
                    <a:pt x="3825240" y="365760"/>
                  </a:lnTo>
                  <a:lnTo>
                    <a:pt x="3825240" y="73152"/>
                  </a:lnTo>
                  <a:lnTo>
                    <a:pt x="3819489" y="44684"/>
                  </a:lnTo>
                  <a:lnTo>
                    <a:pt x="3803808" y="21431"/>
                  </a:lnTo>
                  <a:lnTo>
                    <a:pt x="3780555" y="5750"/>
                  </a:lnTo>
                  <a:lnTo>
                    <a:pt x="3752088" y="0"/>
                  </a:lnTo>
                  <a:close/>
                </a:path>
              </a:pathLst>
            </a:custGeom>
            <a:solidFill>
              <a:srgbClr val="FFFFFF">
                <a:alpha val="90194"/>
              </a:srgbClr>
            </a:solidFill>
          </p:spPr>
          <p:txBody>
            <a:bodyPr wrap="square" lIns="0" tIns="0" rIns="0" bIns="0" rtlCol="0"/>
            <a:lstStyle/>
            <a:p>
              <a:endParaRPr/>
            </a:p>
          </p:txBody>
        </p:sp>
        <p:sp>
          <p:nvSpPr>
            <p:cNvPr id="23" name="object 23"/>
            <p:cNvSpPr/>
            <p:nvPr/>
          </p:nvSpPr>
          <p:spPr>
            <a:xfrm>
              <a:off x="2653283" y="2619755"/>
              <a:ext cx="3825240" cy="439420"/>
            </a:xfrm>
            <a:custGeom>
              <a:avLst/>
              <a:gdLst/>
              <a:ahLst/>
              <a:cxnLst/>
              <a:rect l="l" t="t" r="r" b="b"/>
              <a:pathLst>
                <a:path w="3825240" h="439419">
                  <a:moveTo>
                    <a:pt x="0" y="73152"/>
                  </a:moveTo>
                  <a:lnTo>
                    <a:pt x="5750" y="44684"/>
                  </a:lnTo>
                  <a:lnTo>
                    <a:pt x="21431" y="21431"/>
                  </a:lnTo>
                  <a:lnTo>
                    <a:pt x="44684" y="5750"/>
                  </a:lnTo>
                  <a:lnTo>
                    <a:pt x="73152" y="0"/>
                  </a:lnTo>
                  <a:lnTo>
                    <a:pt x="3752088" y="0"/>
                  </a:lnTo>
                  <a:lnTo>
                    <a:pt x="3780555" y="5750"/>
                  </a:lnTo>
                  <a:lnTo>
                    <a:pt x="3803808" y="21431"/>
                  </a:lnTo>
                  <a:lnTo>
                    <a:pt x="3819489" y="44684"/>
                  </a:lnTo>
                  <a:lnTo>
                    <a:pt x="3825240" y="73152"/>
                  </a:lnTo>
                  <a:lnTo>
                    <a:pt x="3825240" y="365760"/>
                  </a:lnTo>
                  <a:lnTo>
                    <a:pt x="3819489" y="394227"/>
                  </a:lnTo>
                  <a:lnTo>
                    <a:pt x="3803808" y="417480"/>
                  </a:lnTo>
                  <a:lnTo>
                    <a:pt x="3780555" y="433161"/>
                  </a:lnTo>
                  <a:lnTo>
                    <a:pt x="3752088" y="438912"/>
                  </a:lnTo>
                  <a:lnTo>
                    <a:pt x="73152" y="438912"/>
                  </a:lnTo>
                  <a:lnTo>
                    <a:pt x="44684" y="433161"/>
                  </a:lnTo>
                  <a:lnTo>
                    <a:pt x="21431" y="417480"/>
                  </a:lnTo>
                  <a:lnTo>
                    <a:pt x="5750" y="394227"/>
                  </a:lnTo>
                  <a:lnTo>
                    <a:pt x="0" y="365760"/>
                  </a:lnTo>
                  <a:lnTo>
                    <a:pt x="0" y="73152"/>
                  </a:lnTo>
                  <a:close/>
                </a:path>
              </a:pathLst>
            </a:custGeom>
            <a:ln w="15240">
              <a:solidFill>
                <a:srgbClr val="4471C4"/>
              </a:solidFill>
            </a:ln>
          </p:spPr>
          <p:txBody>
            <a:bodyPr wrap="square" lIns="0" tIns="0" rIns="0" bIns="0" rtlCol="0"/>
            <a:lstStyle/>
            <a:p>
              <a:endParaRPr/>
            </a:p>
          </p:txBody>
        </p:sp>
        <p:sp>
          <p:nvSpPr>
            <p:cNvPr id="24" name="object 24"/>
            <p:cNvSpPr/>
            <p:nvPr/>
          </p:nvSpPr>
          <p:spPr>
            <a:xfrm>
              <a:off x="2973324" y="3272028"/>
              <a:ext cx="3389629" cy="347980"/>
            </a:xfrm>
            <a:custGeom>
              <a:avLst/>
              <a:gdLst/>
              <a:ahLst/>
              <a:cxnLst/>
              <a:rect l="l" t="t" r="r" b="b"/>
              <a:pathLst>
                <a:path w="3389629" h="347979">
                  <a:moveTo>
                    <a:pt x="3331464" y="0"/>
                  </a:moveTo>
                  <a:lnTo>
                    <a:pt x="57912" y="0"/>
                  </a:lnTo>
                  <a:lnTo>
                    <a:pt x="35361" y="4548"/>
                  </a:lnTo>
                  <a:lnTo>
                    <a:pt x="16954" y="16954"/>
                  </a:lnTo>
                  <a:lnTo>
                    <a:pt x="4548" y="35361"/>
                  </a:lnTo>
                  <a:lnTo>
                    <a:pt x="0" y="57912"/>
                  </a:lnTo>
                  <a:lnTo>
                    <a:pt x="0" y="289560"/>
                  </a:lnTo>
                  <a:lnTo>
                    <a:pt x="4548" y="312110"/>
                  </a:lnTo>
                  <a:lnTo>
                    <a:pt x="16954" y="330517"/>
                  </a:lnTo>
                  <a:lnTo>
                    <a:pt x="35361" y="342923"/>
                  </a:lnTo>
                  <a:lnTo>
                    <a:pt x="57912" y="347472"/>
                  </a:lnTo>
                  <a:lnTo>
                    <a:pt x="3331464" y="347472"/>
                  </a:lnTo>
                  <a:lnTo>
                    <a:pt x="3354014" y="342923"/>
                  </a:lnTo>
                  <a:lnTo>
                    <a:pt x="3372421" y="330517"/>
                  </a:lnTo>
                  <a:lnTo>
                    <a:pt x="3384827" y="312110"/>
                  </a:lnTo>
                  <a:lnTo>
                    <a:pt x="3389376" y="289560"/>
                  </a:lnTo>
                  <a:lnTo>
                    <a:pt x="3389376" y="57912"/>
                  </a:lnTo>
                  <a:lnTo>
                    <a:pt x="3384827" y="35361"/>
                  </a:lnTo>
                  <a:lnTo>
                    <a:pt x="3372421" y="16954"/>
                  </a:lnTo>
                  <a:lnTo>
                    <a:pt x="3354014" y="4548"/>
                  </a:lnTo>
                  <a:lnTo>
                    <a:pt x="3331464" y="0"/>
                  </a:lnTo>
                  <a:close/>
                </a:path>
              </a:pathLst>
            </a:custGeom>
            <a:solidFill>
              <a:srgbClr val="FFFFFF">
                <a:alpha val="90194"/>
              </a:srgbClr>
            </a:solidFill>
          </p:spPr>
          <p:txBody>
            <a:bodyPr wrap="square" lIns="0" tIns="0" rIns="0" bIns="0" rtlCol="0"/>
            <a:lstStyle/>
            <a:p>
              <a:endParaRPr/>
            </a:p>
          </p:txBody>
        </p:sp>
        <p:sp>
          <p:nvSpPr>
            <p:cNvPr id="25" name="object 25"/>
            <p:cNvSpPr/>
            <p:nvPr/>
          </p:nvSpPr>
          <p:spPr>
            <a:xfrm>
              <a:off x="2973324" y="3272028"/>
              <a:ext cx="3389629" cy="347980"/>
            </a:xfrm>
            <a:custGeom>
              <a:avLst/>
              <a:gdLst/>
              <a:ahLst/>
              <a:cxnLst/>
              <a:rect l="l" t="t" r="r" b="b"/>
              <a:pathLst>
                <a:path w="3389629" h="347979">
                  <a:moveTo>
                    <a:pt x="0" y="57912"/>
                  </a:moveTo>
                  <a:lnTo>
                    <a:pt x="4548" y="35361"/>
                  </a:lnTo>
                  <a:lnTo>
                    <a:pt x="16954" y="16954"/>
                  </a:lnTo>
                  <a:lnTo>
                    <a:pt x="35361" y="4548"/>
                  </a:lnTo>
                  <a:lnTo>
                    <a:pt x="57912" y="0"/>
                  </a:lnTo>
                  <a:lnTo>
                    <a:pt x="3331464" y="0"/>
                  </a:lnTo>
                  <a:lnTo>
                    <a:pt x="3354014" y="4548"/>
                  </a:lnTo>
                  <a:lnTo>
                    <a:pt x="3372421" y="16954"/>
                  </a:lnTo>
                  <a:lnTo>
                    <a:pt x="3384827" y="35361"/>
                  </a:lnTo>
                  <a:lnTo>
                    <a:pt x="3389376" y="57912"/>
                  </a:lnTo>
                  <a:lnTo>
                    <a:pt x="3389376" y="289560"/>
                  </a:lnTo>
                  <a:lnTo>
                    <a:pt x="3384827" y="312110"/>
                  </a:lnTo>
                  <a:lnTo>
                    <a:pt x="3372421" y="330517"/>
                  </a:lnTo>
                  <a:lnTo>
                    <a:pt x="3354014" y="342923"/>
                  </a:lnTo>
                  <a:lnTo>
                    <a:pt x="3331464" y="347472"/>
                  </a:lnTo>
                  <a:lnTo>
                    <a:pt x="57912" y="347472"/>
                  </a:lnTo>
                  <a:lnTo>
                    <a:pt x="35361" y="342923"/>
                  </a:lnTo>
                  <a:lnTo>
                    <a:pt x="16954" y="330517"/>
                  </a:lnTo>
                  <a:lnTo>
                    <a:pt x="4548" y="312110"/>
                  </a:lnTo>
                  <a:lnTo>
                    <a:pt x="0" y="289560"/>
                  </a:lnTo>
                  <a:lnTo>
                    <a:pt x="0" y="57912"/>
                  </a:lnTo>
                  <a:close/>
                </a:path>
              </a:pathLst>
            </a:custGeom>
            <a:ln w="15239">
              <a:solidFill>
                <a:srgbClr val="4471C4"/>
              </a:solidFill>
            </a:ln>
          </p:spPr>
          <p:txBody>
            <a:bodyPr wrap="square" lIns="0" tIns="0" rIns="0" bIns="0" rtlCol="0"/>
            <a:lstStyle/>
            <a:p>
              <a:endParaRPr/>
            </a:p>
          </p:txBody>
        </p:sp>
        <p:sp>
          <p:nvSpPr>
            <p:cNvPr id="26" name="object 26"/>
            <p:cNvSpPr/>
            <p:nvPr/>
          </p:nvSpPr>
          <p:spPr>
            <a:xfrm>
              <a:off x="653796" y="3826763"/>
              <a:ext cx="7821295" cy="494030"/>
            </a:xfrm>
            <a:custGeom>
              <a:avLst/>
              <a:gdLst/>
              <a:ahLst/>
              <a:cxnLst/>
              <a:rect l="l" t="t" r="r" b="b"/>
              <a:pathLst>
                <a:path w="7821295" h="494029">
                  <a:moveTo>
                    <a:pt x="7738872" y="0"/>
                  </a:moveTo>
                  <a:lnTo>
                    <a:pt x="82296" y="0"/>
                  </a:lnTo>
                  <a:lnTo>
                    <a:pt x="50261" y="6465"/>
                  </a:lnTo>
                  <a:lnTo>
                    <a:pt x="24103" y="24098"/>
                  </a:lnTo>
                  <a:lnTo>
                    <a:pt x="6466" y="50256"/>
                  </a:lnTo>
                  <a:lnTo>
                    <a:pt x="0" y="82296"/>
                  </a:lnTo>
                  <a:lnTo>
                    <a:pt x="0" y="411480"/>
                  </a:lnTo>
                  <a:lnTo>
                    <a:pt x="6466" y="443519"/>
                  </a:lnTo>
                  <a:lnTo>
                    <a:pt x="24103" y="469677"/>
                  </a:lnTo>
                  <a:lnTo>
                    <a:pt x="50261" y="487310"/>
                  </a:lnTo>
                  <a:lnTo>
                    <a:pt x="82296" y="493775"/>
                  </a:lnTo>
                  <a:lnTo>
                    <a:pt x="7738872" y="493775"/>
                  </a:lnTo>
                  <a:lnTo>
                    <a:pt x="7770911" y="487310"/>
                  </a:lnTo>
                  <a:lnTo>
                    <a:pt x="7797069" y="469677"/>
                  </a:lnTo>
                  <a:lnTo>
                    <a:pt x="7814702" y="443519"/>
                  </a:lnTo>
                  <a:lnTo>
                    <a:pt x="7821168" y="411480"/>
                  </a:lnTo>
                  <a:lnTo>
                    <a:pt x="7821168" y="82296"/>
                  </a:lnTo>
                  <a:lnTo>
                    <a:pt x="7814702" y="50256"/>
                  </a:lnTo>
                  <a:lnTo>
                    <a:pt x="7797069" y="24098"/>
                  </a:lnTo>
                  <a:lnTo>
                    <a:pt x="7770911" y="6465"/>
                  </a:lnTo>
                  <a:lnTo>
                    <a:pt x="7738872" y="0"/>
                  </a:lnTo>
                  <a:close/>
                </a:path>
              </a:pathLst>
            </a:custGeom>
            <a:solidFill>
              <a:srgbClr val="FFFFFF">
                <a:alpha val="90194"/>
              </a:srgbClr>
            </a:solidFill>
          </p:spPr>
          <p:txBody>
            <a:bodyPr wrap="square" lIns="0" tIns="0" rIns="0" bIns="0" rtlCol="0"/>
            <a:lstStyle/>
            <a:p>
              <a:endParaRPr/>
            </a:p>
          </p:txBody>
        </p:sp>
        <p:sp>
          <p:nvSpPr>
            <p:cNvPr id="27" name="object 27"/>
            <p:cNvSpPr/>
            <p:nvPr/>
          </p:nvSpPr>
          <p:spPr>
            <a:xfrm>
              <a:off x="653796" y="3826763"/>
              <a:ext cx="7821295" cy="494030"/>
            </a:xfrm>
            <a:custGeom>
              <a:avLst/>
              <a:gdLst/>
              <a:ahLst/>
              <a:cxnLst/>
              <a:rect l="l" t="t" r="r" b="b"/>
              <a:pathLst>
                <a:path w="7821295" h="494029">
                  <a:moveTo>
                    <a:pt x="0" y="82296"/>
                  </a:moveTo>
                  <a:lnTo>
                    <a:pt x="6466" y="50256"/>
                  </a:lnTo>
                  <a:lnTo>
                    <a:pt x="24103" y="24098"/>
                  </a:lnTo>
                  <a:lnTo>
                    <a:pt x="50261" y="6465"/>
                  </a:lnTo>
                  <a:lnTo>
                    <a:pt x="82296" y="0"/>
                  </a:lnTo>
                  <a:lnTo>
                    <a:pt x="7738872" y="0"/>
                  </a:lnTo>
                  <a:lnTo>
                    <a:pt x="7770911" y="6465"/>
                  </a:lnTo>
                  <a:lnTo>
                    <a:pt x="7797069" y="24098"/>
                  </a:lnTo>
                  <a:lnTo>
                    <a:pt x="7814702" y="50256"/>
                  </a:lnTo>
                  <a:lnTo>
                    <a:pt x="7821168" y="82296"/>
                  </a:lnTo>
                  <a:lnTo>
                    <a:pt x="7821168" y="411480"/>
                  </a:lnTo>
                  <a:lnTo>
                    <a:pt x="7814702" y="443519"/>
                  </a:lnTo>
                  <a:lnTo>
                    <a:pt x="7797069" y="469677"/>
                  </a:lnTo>
                  <a:lnTo>
                    <a:pt x="7770911" y="487310"/>
                  </a:lnTo>
                  <a:lnTo>
                    <a:pt x="7738872" y="493775"/>
                  </a:lnTo>
                  <a:lnTo>
                    <a:pt x="82296" y="493775"/>
                  </a:lnTo>
                  <a:lnTo>
                    <a:pt x="50261" y="487310"/>
                  </a:lnTo>
                  <a:lnTo>
                    <a:pt x="24103" y="469677"/>
                  </a:lnTo>
                  <a:lnTo>
                    <a:pt x="6466" y="443519"/>
                  </a:lnTo>
                  <a:lnTo>
                    <a:pt x="0" y="411480"/>
                  </a:lnTo>
                  <a:lnTo>
                    <a:pt x="0" y="82296"/>
                  </a:lnTo>
                  <a:close/>
                </a:path>
              </a:pathLst>
            </a:custGeom>
            <a:ln w="15240">
              <a:solidFill>
                <a:srgbClr val="4471C4"/>
              </a:solidFill>
            </a:ln>
          </p:spPr>
          <p:txBody>
            <a:bodyPr wrap="square" lIns="0" tIns="0" rIns="0" bIns="0" rtlCol="0"/>
            <a:lstStyle/>
            <a:p>
              <a:endParaRPr/>
            </a:p>
          </p:txBody>
        </p:sp>
        <p:sp>
          <p:nvSpPr>
            <p:cNvPr id="28" name="object 28"/>
            <p:cNvSpPr/>
            <p:nvPr/>
          </p:nvSpPr>
          <p:spPr>
            <a:xfrm>
              <a:off x="1650492" y="4515612"/>
              <a:ext cx="5831205" cy="607060"/>
            </a:xfrm>
            <a:custGeom>
              <a:avLst/>
              <a:gdLst/>
              <a:ahLst/>
              <a:cxnLst/>
              <a:rect l="l" t="t" r="r" b="b"/>
              <a:pathLst>
                <a:path w="5831205" h="607060">
                  <a:moveTo>
                    <a:pt x="5729732" y="0"/>
                  </a:moveTo>
                  <a:lnTo>
                    <a:pt x="101091" y="0"/>
                  </a:lnTo>
                  <a:lnTo>
                    <a:pt x="61722" y="7937"/>
                  </a:lnTo>
                  <a:lnTo>
                    <a:pt x="29591" y="29591"/>
                  </a:lnTo>
                  <a:lnTo>
                    <a:pt x="7937" y="61722"/>
                  </a:lnTo>
                  <a:lnTo>
                    <a:pt x="0" y="101092"/>
                  </a:lnTo>
                  <a:lnTo>
                    <a:pt x="0" y="505460"/>
                  </a:lnTo>
                  <a:lnTo>
                    <a:pt x="7937" y="544830"/>
                  </a:lnTo>
                  <a:lnTo>
                    <a:pt x="29590" y="576961"/>
                  </a:lnTo>
                  <a:lnTo>
                    <a:pt x="61721" y="598614"/>
                  </a:lnTo>
                  <a:lnTo>
                    <a:pt x="101091" y="606551"/>
                  </a:lnTo>
                  <a:lnTo>
                    <a:pt x="5729732" y="606551"/>
                  </a:lnTo>
                  <a:lnTo>
                    <a:pt x="5769102" y="598614"/>
                  </a:lnTo>
                  <a:lnTo>
                    <a:pt x="5801233" y="576961"/>
                  </a:lnTo>
                  <a:lnTo>
                    <a:pt x="5822886" y="544830"/>
                  </a:lnTo>
                  <a:lnTo>
                    <a:pt x="5830824" y="505460"/>
                  </a:lnTo>
                  <a:lnTo>
                    <a:pt x="5830824" y="101092"/>
                  </a:lnTo>
                  <a:lnTo>
                    <a:pt x="5822886" y="61722"/>
                  </a:lnTo>
                  <a:lnTo>
                    <a:pt x="5801233" y="29591"/>
                  </a:lnTo>
                  <a:lnTo>
                    <a:pt x="5769102" y="7937"/>
                  </a:lnTo>
                  <a:lnTo>
                    <a:pt x="5729732" y="0"/>
                  </a:lnTo>
                  <a:close/>
                </a:path>
              </a:pathLst>
            </a:custGeom>
            <a:solidFill>
              <a:srgbClr val="FFFFFF">
                <a:alpha val="90194"/>
              </a:srgbClr>
            </a:solidFill>
          </p:spPr>
          <p:txBody>
            <a:bodyPr wrap="square" lIns="0" tIns="0" rIns="0" bIns="0" rtlCol="0"/>
            <a:lstStyle/>
            <a:p>
              <a:endParaRPr/>
            </a:p>
          </p:txBody>
        </p:sp>
        <p:sp>
          <p:nvSpPr>
            <p:cNvPr id="29" name="object 29"/>
            <p:cNvSpPr/>
            <p:nvPr/>
          </p:nvSpPr>
          <p:spPr>
            <a:xfrm>
              <a:off x="1650492" y="4515612"/>
              <a:ext cx="5831205" cy="607060"/>
            </a:xfrm>
            <a:custGeom>
              <a:avLst/>
              <a:gdLst/>
              <a:ahLst/>
              <a:cxnLst/>
              <a:rect l="l" t="t" r="r" b="b"/>
              <a:pathLst>
                <a:path w="5831205" h="607060">
                  <a:moveTo>
                    <a:pt x="0" y="101092"/>
                  </a:moveTo>
                  <a:lnTo>
                    <a:pt x="7937" y="61722"/>
                  </a:lnTo>
                  <a:lnTo>
                    <a:pt x="29591" y="29591"/>
                  </a:lnTo>
                  <a:lnTo>
                    <a:pt x="61722" y="7937"/>
                  </a:lnTo>
                  <a:lnTo>
                    <a:pt x="101091" y="0"/>
                  </a:lnTo>
                  <a:lnTo>
                    <a:pt x="5729732" y="0"/>
                  </a:lnTo>
                  <a:lnTo>
                    <a:pt x="5769102" y="7937"/>
                  </a:lnTo>
                  <a:lnTo>
                    <a:pt x="5801233" y="29591"/>
                  </a:lnTo>
                  <a:lnTo>
                    <a:pt x="5822886" y="61722"/>
                  </a:lnTo>
                  <a:lnTo>
                    <a:pt x="5830824" y="101092"/>
                  </a:lnTo>
                  <a:lnTo>
                    <a:pt x="5830824" y="505460"/>
                  </a:lnTo>
                  <a:lnTo>
                    <a:pt x="5822886" y="544830"/>
                  </a:lnTo>
                  <a:lnTo>
                    <a:pt x="5801233" y="576961"/>
                  </a:lnTo>
                  <a:lnTo>
                    <a:pt x="5769102" y="598614"/>
                  </a:lnTo>
                  <a:lnTo>
                    <a:pt x="5729732" y="606551"/>
                  </a:lnTo>
                  <a:lnTo>
                    <a:pt x="101091" y="606551"/>
                  </a:lnTo>
                  <a:lnTo>
                    <a:pt x="61721" y="598614"/>
                  </a:lnTo>
                  <a:lnTo>
                    <a:pt x="29590" y="576961"/>
                  </a:lnTo>
                  <a:lnTo>
                    <a:pt x="7937" y="544830"/>
                  </a:lnTo>
                  <a:lnTo>
                    <a:pt x="0" y="505460"/>
                  </a:lnTo>
                  <a:lnTo>
                    <a:pt x="0" y="101092"/>
                  </a:lnTo>
                  <a:close/>
                </a:path>
              </a:pathLst>
            </a:custGeom>
            <a:ln w="15240">
              <a:solidFill>
                <a:srgbClr val="4471C4"/>
              </a:solidFill>
            </a:ln>
          </p:spPr>
          <p:txBody>
            <a:bodyPr wrap="square" lIns="0" tIns="0" rIns="0" bIns="0" rtlCol="0"/>
            <a:lstStyle/>
            <a:p>
              <a:endParaRPr/>
            </a:p>
          </p:txBody>
        </p:sp>
        <p:sp>
          <p:nvSpPr>
            <p:cNvPr id="30" name="object 30"/>
            <p:cNvSpPr/>
            <p:nvPr/>
          </p:nvSpPr>
          <p:spPr>
            <a:xfrm>
              <a:off x="2711196" y="5323332"/>
              <a:ext cx="3706495" cy="350520"/>
            </a:xfrm>
            <a:custGeom>
              <a:avLst/>
              <a:gdLst/>
              <a:ahLst/>
              <a:cxnLst/>
              <a:rect l="l" t="t" r="r" b="b"/>
              <a:pathLst>
                <a:path w="3706495" h="350520">
                  <a:moveTo>
                    <a:pt x="3647948" y="0"/>
                  </a:moveTo>
                  <a:lnTo>
                    <a:pt x="58420" y="0"/>
                  </a:lnTo>
                  <a:lnTo>
                    <a:pt x="35683" y="4591"/>
                  </a:lnTo>
                  <a:lnTo>
                    <a:pt x="17113" y="17113"/>
                  </a:lnTo>
                  <a:lnTo>
                    <a:pt x="4591" y="35683"/>
                  </a:lnTo>
                  <a:lnTo>
                    <a:pt x="0" y="58420"/>
                  </a:lnTo>
                  <a:lnTo>
                    <a:pt x="0" y="292100"/>
                  </a:lnTo>
                  <a:lnTo>
                    <a:pt x="4591" y="314836"/>
                  </a:lnTo>
                  <a:lnTo>
                    <a:pt x="17113" y="333406"/>
                  </a:lnTo>
                  <a:lnTo>
                    <a:pt x="35683" y="345928"/>
                  </a:lnTo>
                  <a:lnTo>
                    <a:pt x="58420" y="350520"/>
                  </a:lnTo>
                  <a:lnTo>
                    <a:pt x="3647948" y="350520"/>
                  </a:lnTo>
                  <a:lnTo>
                    <a:pt x="3670684" y="345928"/>
                  </a:lnTo>
                  <a:lnTo>
                    <a:pt x="3689254" y="333406"/>
                  </a:lnTo>
                  <a:lnTo>
                    <a:pt x="3701776" y="314836"/>
                  </a:lnTo>
                  <a:lnTo>
                    <a:pt x="3706368" y="292100"/>
                  </a:lnTo>
                  <a:lnTo>
                    <a:pt x="3706368" y="58420"/>
                  </a:lnTo>
                  <a:lnTo>
                    <a:pt x="3701776" y="35683"/>
                  </a:lnTo>
                  <a:lnTo>
                    <a:pt x="3689254" y="17113"/>
                  </a:lnTo>
                  <a:lnTo>
                    <a:pt x="3670684" y="4591"/>
                  </a:lnTo>
                  <a:lnTo>
                    <a:pt x="3647948" y="0"/>
                  </a:lnTo>
                  <a:close/>
                </a:path>
              </a:pathLst>
            </a:custGeom>
            <a:solidFill>
              <a:srgbClr val="FFFFFF">
                <a:alpha val="90194"/>
              </a:srgbClr>
            </a:solidFill>
          </p:spPr>
          <p:txBody>
            <a:bodyPr wrap="square" lIns="0" tIns="0" rIns="0" bIns="0" rtlCol="0"/>
            <a:lstStyle/>
            <a:p>
              <a:endParaRPr/>
            </a:p>
          </p:txBody>
        </p:sp>
        <p:sp>
          <p:nvSpPr>
            <p:cNvPr id="31" name="object 31"/>
            <p:cNvSpPr/>
            <p:nvPr/>
          </p:nvSpPr>
          <p:spPr>
            <a:xfrm>
              <a:off x="2711196" y="5323332"/>
              <a:ext cx="3706495" cy="350520"/>
            </a:xfrm>
            <a:custGeom>
              <a:avLst/>
              <a:gdLst/>
              <a:ahLst/>
              <a:cxnLst/>
              <a:rect l="l" t="t" r="r" b="b"/>
              <a:pathLst>
                <a:path w="3706495" h="350520">
                  <a:moveTo>
                    <a:pt x="0" y="58420"/>
                  </a:moveTo>
                  <a:lnTo>
                    <a:pt x="4591" y="35683"/>
                  </a:lnTo>
                  <a:lnTo>
                    <a:pt x="17113" y="17113"/>
                  </a:lnTo>
                  <a:lnTo>
                    <a:pt x="35683" y="4591"/>
                  </a:lnTo>
                  <a:lnTo>
                    <a:pt x="58420" y="0"/>
                  </a:lnTo>
                  <a:lnTo>
                    <a:pt x="3647948" y="0"/>
                  </a:lnTo>
                  <a:lnTo>
                    <a:pt x="3670684" y="4591"/>
                  </a:lnTo>
                  <a:lnTo>
                    <a:pt x="3689254" y="17113"/>
                  </a:lnTo>
                  <a:lnTo>
                    <a:pt x="3701776" y="35683"/>
                  </a:lnTo>
                  <a:lnTo>
                    <a:pt x="3706368" y="58420"/>
                  </a:lnTo>
                  <a:lnTo>
                    <a:pt x="3706368" y="292100"/>
                  </a:lnTo>
                  <a:lnTo>
                    <a:pt x="3701776" y="314836"/>
                  </a:lnTo>
                  <a:lnTo>
                    <a:pt x="3689254" y="333406"/>
                  </a:lnTo>
                  <a:lnTo>
                    <a:pt x="3670684" y="345928"/>
                  </a:lnTo>
                  <a:lnTo>
                    <a:pt x="3647948" y="350520"/>
                  </a:lnTo>
                  <a:lnTo>
                    <a:pt x="58420" y="350520"/>
                  </a:lnTo>
                  <a:lnTo>
                    <a:pt x="35683" y="345928"/>
                  </a:lnTo>
                  <a:lnTo>
                    <a:pt x="17113" y="333406"/>
                  </a:lnTo>
                  <a:lnTo>
                    <a:pt x="4591" y="314836"/>
                  </a:lnTo>
                  <a:lnTo>
                    <a:pt x="0" y="292100"/>
                  </a:lnTo>
                  <a:lnTo>
                    <a:pt x="0" y="58420"/>
                  </a:lnTo>
                  <a:close/>
                </a:path>
              </a:pathLst>
            </a:custGeom>
            <a:ln w="15240">
              <a:solidFill>
                <a:srgbClr val="4471C4"/>
              </a:solidFill>
            </a:ln>
          </p:spPr>
          <p:txBody>
            <a:bodyPr wrap="square" lIns="0" tIns="0" rIns="0" bIns="0" rtlCol="0"/>
            <a:lstStyle/>
            <a:p>
              <a:endParaRPr/>
            </a:p>
          </p:txBody>
        </p:sp>
        <p:sp>
          <p:nvSpPr>
            <p:cNvPr id="32" name="object 32"/>
            <p:cNvSpPr/>
            <p:nvPr/>
          </p:nvSpPr>
          <p:spPr>
            <a:xfrm>
              <a:off x="830580" y="5893308"/>
              <a:ext cx="7854950" cy="704215"/>
            </a:xfrm>
            <a:custGeom>
              <a:avLst/>
              <a:gdLst/>
              <a:ahLst/>
              <a:cxnLst/>
              <a:rect l="l" t="t" r="r" b="b"/>
              <a:pathLst>
                <a:path w="7854950" h="704215">
                  <a:moveTo>
                    <a:pt x="7737348" y="0"/>
                  </a:moveTo>
                  <a:lnTo>
                    <a:pt x="117347" y="0"/>
                  </a:lnTo>
                  <a:lnTo>
                    <a:pt x="71671" y="9221"/>
                  </a:lnTo>
                  <a:lnTo>
                    <a:pt x="34370" y="34370"/>
                  </a:lnTo>
                  <a:lnTo>
                    <a:pt x="9221" y="71671"/>
                  </a:lnTo>
                  <a:lnTo>
                    <a:pt x="0" y="117347"/>
                  </a:lnTo>
                  <a:lnTo>
                    <a:pt x="0" y="586739"/>
                  </a:lnTo>
                  <a:lnTo>
                    <a:pt x="9221" y="632416"/>
                  </a:lnTo>
                  <a:lnTo>
                    <a:pt x="34370" y="669717"/>
                  </a:lnTo>
                  <a:lnTo>
                    <a:pt x="71671" y="694866"/>
                  </a:lnTo>
                  <a:lnTo>
                    <a:pt x="117347" y="704087"/>
                  </a:lnTo>
                  <a:lnTo>
                    <a:pt x="7737348" y="704087"/>
                  </a:lnTo>
                  <a:lnTo>
                    <a:pt x="7783008" y="694866"/>
                  </a:lnTo>
                  <a:lnTo>
                    <a:pt x="7820310" y="669717"/>
                  </a:lnTo>
                  <a:lnTo>
                    <a:pt x="7845468" y="632416"/>
                  </a:lnTo>
                  <a:lnTo>
                    <a:pt x="7854696" y="586739"/>
                  </a:lnTo>
                  <a:lnTo>
                    <a:pt x="7854696" y="117347"/>
                  </a:lnTo>
                  <a:lnTo>
                    <a:pt x="7845468" y="71671"/>
                  </a:lnTo>
                  <a:lnTo>
                    <a:pt x="7820310" y="34370"/>
                  </a:lnTo>
                  <a:lnTo>
                    <a:pt x="7783008" y="9221"/>
                  </a:lnTo>
                  <a:lnTo>
                    <a:pt x="7737348" y="0"/>
                  </a:lnTo>
                  <a:close/>
                </a:path>
              </a:pathLst>
            </a:custGeom>
            <a:solidFill>
              <a:srgbClr val="FFFFFF">
                <a:alpha val="90194"/>
              </a:srgbClr>
            </a:solidFill>
          </p:spPr>
          <p:txBody>
            <a:bodyPr wrap="square" lIns="0" tIns="0" rIns="0" bIns="0" rtlCol="0"/>
            <a:lstStyle/>
            <a:p>
              <a:endParaRPr/>
            </a:p>
          </p:txBody>
        </p:sp>
        <p:sp>
          <p:nvSpPr>
            <p:cNvPr id="33" name="object 33"/>
            <p:cNvSpPr/>
            <p:nvPr/>
          </p:nvSpPr>
          <p:spPr>
            <a:xfrm>
              <a:off x="830580" y="5893308"/>
              <a:ext cx="7854950" cy="704215"/>
            </a:xfrm>
            <a:custGeom>
              <a:avLst/>
              <a:gdLst/>
              <a:ahLst/>
              <a:cxnLst/>
              <a:rect l="l" t="t" r="r" b="b"/>
              <a:pathLst>
                <a:path w="7854950" h="704215">
                  <a:moveTo>
                    <a:pt x="0" y="117347"/>
                  </a:moveTo>
                  <a:lnTo>
                    <a:pt x="9221" y="71671"/>
                  </a:lnTo>
                  <a:lnTo>
                    <a:pt x="34370" y="34370"/>
                  </a:lnTo>
                  <a:lnTo>
                    <a:pt x="71671" y="9221"/>
                  </a:lnTo>
                  <a:lnTo>
                    <a:pt x="117347" y="0"/>
                  </a:lnTo>
                  <a:lnTo>
                    <a:pt x="7737348" y="0"/>
                  </a:lnTo>
                  <a:lnTo>
                    <a:pt x="7783008" y="9221"/>
                  </a:lnTo>
                  <a:lnTo>
                    <a:pt x="7820310" y="34370"/>
                  </a:lnTo>
                  <a:lnTo>
                    <a:pt x="7845468" y="71671"/>
                  </a:lnTo>
                  <a:lnTo>
                    <a:pt x="7854696" y="117347"/>
                  </a:lnTo>
                  <a:lnTo>
                    <a:pt x="7854696" y="586739"/>
                  </a:lnTo>
                  <a:lnTo>
                    <a:pt x="7845468" y="632416"/>
                  </a:lnTo>
                  <a:lnTo>
                    <a:pt x="7820310" y="669717"/>
                  </a:lnTo>
                  <a:lnTo>
                    <a:pt x="7783008" y="694866"/>
                  </a:lnTo>
                  <a:lnTo>
                    <a:pt x="7737348" y="704087"/>
                  </a:lnTo>
                  <a:lnTo>
                    <a:pt x="117347" y="704087"/>
                  </a:lnTo>
                  <a:lnTo>
                    <a:pt x="71671" y="694866"/>
                  </a:lnTo>
                  <a:lnTo>
                    <a:pt x="34370" y="669717"/>
                  </a:lnTo>
                  <a:lnTo>
                    <a:pt x="9221" y="632416"/>
                  </a:lnTo>
                  <a:lnTo>
                    <a:pt x="0" y="586739"/>
                  </a:lnTo>
                  <a:lnTo>
                    <a:pt x="0" y="117347"/>
                  </a:lnTo>
                  <a:close/>
                </a:path>
              </a:pathLst>
            </a:custGeom>
            <a:ln w="15240">
              <a:solidFill>
                <a:srgbClr val="4471C4"/>
              </a:solidFill>
            </a:ln>
          </p:spPr>
          <p:txBody>
            <a:bodyPr wrap="square" lIns="0" tIns="0" rIns="0" bIns="0" rtlCol="0"/>
            <a:lstStyle/>
            <a:p>
              <a:endParaRPr/>
            </a:p>
          </p:txBody>
        </p:sp>
      </p:grpSp>
      <p:sp>
        <p:nvSpPr>
          <p:cNvPr id="34" name="object 34"/>
          <p:cNvSpPr txBox="1"/>
          <p:nvPr/>
        </p:nvSpPr>
        <p:spPr>
          <a:xfrm>
            <a:off x="2355293" y="1397015"/>
            <a:ext cx="7625715" cy="5165517"/>
          </a:xfrm>
          <a:prstGeom prst="rect">
            <a:avLst/>
          </a:prstGeom>
        </p:spPr>
        <p:txBody>
          <a:bodyPr vert="horz" wrap="square" lIns="0" tIns="160020" rIns="0" bIns="0" rtlCol="0">
            <a:spAutoFit/>
          </a:bodyPr>
          <a:lstStyle/>
          <a:p>
            <a:pPr marR="158750" algn="ctr">
              <a:spcBef>
                <a:spcPts val="1260"/>
              </a:spcBef>
            </a:pPr>
            <a:r>
              <a:rPr sz="2000" b="1" spc="-140" dirty="0">
                <a:latin typeface="Arial"/>
                <a:cs typeface="Arial"/>
              </a:rPr>
              <a:t>Critical</a:t>
            </a:r>
            <a:r>
              <a:rPr sz="2000" b="1" spc="-5" dirty="0">
                <a:latin typeface="Arial"/>
                <a:cs typeface="Arial"/>
              </a:rPr>
              <a:t> </a:t>
            </a:r>
            <a:r>
              <a:rPr sz="2000" b="1" spc="-150" dirty="0">
                <a:latin typeface="Arial"/>
                <a:cs typeface="Arial"/>
              </a:rPr>
              <a:t>and</a:t>
            </a:r>
            <a:r>
              <a:rPr sz="2000" b="1" spc="40" dirty="0">
                <a:latin typeface="Arial"/>
                <a:cs typeface="Arial"/>
              </a:rPr>
              <a:t> </a:t>
            </a:r>
            <a:r>
              <a:rPr sz="2000" b="1" spc="-135" dirty="0">
                <a:latin typeface="Arial"/>
                <a:cs typeface="Arial"/>
              </a:rPr>
              <a:t>creative</a:t>
            </a:r>
            <a:r>
              <a:rPr sz="2000" b="1" spc="-35" dirty="0">
                <a:latin typeface="Arial"/>
                <a:cs typeface="Arial"/>
              </a:rPr>
              <a:t> </a:t>
            </a:r>
            <a:r>
              <a:rPr sz="2000" b="1" spc="-140" dirty="0">
                <a:latin typeface="Arial"/>
                <a:cs typeface="Arial"/>
              </a:rPr>
              <a:t>thinking</a:t>
            </a:r>
            <a:r>
              <a:rPr sz="2000" b="1" spc="25" dirty="0">
                <a:latin typeface="Arial"/>
                <a:cs typeface="Arial"/>
              </a:rPr>
              <a:t> </a:t>
            </a:r>
            <a:r>
              <a:rPr sz="2000" b="1" spc="-140" dirty="0">
                <a:latin typeface="Arial"/>
                <a:cs typeface="Arial"/>
              </a:rPr>
              <a:t>skills</a:t>
            </a:r>
            <a:r>
              <a:rPr sz="2000" b="1" spc="5" dirty="0">
                <a:latin typeface="Arial"/>
                <a:cs typeface="Arial"/>
              </a:rPr>
              <a:t> </a:t>
            </a:r>
            <a:r>
              <a:rPr sz="2000" b="1" spc="-165" dirty="0">
                <a:latin typeface="Arial"/>
                <a:cs typeface="Arial"/>
              </a:rPr>
              <a:t>among</a:t>
            </a:r>
            <a:r>
              <a:rPr sz="2000" b="1" spc="40" dirty="0">
                <a:latin typeface="Arial"/>
                <a:cs typeface="Arial"/>
              </a:rPr>
              <a:t> </a:t>
            </a:r>
            <a:r>
              <a:rPr sz="2000" b="1" spc="-165" dirty="0">
                <a:latin typeface="Arial"/>
                <a:cs typeface="Arial"/>
              </a:rPr>
              <a:t>the</a:t>
            </a:r>
            <a:r>
              <a:rPr sz="2000" b="1" spc="15" dirty="0">
                <a:latin typeface="Arial"/>
                <a:cs typeface="Arial"/>
              </a:rPr>
              <a:t> </a:t>
            </a:r>
            <a:r>
              <a:rPr sz="2000" b="1" spc="-50" dirty="0">
                <a:latin typeface="Arial"/>
                <a:cs typeface="Arial"/>
              </a:rPr>
              <a:t>students</a:t>
            </a:r>
            <a:endParaRPr sz="2000" dirty="0">
              <a:latin typeface="Arial"/>
              <a:cs typeface="Arial"/>
            </a:endParaRPr>
          </a:p>
          <a:p>
            <a:pPr marR="153670" algn="ctr">
              <a:spcBef>
                <a:spcPts val="1405"/>
              </a:spcBef>
            </a:pPr>
            <a:r>
              <a:rPr sz="2400" b="1" spc="-165" dirty="0">
                <a:latin typeface="Arial"/>
                <a:cs typeface="Arial"/>
              </a:rPr>
              <a:t>Experiential</a:t>
            </a:r>
            <a:r>
              <a:rPr sz="2400" b="1" spc="50" dirty="0">
                <a:latin typeface="Arial"/>
                <a:cs typeface="Arial"/>
              </a:rPr>
              <a:t> </a:t>
            </a:r>
            <a:r>
              <a:rPr sz="2400" b="1" spc="-10" dirty="0">
                <a:latin typeface="Arial"/>
                <a:cs typeface="Arial"/>
              </a:rPr>
              <a:t>learning</a:t>
            </a:r>
            <a:endParaRPr sz="2400" dirty="0">
              <a:latin typeface="Arial"/>
              <a:cs typeface="Arial"/>
            </a:endParaRPr>
          </a:p>
          <a:p>
            <a:pPr marR="153035" algn="ctr">
              <a:spcBef>
                <a:spcPts val="1325"/>
              </a:spcBef>
            </a:pPr>
            <a:r>
              <a:rPr sz="2800" b="1" spc="-229" dirty="0">
                <a:latin typeface="Arial"/>
                <a:cs typeface="Arial"/>
              </a:rPr>
              <a:t>Problem</a:t>
            </a:r>
            <a:r>
              <a:rPr sz="2800" b="1" spc="-20" dirty="0">
                <a:latin typeface="Arial"/>
                <a:cs typeface="Arial"/>
              </a:rPr>
              <a:t> </a:t>
            </a:r>
            <a:r>
              <a:rPr sz="2800" b="1" spc="-45" dirty="0">
                <a:latin typeface="Arial"/>
                <a:cs typeface="Arial"/>
              </a:rPr>
              <a:t>solving</a:t>
            </a:r>
            <a:endParaRPr sz="2800" dirty="0">
              <a:latin typeface="Arial"/>
              <a:cs typeface="Arial"/>
            </a:endParaRPr>
          </a:p>
          <a:p>
            <a:pPr marL="45085" algn="ctr">
              <a:spcBef>
                <a:spcPts val="2005"/>
              </a:spcBef>
            </a:pPr>
            <a:r>
              <a:rPr sz="2000" b="1" spc="-185" dirty="0">
                <a:latin typeface="Arial"/>
                <a:cs typeface="Arial"/>
              </a:rPr>
              <a:t>Project</a:t>
            </a:r>
            <a:r>
              <a:rPr sz="2000" b="1" spc="20" dirty="0">
                <a:latin typeface="Arial"/>
                <a:cs typeface="Arial"/>
              </a:rPr>
              <a:t> </a:t>
            </a:r>
            <a:r>
              <a:rPr sz="2000" b="1" spc="-180" dirty="0">
                <a:latin typeface="Arial"/>
                <a:cs typeface="Arial"/>
              </a:rPr>
              <a:t>based</a:t>
            </a:r>
            <a:r>
              <a:rPr sz="2000" b="1" spc="40" dirty="0">
                <a:latin typeface="Arial"/>
                <a:cs typeface="Arial"/>
              </a:rPr>
              <a:t> </a:t>
            </a:r>
            <a:r>
              <a:rPr sz="2000" b="1" spc="-10" dirty="0">
                <a:latin typeface="Arial"/>
                <a:cs typeface="Arial"/>
              </a:rPr>
              <a:t>learning</a:t>
            </a:r>
            <a:endParaRPr sz="2000" dirty="0">
              <a:latin typeface="Arial"/>
              <a:cs typeface="Arial"/>
            </a:endParaRPr>
          </a:p>
          <a:p>
            <a:pPr>
              <a:spcBef>
                <a:spcPts val="405"/>
              </a:spcBef>
            </a:pPr>
            <a:endParaRPr sz="2000" dirty="0">
              <a:latin typeface="Arial"/>
              <a:cs typeface="Arial"/>
            </a:endParaRPr>
          </a:p>
          <a:p>
            <a:pPr marR="154940" algn="ctr">
              <a:spcBef>
                <a:spcPts val="5"/>
              </a:spcBef>
            </a:pPr>
            <a:r>
              <a:rPr b="1" spc="-135" dirty="0">
                <a:latin typeface="Arial"/>
                <a:cs typeface="Arial"/>
              </a:rPr>
              <a:t>Improving</a:t>
            </a:r>
            <a:r>
              <a:rPr b="1" spc="5" dirty="0">
                <a:latin typeface="Arial"/>
                <a:cs typeface="Arial"/>
              </a:rPr>
              <a:t> </a:t>
            </a:r>
            <a:r>
              <a:rPr b="1" spc="-125" dirty="0">
                <a:latin typeface="Arial"/>
                <a:cs typeface="Arial"/>
              </a:rPr>
              <a:t>knowledge,</a:t>
            </a:r>
            <a:r>
              <a:rPr b="1" spc="10" dirty="0">
                <a:latin typeface="Arial"/>
                <a:cs typeface="Arial"/>
              </a:rPr>
              <a:t> </a:t>
            </a:r>
            <a:r>
              <a:rPr b="1" spc="-125" dirty="0">
                <a:latin typeface="Arial"/>
                <a:cs typeface="Arial"/>
              </a:rPr>
              <a:t>skills,</a:t>
            </a:r>
            <a:r>
              <a:rPr b="1" spc="30" dirty="0">
                <a:latin typeface="Arial"/>
                <a:cs typeface="Arial"/>
              </a:rPr>
              <a:t> </a:t>
            </a:r>
            <a:r>
              <a:rPr b="1" spc="-180" dirty="0">
                <a:latin typeface="Arial"/>
                <a:cs typeface="Arial"/>
              </a:rPr>
              <a:t>competencies</a:t>
            </a:r>
            <a:r>
              <a:rPr b="1" spc="20" dirty="0">
                <a:latin typeface="Arial"/>
                <a:cs typeface="Arial"/>
              </a:rPr>
              <a:t> </a:t>
            </a:r>
            <a:r>
              <a:rPr b="1" spc="-125" dirty="0">
                <a:latin typeface="Arial"/>
                <a:cs typeface="Arial"/>
              </a:rPr>
              <a:t>and</a:t>
            </a:r>
            <a:r>
              <a:rPr b="1" spc="-25" dirty="0">
                <a:latin typeface="Arial"/>
                <a:cs typeface="Arial"/>
              </a:rPr>
              <a:t> </a:t>
            </a:r>
            <a:r>
              <a:rPr b="1" spc="-105" dirty="0">
                <a:latin typeface="Arial"/>
                <a:cs typeface="Arial"/>
              </a:rPr>
              <a:t>behaviour/attitude</a:t>
            </a:r>
            <a:r>
              <a:rPr b="1" spc="-5" dirty="0">
                <a:latin typeface="Arial"/>
                <a:cs typeface="Arial"/>
              </a:rPr>
              <a:t> </a:t>
            </a:r>
            <a:r>
              <a:rPr b="1" dirty="0">
                <a:latin typeface="Arial"/>
                <a:cs typeface="Arial"/>
              </a:rPr>
              <a:t>of</a:t>
            </a:r>
            <a:r>
              <a:rPr b="1" spc="135" dirty="0">
                <a:latin typeface="Arial"/>
                <a:cs typeface="Arial"/>
              </a:rPr>
              <a:t> </a:t>
            </a:r>
            <a:r>
              <a:rPr b="1" spc="-95" dirty="0">
                <a:latin typeface="Arial"/>
                <a:cs typeface="Arial"/>
              </a:rPr>
              <a:t>students</a:t>
            </a:r>
            <a:endParaRPr dirty="0">
              <a:latin typeface="Arial"/>
              <a:cs typeface="Arial"/>
            </a:endParaRPr>
          </a:p>
          <a:p>
            <a:pPr>
              <a:spcBef>
                <a:spcPts val="755"/>
              </a:spcBef>
            </a:pPr>
            <a:endParaRPr dirty="0">
              <a:latin typeface="Arial"/>
              <a:cs typeface="Arial"/>
            </a:endParaRPr>
          </a:p>
          <a:p>
            <a:pPr marR="149225" algn="ctr">
              <a:lnSpc>
                <a:spcPts val="1970"/>
              </a:lnSpc>
              <a:spcBef>
                <a:spcPts val="5"/>
              </a:spcBef>
            </a:pPr>
            <a:r>
              <a:rPr b="1" spc="-80" dirty="0">
                <a:latin typeface="Arial"/>
                <a:cs typeface="Arial"/>
              </a:rPr>
              <a:t>Nearly</a:t>
            </a:r>
            <a:r>
              <a:rPr b="1" spc="-35" dirty="0">
                <a:latin typeface="Arial"/>
                <a:cs typeface="Arial"/>
              </a:rPr>
              <a:t> </a:t>
            </a:r>
            <a:r>
              <a:rPr b="1" spc="-55" dirty="0">
                <a:latin typeface="Arial"/>
                <a:cs typeface="Arial"/>
              </a:rPr>
              <a:t>50-</a:t>
            </a:r>
            <a:r>
              <a:rPr b="1" dirty="0">
                <a:latin typeface="Arial"/>
                <a:cs typeface="Arial"/>
              </a:rPr>
              <a:t>60%</a:t>
            </a:r>
            <a:r>
              <a:rPr b="1" spc="-5" dirty="0">
                <a:latin typeface="Arial"/>
                <a:cs typeface="Arial"/>
              </a:rPr>
              <a:t> </a:t>
            </a:r>
            <a:r>
              <a:rPr b="1" spc="-110" dirty="0">
                <a:latin typeface="Arial"/>
                <a:cs typeface="Arial"/>
              </a:rPr>
              <a:t>new</a:t>
            </a:r>
            <a:r>
              <a:rPr b="1" spc="-15" dirty="0">
                <a:latin typeface="Arial"/>
                <a:cs typeface="Arial"/>
              </a:rPr>
              <a:t> </a:t>
            </a:r>
            <a:r>
              <a:rPr b="1" spc="-180" dirty="0">
                <a:latin typeface="Arial"/>
                <a:cs typeface="Arial"/>
              </a:rPr>
              <a:t>metrics</a:t>
            </a:r>
            <a:r>
              <a:rPr b="1" spc="40" dirty="0">
                <a:latin typeface="Arial"/>
                <a:cs typeface="Arial"/>
              </a:rPr>
              <a:t> </a:t>
            </a:r>
            <a:r>
              <a:rPr b="1" spc="-80" dirty="0">
                <a:latin typeface="Arial"/>
                <a:cs typeface="Arial"/>
              </a:rPr>
              <a:t>in</a:t>
            </a:r>
            <a:r>
              <a:rPr b="1" spc="20" dirty="0">
                <a:latin typeface="Arial"/>
                <a:cs typeface="Arial"/>
              </a:rPr>
              <a:t> </a:t>
            </a:r>
            <a:r>
              <a:rPr b="1" spc="-110" dirty="0">
                <a:latin typeface="Arial"/>
                <a:cs typeface="Arial"/>
              </a:rPr>
              <a:t>new</a:t>
            </a:r>
            <a:r>
              <a:rPr b="1" spc="-15" dirty="0">
                <a:latin typeface="Arial"/>
                <a:cs typeface="Arial"/>
              </a:rPr>
              <a:t> </a:t>
            </a:r>
            <a:r>
              <a:rPr b="1" spc="-140" dirty="0">
                <a:latin typeface="Arial"/>
                <a:cs typeface="Arial"/>
              </a:rPr>
              <a:t>NAAC</a:t>
            </a:r>
            <a:r>
              <a:rPr b="1" spc="-25" dirty="0">
                <a:latin typeface="Arial"/>
                <a:cs typeface="Arial"/>
              </a:rPr>
              <a:t> </a:t>
            </a:r>
            <a:r>
              <a:rPr b="1" spc="-45" dirty="0">
                <a:latin typeface="Arial"/>
                <a:cs typeface="Arial"/>
              </a:rPr>
              <a:t>accreditation</a:t>
            </a:r>
            <a:r>
              <a:rPr lang="en-IN" b="1" spc="-45" dirty="0">
                <a:latin typeface="Arial"/>
                <a:cs typeface="Arial"/>
              </a:rPr>
              <a:t>,</a:t>
            </a:r>
            <a:endParaRPr dirty="0">
              <a:latin typeface="Arial"/>
              <a:cs typeface="Arial"/>
            </a:endParaRPr>
          </a:p>
          <a:p>
            <a:pPr marR="157480" algn="ctr">
              <a:lnSpc>
                <a:spcPts val="1970"/>
              </a:lnSpc>
            </a:pPr>
            <a:r>
              <a:rPr b="1" spc="-155" dirty="0">
                <a:latin typeface="Arial"/>
                <a:cs typeface="Arial"/>
              </a:rPr>
              <a:t>more</a:t>
            </a:r>
            <a:r>
              <a:rPr b="1" spc="5" dirty="0">
                <a:latin typeface="Arial"/>
                <a:cs typeface="Arial"/>
              </a:rPr>
              <a:t> </a:t>
            </a:r>
            <a:r>
              <a:rPr b="1" spc="-10" dirty="0">
                <a:latin typeface="Arial"/>
                <a:cs typeface="Arial"/>
              </a:rPr>
              <a:t>complex</a:t>
            </a:r>
            <a:endParaRPr dirty="0">
              <a:latin typeface="Arial"/>
              <a:cs typeface="Arial"/>
            </a:endParaRPr>
          </a:p>
          <a:p>
            <a:pPr>
              <a:spcBef>
                <a:spcPts val="75"/>
              </a:spcBef>
            </a:pPr>
            <a:endParaRPr dirty="0">
              <a:latin typeface="Arial"/>
              <a:cs typeface="Arial"/>
            </a:endParaRPr>
          </a:p>
          <a:p>
            <a:pPr marR="153035" algn="ctr"/>
            <a:r>
              <a:rPr lang="en-US" b="1" spc="-220" dirty="0">
                <a:latin typeface="Arial"/>
                <a:cs typeface="Arial"/>
              </a:rPr>
              <a:t>Research. Innovation, Incubation, Startup</a:t>
            </a:r>
            <a:endParaRPr dirty="0">
              <a:latin typeface="Arial"/>
              <a:cs typeface="Arial"/>
            </a:endParaRPr>
          </a:p>
          <a:p>
            <a:pPr>
              <a:spcBef>
                <a:spcPts val="1060"/>
              </a:spcBef>
            </a:pPr>
            <a:endParaRPr sz="2000" dirty="0">
              <a:latin typeface="Arial"/>
              <a:cs typeface="Arial"/>
            </a:endParaRPr>
          </a:p>
          <a:p>
            <a:pPr marL="354965" marR="5080" indent="-128270">
              <a:lnSpc>
                <a:spcPts val="1560"/>
              </a:lnSpc>
            </a:pPr>
            <a:r>
              <a:rPr sz="1600" b="1" spc="-90" dirty="0">
                <a:latin typeface="Arial"/>
                <a:cs typeface="Arial"/>
              </a:rPr>
              <a:t>No</a:t>
            </a:r>
            <a:r>
              <a:rPr sz="1600" b="1" spc="-15" dirty="0">
                <a:latin typeface="Arial"/>
                <a:cs typeface="Arial"/>
              </a:rPr>
              <a:t> </a:t>
            </a:r>
            <a:r>
              <a:rPr sz="1600" b="1" spc="-160" dirty="0">
                <a:latin typeface="Arial"/>
                <a:cs typeface="Arial"/>
              </a:rPr>
              <a:t>CGPA,</a:t>
            </a:r>
            <a:r>
              <a:rPr sz="1600" b="1" spc="-30" dirty="0">
                <a:latin typeface="Arial"/>
                <a:cs typeface="Arial"/>
              </a:rPr>
              <a:t> </a:t>
            </a:r>
            <a:r>
              <a:rPr sz="1600" b="1" spc="-90" dirty="0">
                <a:latin typeface="Arial"/>
                <a:cs typeface="Arial"/>
              </a:rPr>
              <a:t>No</a:t>
            </a:r>
            <a:r>
              <a:rPr sz="1600" b="1" spc="-10" dirty="0">
                <a:latin typeface="Arial"/>
                <a:cs typeface="Arial"/>
              </a:rPr>
              <a:t> </a:t>
            </a:r>
            <a:r>
              <a:rPr sz="1600" b="1" spc="-100" dirty="0">
                <a:latin typeface="Arial"/>
                <a:cs typeface="Arial"/>
              </a:rPr>
              <a:t>grading,</a:t>
            </a:r>
            <a:r>
              <a:rPr sz="1600" b="1" spc="-30" dirty="0">
                <a:latin typeface="Arial"/>
                <a:cs typeface="Arial"/>
              </a:rPr>
              <a:t> </a:t>
            </a:r>
            <a:r>
              <a:rPr sz="1600" b="1" spc="-140" dirty="0">
                <a:latin typeface="Arial"/>
                <a:cs typeface="Arial"/>
              </a:rPr>
              <a:t>Metrics</a:t>
            </a:r>
            <a:r>
              <a:rPr sz="1600" b="1" spc="10" dirty="0">
                <a:latin typeface="Arial"/>
                <a:cs typeface="Arial"/>
              </a:rPr>
              <a:t> </a:t>
            </a:r>
            <a:r>
              <a:rPr sz="1600" b="1" spc="-100" dirty="0">
                <a:latin typeface="Arial"/>
                <a:cs typeface="Arial"/>
              </a:rPr>
              <a:t>are</a:t>
            </a:r>
            <a:r>
              <a:rPr sz="1600" b="1" dirty="0">
                <a:latin typeface="Arial"/>
                <a:cs typeface="Arial"/>
              </a:rPr>
              <a:t> </a:t>
            </a:r>
            <a:r>
              <a:rPr sz="1600" b="1" spc="-135" dirty="0">
                <a:latin typeface="Arial"/>
                <a:cs typeface="Arial"/>
              </a:rPr>
              <a:t>recognised</a:t>
            </a:r>
            <a:r>
              <a:rPr sz="1600" b="1" spc="-35" dirty="0">
                <a:latin typeface="Arial"/>
                <a:cs typeface="Arial"/>
              </a:rPr>
              <a:t> </a:t>
            </a:r>
            <a:r>
              <a:rPr sz="1600" b="1" spc="-135" dirty="0">
                <a:latin typeface="Arial"/>
                <a:cs typeface="Arial"/>
              </a:rPr>
              <a:t>as</a:t>
            </a:r>
            <a:r>
              <a:rPr sz="1600" b="1" spc="-10" dirty="0">
                <a:latin typeface="Arial"/>
                <a:cs typeface="Arial"/>
              </a:rPr>
              <a:t> </a:t>
            </a:r>
            <a:r>
              <a:rPr sz="1600" b="1" spc="-114" dirty="0">
                <a:latin typeface="Arial"/>
                <a:cs typeface="Arial"/>
              </a:rPr>
              <a:t>Good,</a:t>
            </a:r>
            <a:r>
              <a:rPr sz="1600" b="1" spc="-55" dirty="0">
                <a:latin typeface="Arial"/>
                <a:cs typeface="Arial"/>
              </a:rPr>
              <a:t> </a:t>
            </a:r>
            <a:r>
              <a:rPr sz="1600" b="1" spc="-155" dirty="0">
                <a:latin typeface="Arial"/>
                <a:cs typeface="Arial"/>
              </a:rPr>
              <a:t>Concern</a:t>
            </a:r>
            <a:r>
              <a:rPr sz="1600" b="1" spc="-60" dirty="0">
                <a:latin typeface="Arial"/>
                <a:cs typeface="Arial"/>
              </a:rPr>
              <a:t> </a:t>
            </a:r>
            <a:r>
              <a:rPr sz="1600" b="1" spc="-145" dirty="0">
                <a:latin typeface="Arial"/>
                <a:cs typeface="Arial"/>
              </a:rPr>
              <a:t>&amp;</a:t>
            </a:r>
            <a:r>
              <a:rPr sz="1600" b="1" spc="-10" dirty="0">
                <a:latin typeface="Arial"/>
                <a:cs typeface="Arial"/>
              </a:rPr>
              <a:t> </a:t>
            </a:r>
            <a:r>
              <a:rPr sz="1600" b="1" spc="-65" dirty="0">
                <a:latin typeface="Arial"/>
                <a:cs typeface="Arial"/>
              </a:rPr>
              <a:t>weak.</a:t>
            </a:r>
            <a:r>
              <a:rPr sz="1600" b="1" spc="-10" dirty="0">
                <a:latin typeface="Arial"/>
                <a:cs typeface="Arial"/>
              </a:rPr>
              <a:t> </a:t>
            </a:r>
            <a:r>
              <a:rPr sz="1600" b="1" spc="-155" dirty="0">
                <a:latin typeface="Arial"/>
                <a:cs typeface="Arial"/>
              </a:rPr>
              <a:t>But,</a:t>
            </a:r>
            <a:r>
              <a:rPr sz="1600" b="1" spc="-35" dirty="0">
                <a:latin typeface="Arial"/>
                <a:cs typeface="Arial"/>
              </a:rPr>
              <a:t> </a:t>
            </a:r>
            <a:r>
              <a:rPr sz="1600" b="1" spc="-170" dirty="0">
                <a:latin typeface="Arial"/>
                <a:cs typeface="Arial"/>
              </a:rPr>
              <a:t>HEIs</a:t>
            </a:r>
            <a:r>
              <a:rPr sz="1600" b="1" spc="-10" dirty="0">
                <a:latin typeface="Arial"/>
                <a:cs typeface="Arial"/>
              </a:rPr>
              <a:t> </a:t>
            </a:r>
            <a:r>
              <a:rPr sz="1600" b="1" spc="-25" dirty="0">
                <a:latin typeface="Arial"/>
                <a:cs typeface="Arial"/>
              </a:rPr>
              <a:t>may </a:t>
            </a:r>
            <a:r>
              <a:rPr sz="1600" b="1" spc="-155" dirty="0">
                <a:latin typeface="Arial"/>
                <a:cs typeface="Arial"/>
              </a:rPr>
              <a:t>goes</a:t>
            </a:r>
            <a:r>
              <a:rPr sz="1600" b="1" spc="-10" dirty="0">
                <a:latin typeface="Arial"/>
                <a:cs typeface="Arial"/>
              </a:rPr>
              <a:t> </a:t>
            </a:r>
            <a:r>
              <a:rPr sz="1600" b="1" spc="-110" dirty="0">
                <a:latin typeface="Arial"/>
                <a:cs typeface="Arial"/>
              </a:rPr>
              <a:t>for</a:t>
            </a:r>
            <a:r>
              <a:rPr sz="1600" b="1" spc="-15" dirty="0">
                <a:latin typeface="Arial"/>
                <a:cs typeface="Arial"/>
              </a:rPr>
              <a:t> </a:t>
            </a:r>
            <a:r>
              <a:rPr sz="1600" b="1" spc="-90" dirty="0">
                <a:latin typeface="Arial"/>
                <a:cs typeface="Arial"/>
              </a:rPr>
              <a:t>Maturity</a:t>
            </a:r>
            <a:r>
              <a:rPr sz="1600" b="1" spc="15" dirty="0">
                <a:latin typeface="Arial"/>
                <a:cs typeface="Arial"/>
              </a:rPr>
              <a:t> </a:t>
            </a:r>
            <a:r>
              <a:rPr sz="1600" b="1" spc="-130" dirty="0">
                <a:latin typeface="Arial"/>
                <a:cs typeface="Arial"/>
              </a:rPr>
              <a:t>based</a:t>
            </a:r>
            <a:r>
              <a:rPr sz="1600" b="1" spc="-30" dirty="0">
                <a:latin typeface="Arial"/>
                <a:cs typeface="Arial"/>
              </a:rPr>
              <a:t> </a:t>
            </a:r>
            <a:r>
              <a:rPr sz="1600" b="1" spc="-120" dirty="0">
                <a:latin typeface="Arial"/>
                <a:cs typeface="Arial"/>
              </a:rPr>
              <a:t>graded</a:t>
            </a:r>
            <a:r>
              <a:rPr sz="1600" b="1" spc="-30" dirty="0">
                <a:latin typeface="Arial"/>
                <a:cs typeface="Arial"/>
              </a:rPr>
              <a:t> </a:t>
            </a:r>
            <a:r>
              <a:rPr sz="1600" b="1" spc="-125" dirty="0">
                <a:latin typeface="Arial"/>
                <a:cs typeface="Arial"/>
              </a:rPr>
              <a:t>Accreditation</a:t>
            </a:r>
            <a:r>
              <a:rPr sz="1600" b="1" spc="15" dirty="0">
                <a:latin typeface="Arial"/>
                <a:cs typeface="Arial"/>
              </a:rPr>
              <a:t> </a:t>
            </a:r>
            <a:r>
              <a:rPr sz="1600" b="1" spc="-125" dirty="0">
                <a:latin typeface="Arial"/>
                <a:cs typeface="Arial"/>
              </a:rPr>
              <a:t>(Level</a:t>
            </a:r>
            <a:r>
              <a:rPr sz="1600" b="1" spc="-50" dirty="0">
                <a:latin typeface="Arial"/>
                <a:cs typeface="Arial"/>
              </a:rPr>
              <a:t> </a:t>
            </a:r>
            <a:r>
              <a:rPr sz="1600" b="1" dirty="0">
                <a:latin typeface="Arial"/>
                <a:cs typeface="Arial"/>
              </a:rPr>
              <a:t>1</a:t>
            </a:r>
            <a:r>
              <a:rPr sz="1600" b="1" spc="-5" dirty="0">
                <a:latin typeface="Arial"/>
                <a:cs typeface="Arial"/>
              </a:rPr>
              <a:t> </a:t>
            </a:r>
            <a:r>
              <a:rPr sz="1600" b="1" spc="-140" dirty="0">
                <a:latin typeface="Arial"/>
                <a:cs typeface="Arial"/>
              </a:rPr>
              <a:t>to</a:t>
            </a:r>
            <a:r>
              <a:rPr sz="1600" b="1" spc="15" dirty="0">
                <a:latin typeface="Arial"/>
                <a:cs typeface="Arial"/>
              </a:rPr>
              <a:t> </a:t>
            </a:r>
            <a:r>
              <a:rPr sz="1600" b="1" dirty="0">
                <a:latin typeface="Arial"/>
                <a:cs typeface="Arial"/>
              </a:rPr>
              <a:t>5)</a:t>
            </a:r>
            <a:endParaRPr sz="1600" dirty="0">
              <a:latin typeface="Arial"/>
              <a:cs typeface="Arial"/>
            </a:endParaRPr>
          </a:p>
        </p:txBody>
      </p:sp>
      <p:sp>
        <p:nvSpPr>
          <p:cNvPr id="44" name="Oval 43"/>
          <p:cNvSpPr/>
          <p:nvPr/>
        </p:nvSpPr>
        <p:spPr>
          <a:xfrm>
            <a:off x="181155" y="2083308"/>
            <a:ext cx="2993337" cy="15367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latin typeface="Times New Roman" pitchFamily="18" charset="0"/>
                <a:cs typeface="Times New Roman" pitchFamily="18" charset="0"/>
              </a:rPr>
              <a:t>Importance is Given To</a:t>
            </a:r>
          </a:p>
        </p:txBody>
      </p:sp>
      <p:sp>
        <p:nvSpPr>
          <p:cNvPr id="39" name="Footer Placeholder 38">
            <a:extLst>
              <a:ext uri="{FF2B5EF4-FFF2-40B4-BE49-F238E27FC236}">
                <a16:creationId xmlns:a16="http://schemas.microsoft.com/office/drawing/2014/main" id="{F8C67899-E5DE-4B26-8A0E-E76A8F7ED7FC}"/>
              </a:ext>
            </a:extLst>
          </p:cNvPr>
          <p:cNvSpPr txBox="1">
            <a:spLocks/>
          </p:cNvSpPr>
          <p:nvPr/>
        </p:nvSpPr>
        <p:spPr>
          <a:xfrm>
            <a:off x="4165600" y="6520864"/>
            <a:ext cx="3860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accent5">
                    <a:lumMod val="75000"/>
                  </a:schemeClr>
                </a:solidFill>
              </a:rPr>
              <a:t>5th IQAC Meeting, 19th September 2025, SU</a:t>
            </a:r>
            <a:endParaRPr lang="en-US" b="1" dirty="0">
              <a:solidFill>
                <a:schemeClr val="accent5">
                  <a:lumMod val="75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3090E-E6CC-0ED2-4908-3DBB3368498D}"/>
            </a:ext>
          </a:extLst>
        </p:cNvPr>
        <p:cNvGrpSpPr/>
        <p:nvPr/>
      </p:nvGrpSpPr>
      <p:grpSpPr>
        <a:xfrm>
          <a:off x="0" y="0"/>
          <a:ext cx="0" cy="0"/>
          <a:chOff x="0" y="0"/>
          <a:chExt cx="0" cy="0"/>
        </a:xfrm>
      </p:grpSpPr>
      <p:graphicFrame>
        <p:nvGraphicFramePr>
          <p:cNvPr id="8" name="object 3">
            <a:extLst>
              <a:ext uri="{FF2B5EF4-FFF2-40B4-BE49-F238E27FC236}">
                <a16:creationId xmlns:a16="http://schemas.microsoft.com/office/drawing/2014/main" id="{1EA5E1BB-D3C8-5BB0-221B-7CDDAA733AEA}"/>
              </a:ext>
            </a:extLst>
          </p:cNvPr>
          <p:cNvGraphicFramePr>
            <a:graphicFrameLocks noGrp="1"/>
          </p:cNvGraphicFramePr>
          <p:nvPr>
            <p:extLst>
              <p:ext uri="{D42A27DB-BD31-4B8C-83A1-F6EECF244321}">
                <p14:modId xmlns:p14="http://schemas.microsoft.com/office/powerpoint/2010/main" val="1745886826"/>
              </p:ext>
            </p:extLst>
          </p:nvPr>
        </p:nvGraphicFramePr>
        <p:xfrm>
          <a:off x="125220" y="815292"/>
          <a:ext cx="8302786" cy="5654172"/>
        </p:xfrm>
        <a:graphic>
          <a:graphicData uri="http://schemas.openxmlformats.org/drawingml/2006/table">
            <a:tbl>
              <a:tblPr firstRow="1" bandRow="1">
                <a:tableStyleId>{2D5ABB26-0587-4C30-8999-92F81FD0307C}</a:tableStyleId>
              </a:tblPr>
              <a:tblGrid>
                <a:gridCol w="3920567">
                  <a:extLst>
                    <a:ext uri="{9D8B030D-6E8A-4147-A177-3AD203B41FA5}">
                      <a16:colId xmlns:a16="http://schemas.microsoft.com/office/drawing/2014/main" val="20000"/>
                    </a:ext>
                  </a:extLst>
                </a:gridCol>
                <a:gridCol w="4382219">
                  <a:extLst>
                    <a:ext uri="{9D8B030D-6E8A-4147-A177-3AD203B41FA5}">
                      <a16:colId xmlns:a16="http://schemas.microsoft.com/office/drawing/2014/main" val="20001"/>
                    </a:ext>
                  </a:extLst>
                </a:gridCol>
              </a:tblGrid>
              <a:tr h="883677">
                <a:tc>
                  <a:txBody>
                    <a:bodyPr/>
                    <a:lstStyle/>
                    <a:p>
                      <a:pPr marL="473075" algn="ctr">
                        <a:lnSpc>
                          <a:spcPct val="100000"/>
                        </a:lnSpc>
                        <a:spcBef>
                          <a:spcPts val="305"/>
                        </a:spcBef>
                      </a:pPr>
                      <a:r>
                        <a:rPr sz="2000" b="1" dirty="0">
                          <a:solidFill>
                            <a:srgbClr val="FFFFFF"/>
                          </a:solidFill>
                          <a:latin typeface="Times New Roman" panose="02020603050405020304" pitchFamily="18" charset="0"/>
                          <a:cs typeface="Times New Roman" panose="02020603050405020304" pitchFamily="18" charset="0"/>
                        </a:rPr>
                        <a:t>Existing NAAC</a:t>
                      </a:r>
                      <a:r>
                        <a:rPr sz="2000" b="1" spc="-55" dirty="0">
                          <a:solidFill>
                            <a:srgbClr val="FFFFFF"/>
                          </a:solidFill>
                          <a:latin typeface="Times New Roman" panose="02020603050405020304" pitchFamily="18" charset="0"/>
                          <a:cs typeface="Times New Roman" panose="02020603050405020304" pitchFamily="18" charset="0"/>
                        </a:rPr>
                        <a:t> </a:t>
                      </a:r>
                      <a:r>
                        <a:rPr sz="2000" b="1" dirty="0">
                          <a:solidFill>
                            <a:srgbClr val="FFFFFF"/>
                          </a:solidFill>
                          <a:latin typeface="Times New Roman" panose="02020603050405020304" pitchFamily="18" charset="0"/>
                          <a:cs typeface="Times New Roman" panose="02020603050405020304" pitchFamily="18" charset="0"/>
                        </a:rPr>
                        <a:t>Criterion</a:t>
                      </a:r>
                      <a:r>
                        <a:rPr sz="2000" b="1" spc="-25" dirty="0">
                          <a:solidFill>
                            <a:srgbClr val="FFFFFF"/>
                          </a:solidFill>
                          <a:latin typeface="Times New Roman" panose="02020603050405020304" pitchFamily="18" charset="0"/>
                          <a:cs typeface="Times New Roman" panose="02020603050405020304" pitchFamily="18" charset="0"/>
                        </a:rPr>
                        <a:t> </a:t>
                      </a:r>
                      <a:r>
                        <a:rPr sz="2000" b="1" dirty="0">
                          <a:solidFill>
                            <a:srgbClr val="FFFFFF"/>
                          </a:solidFill>
                          <a:latin typeface="Times New Roman" panose="02020603050405020304" pitchFamily="18" charset="0"/>
                          <a:cs typeface="Times New Roman" panose="02020603050405020304" pitchFamily="18" charset="0"/>
                        </a:rPr>
                        <a:t>(Key</a:t>
                      </a:r>
                      <a:r>
                        <a:rPr sz="2000" b="1" spc="-55" dirty="0">
                          <a:solidFill>
                            <a:srgbClr val="FFFFFF"/>
                          </a:solidFill>
                          <a:latin typeface="Times New Roman" panose="02020603050405020304" pitchFamily="18" charset="0"/>
                          <a:cs typeface="Times New Roman" panose="02020603050405020304" pitchFamily="18" charset="0"/>
                        </a:rPr>
                        <a:t> </a:t>
                      </a:r>
                      <a:r>
                        <a:rPr sz="2000" b="1" spc="-10" dirty="0">
                          <a:solidFill>
                            <a:srgbClr val="FFFFFF"/>
                          </a:solidFill>
                          <a:latin typeface="Times New Roman" panose="02020603050405020304" pitchFamily="18" charset="0"/>
                          <a:cs typeface="Times New Roman" panose="02020603050405020304" pitchFamily="18" charset="0"/>
                        </a:rPr>
                        <a:t>Indicators)</a:t>
                      </a:r>
                      <a:endParaRPr sz="2000" dirty="0">
                        <a:latin typeface="Times New Roman" panose="02020603050405020304" pitchFamily="18" charset="0"/>
                        <a:cs typeface="Times New Roman" panose="02020603050405020304" pitchFamily="18" charset="0"/>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30504" algn="ctr">
                        <a:lnSpc>
                          <a:spcPct val="100000"/>
                        </a:lnSpc>
                        <a:spcBef>
                          <a:spcPts val="305"/>
                        </a:spcBef>
                      </a:pPr>
                      <a:r>
                        <a:rPr sz="2000" b="1" dirty="0">
                          <a:solidFill>
                            <a:srgbClr val="FFFFFF"/>
                          </a:solidFill>
                          <a:latin typeface="Times New Roman" panose="02020603050405020304" pitchFamily="18" charset="0"/>
                          <a:cs typeface="Times New Roman" panose="02020603050405020304" pitchFamily="18" charset="0"/>
                        </a:rPr>
                        <a:t>Proposed</a:t>
                      </a:r>
                      <a:r>
                        <a:rPr sz="2000" b="1" spc="-65" dirty="0">
                          <a:solidFill>
                            <a:srgbClr val="FFFFFF"/>
                          </a:solidFill>
                          <a:latin typeface="Times New Roman" panose="02020603050405020304" pitchFamily="18" charset="0"/>
                          <a:cs typeface="Times New Roman" panose="02020603050405020304" pitchFamily="18" charset="0"/>
                        </a:rPr>
                        <a:t> </a:t>
                      </a:r>
                      <a:r>
                        <a:rPr sz="2000" b="1" spc="-10" dirty="0">
                          <a:solidFill>
                            <a:srgbClr val="FFFFFF"/>
                          </a:solidFill>
                          <a:latin typeface="Times New Roman" panose="02020603050405020304" pitchFamily="18" charset="0"/>
                          <a:cs typeface="Times New Roman" panose="02020603050405020304" pitchFamily="18" charset="0"/>
                        </a:rPr>
                        <a:t>Binary</a:t>
                      </a:r>
                      <a:r>
                        <a:rPr sz="2000" b="1" spc="-80" dirty="0">
                          <a:solidFill>
                            <a:srgbClr val="FFFFFF"/>
                          </a:solidFill>
                          <a:latin typeface="Times New Roman" panose="02020603050405020304" pitchFamily="18" charset="0"/>
                          <a:cs typeface="Times New Roman" panose="02020603050405020304" pitchFamily="18" charset="0"/>
                        </a:rPr>
                        <a:t> </a:t>
                      </a:r>
                      <a:r>
                        <a:rPr sz="2000" b="1" spc="-10" dirty="0">
                          <a:solidFill>
                            <a:srgbClr val="FFFFFF"/>
                          </a:solidFill>
                          <a:latin typeface="Times New Roman" panose="02020603050405020304" pitchFamily="18" charset="0"/>
                          <a:cs typeface="Times New Roman" panose="02020603050405020304" pitchFamily="18" charset="0"/>
                        </a:rPr>
                        <a:t>Accreditation</a:t>
                      </a:r>
                      <a:r>
                        <a:rPr sz="2000" b="1" dirty="0">
                          <a:solidFill>
                            <a:srgbClr val="FFFFFF"/>
                          </a:solidFill>
                          <a:latin typeface="Times New Roman" panose="02020603050405020304" pitchFamily="18" charset="0"/>
                          <a:cs typeface="Times New Roman" panose="02020603050405020304" pitchFamily="18" charset="0"/>
                        </a:rPr>
                        <a:t> Framework</a:t>
                      </a:r>
                      <a:r>
                        <a:rPr sz="2000" b="1" spc="5" dirty="0">
                          <a:solidFill>
                            <a:srgbClr val="FFFFFF"/>
                          </a:solidFill>
                          <a:latin typeface="Times New Roman" panose="02020603050405020304" pitchFamily="18" charset="0"/>
                          <a:cs typeface="Times New Roman" panose="02020603050405020304" pitchFamily="18" charset="0"/>
                        </a:rPr>
                        <a:t> </a:t>
                      </a:r>
                      <a:r>
                        <a:rPr sz="2000" b="1" dirty="0">
                          <a:solidFill>
                            <a:srgbClr val="FFFFFF"/>
                          </a:solidFill>
                          <a:latin typeface="Times New Roman" panose="02020603050405020304" pitchFamily="18" charset="0"/>
                          <a:cs typeface="Times New Roman" panose="02020603050405020304" pitchFamily="18" charset="0"/>
                        </a:rPr>
                        <a:t>-</a:t>
                      </a:r>
                      <a:r>
                        <a:rPr sz="2000" b="1" spc="-85" dirty="0">
                          <a:solidFill>
                            <a:srgbClr val="FFFFFF"/>
                          </a:solidFill>
                          <a:latin typeface="Times New Roman" panose="02020603050405020304" pitchFamily="18" charset="0"/>
                          <a:cs typeface="Times New Roman" panose="02020603050405020304" pitchFamily="18" charset="0"/>
                        </a:rPr>
                        <a:t> </a:t>
                      </a:r>
                      <a:r>
                        <a:rPr sz="2000" b="1" spc="-10" dirty="0">
                          <a:solidFill>
                            <a:srgbClr val="FFFFFF"/>
                          </a:solidFill>
                          <a:latin typeface="Times New Roman" panose="02020603050405020304" pitchFamily="18" charset="0"/>
                          <a:cs typeface="Times New Roman" panose="02020603050405020304" pitchFamily="18" charset="0"/>
                        </a:rPr>
                        <a:t>Attributes</a:t>
                      </a:r>
                      <a:endParaRPr sz="2000" dirty="0">
                        <a:latin typeface="Times New Roman" panose="02020603050405020304" pitchFamily="18" charset="0"/>
                        <a:cs typeface="Times New Roman" panose="02020603050405020304" pitchFamily="18" charset="0"/>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503484">
                <a:tc>
                  <a:txBody>
                    <a:bodyPr/>
                    <a:lstStyle/>
                    <a:p>
                      <a:pPr marL="91440">
                        <a:lnSpc>
                          <a:spcPct val="100000"/>
                        </a:lnSpc>
                        <a:spcBef>
                          <a:spcPts val="300"/>
                        </a:spcBef>
                      </a:pPr>
                      <a:r>
                        <a:rPr sz="2000" dirty="0">
                          <a:latin typeface="Times New Roman" panose="02020603050405020304" pitchFamily="18" charset="0"/>
                          <a:cs typeface="Times New Roman" panose="02020603050405020304" pitchFamily="18" charset="0"/>
                        </a:rPr>
                        <a:t>1.</a:t>
                      </a:r>
                      <a:r>
                        <a:rPr sz="2000" spc="2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Curricular</a:t>
                      </a:r>
                      <a:r>
                        <a:rPr sz="2000" spc="-1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Aspects</a:t>
                      </a:r>
                      <a:endParaRPr sz="2000" dirty="0">
                        <a:latin typeface="Times New Roman" panose="02020603050405020304" pitchFamily="18" charset="0"/>
                        <a:cs typeface="Times New Roman" panose="02020603050405020304" pitchFamily="18" charset="0"/>
                      </a:endParaRPr>
                    </a:p>
                  </a:txBody>
                  <a:tcPr marL="0" marR="0" marT="381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92710">
                        <a:lnSpc>
                          <a:spcPct val="100000"/>
                        </a:lnSpc>
                        <a:spcBef>
                          <a:spcPts val="270"/>
                        </a:spcBef>
                      </a:pPr>
                      <a:r>
                        <a:rPr sz="2000" dirty="0">
                          <a:latin typeface="Times New Roman" panose="02020603050405020304" pitchFamily="18" charset="0"/>
                          <a:cs typeface="Times New Roman" panose="02020603050405020304" pitchFamily="18" charset="0"/>
                        </a:rPr>
                        <a:t>1.</a:t>
                      </a:r>
                      <a:r>
                        <a:rPr sz="2000" spc="-40" dirty="0">
                          <a:latin typeface="Times New Roman" panose="02020603050405020304" pitchFamily="18" charset="0"/>
                          <a:cs typeface="Times New Roman" panose="02020603050405020304" pitchFamily="18" charset="0"/>
                        </a:rPr>
                        <a:t> </a:t>
                      </a:r>
                      <a:r>
                        <a:rPr sz="2000" spc="-155" dirty="0">
                          <a:latin typeface="Times New Roman" panose="02020603050405020304" pitchFamily="18" charset="0"/>
                          <a:cs typeface="Times New Roman" panose="02020603050405020304" pitchFamily="18" charset="0"/>
                        </a:rPr>
                        <a:t>Curriculum</a:t>
                      </a:r>
                      <a:r>
                        <a:rPr lang="en-IN" sz="2000" spc="-155" dirty="0">
                          <a:latin typeface="Times New Roman" panose="02020603050405020304" pitchFamily="18" charset="0"/>
                          <a:cs typeface="Times New Roman" panose="02020603050405020304" pitchFamily="18" charset="0"/>
                        </a:rPr>
                        <a:t> design</a:t>
                      </a:r>
                      <a:r>
                        <a:rPr sz="2000" spc="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(Input)</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687396">
                <a:tc>
                  <a:txBody>
                    <a:bodyPr/>
                    <a:lstStyle/>
                    <a:p>
                      <a:pPr marL="91440">
                        <a:lnSpc>
                          <a:spcPct val="100000"/>
                        </a:lnSpc>
                        <a:spcBef>
                          <a:spcPts val="270"/>
                        </a:spcBef>
                      </a:pPr>
                      <a:r>
                        <a:rPr sz="2000" dirty="0">
                          <a:latin typeface="Times New Roman" panose="02020603050405020304" pitchFamily="18" charset="0"/>
                          <a:cs typeface="Times New Roman" panose="02020603050405020304" pitchFamily="18" charset="0"/>
                        </a:rPr>
                        <a:t>2.</a:t>
                      </a:r>
                      <a:r>
                        <a:rPr sz="2000" spc="-15" dirty="0">
                          <a:latin typeface="Times New Roman" panose="02020603050405020304" pitchFamily="18" charset="0"/>
                          <a:cs typeface="Times New Roman" panose="02020603050405020304" pitchFamily="18" charset="0"/>
                        </a:rPr>
                        <a:t> </a:t>
                      </a:r>
                      <a:r>
                        <a:rPr sz="2000" spc="-140" dirty="0">
                          <a:latin typeface="Times New Roman" panose="02020603050405020304" pitchFamily="18" charset="0"/>
                          <a:cs typeface="Times New Roman" panose="02020603050405020304" pitchFamily="18" charset="0"/>
                        </a:rPr>
                        <a:t>Teaching-</a:t>
                      </a:r>
                      <a:r>
                        <a:rPr sz="2000" spc="-25"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Learning</a:t>
                      </a:r>
                      <a:r>
                        <a:rPr sz="2000" spc="-30" dirty="0">
                          <a:latin typeface="Times New Roman" panose="02020603050405020304" pitchFamily="18" charset="0"/>
                          <a:cs typeface="Times New Roman" panose="02020603050405020304" pitchFamily="18" charset="0"/>
                        </a:rPr>
                        <a:t> </a:t>
                      </a:r>
                      <a:r>
                        <a:rPr sz="2000" spc="-65" dirty="0">
                          <a:latin typeface="Times New Roman" panose="02020603050405020304" pitchFamily="18" charset="0"/>
                          <a:cs typeface="Times New Roman" panose="02020603050405020304" pitchFamily="18" charset="0"/>
                        </a:rPr>
                        <a:t>and</a:t>
                      </a:r>
                      <a:r>
                        <a:rPr sz="2000" spc="-15"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Evaluation</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92710">
                        <a:lnSpc>
                          <a:spcPct val="100000"/>
                        </a:lnSpc>
                        <a:spcBef>
                          <a:spcPts val="270"/>
                        </a:spcBef>
                      </a:pPr>
                      <a:r>
                        <a:rPr sz="2000" dirty="0">
                          <a:latin typeface="Times New Roman" panose="02020603050405020304" pitchFamily="18" charset="0"/>
                          <a:cs typeface="Times New Roman" panose="02020603050405020304" pitchFamily="18" charset="0"/>
                        </a:rPr>
                        <a:t>2.</a:t>
                      </a:r>
                      <a:r>
                        <a:rPr sz="2000" spc="-80" dirty="0">
                          <a:latin typeface="Times New Roman" panose="02020603050405020304" pitchFamily="18" charset="0"/>
                          <a:cs typeface="Times New Roman" panose="02020603050405020304" pitchFamily="18" charset="0"/>
                        </a:rPr>
                        <a:t> </a:t>
                      </a:r>
                      <a:r>
                        <a:rPr sz="2000" spc="-125" dirty="0">
                          <a:latin typeface="Times New Roman" panose="02020603050405020304" pitchFamily="18" charset="0"/>
                          <a:cs typeface="Times New Roman" panose="02020603050405020304" pitchFamily="18" charset="0"/>
                        </a:rPr>
                        <a:t>Faculty</a:t>
                      </a:r>
                      <a:r>
                        <a:rPr sz="2000" dirty="0">
                          <a:latin typeface="Times New Roman" panose="02020603050405020304" pitchFamily="18" charset="0"/>
                          <a:cs typeface="Times New Roman" panose="02020603050405020304" pitchFamily="18" charset="0"/>
                        </a:rPr>
                        <a:t> </a:t>
                      </a:r>
                      <a:r>
                        <a:rPr sz="2000" spc="-195" dirty="0">
                          <a:latin typeface="Times New Roman" panose="02020603050405020304" pitchFamily="18" charset="0"/>
                          <a:cs typeface="Times New Roman" panose="02020603050405020304" pitchFamily="18" charset="0"/>
                        </a:rPr>
                        <a:t>Resources</a:t>
                      </a:r>
                      <a:r>
                        <a:rPr sz="2000" spc="-7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(Input)</a:t>
                      </a:r>
                      <a:endParaRPr sz="2000" dirty="0">
                        <a:latin typeface="Times New Roman" panose="02020603050405020304" pitchFamily="18" charset="0"/>
                        <a:cs typeface="Times New Roman" panose="02020603050405020304" pitchFamily="18" charset="0"/>
                      </a:endParaRPr>
                    </a:p>
                    <a:p>
                      <a:pPr marL="92710">
                        <a:lnSpc>
                          <a:spcPct val="100000"/>
                        </a:lnSpc>
                      </a:pPr>
                      <a:r>
                        <a:rPr sz="2000" dirty="0">
                          <a:latin typeface="Times New Roman" panose="02020603050405020304" pitchFamily="18" charset="0"/>
                          <a:cs typeface="Times New Roman" panose="02020603050405020304" pitchFamily="18" charset="0"/>
                        </a:rPr>
                        <a:t>5.</a:t>
                      </a:r>
                      <a:r>
                        <a:rPr sz="2000" spc="10"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Learning</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&amp; </a:t>
                      </a:r>
                      <a:r>
                        <a:rPr sz="2000" spc="-155" dirty="0">
                          <a:latin typeface="Times New Roman" panose="02020603050405020304" pitchFamily="18" charset="0"/>
                          <a:cs typeface="Times New Roman" panose="02020603050405020304" pitchFamily="18" charset="0"/>
                        </a:rPr>
                        <a:t>Teaching</a:t>
                      </a:r>
                      <a:r>
                        <a:rPr sz="2000" spc="-25" dirty="0">
                          <a:latin typeface="Times New Roman" panose="02020603050405020304" pitchFamily="18" charset="0"/>
                          <a:cs typeface="Times New Roman" panose="02020603050405020304" pitchFamily="18" charset="0"/>
                        </a:rPr>
                        <a:t> </a:t>
                      </a:r>
                      <a:r>
                        <a:rPr sz="2000" spc="-70" dirty="0">
                          <a:latin typeface="Times New Roman" panose="02020603050405020304" pitchFamily="18" charset="0"/>
                          <a:cs typeface="Times New Roman" panose="02020603050405020304" pitchFamily="18" charset="0"/>
                        </a:rPr>
                        <a:t>(Process)</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622779">
                <a:tc>
                  <a:txBody>
                    <a:bodyPr/>
                    <a:lstStyle/>
                    <a:p>
                      <a:pPr marL="91440">
                        <a:lnSpc>
                          <a:spcPct val="100000"/>
                        </a:lnSpc>
                        <a:spcBef>
                          <a:spcPts val="270"/>
                        </a:spcBef>
                      </a:pPr>
                      <a:r>
                        <a:rPr sz="2000" dirty="0">
                          <a:latin typeface="Times New Roman" panose="02020603050405020304" pitchFamily="18" charset="0"/>
                          <a:cs typeface="Times New Roman" panose="02020603050405020304" pitchFamily="18" charset="0"/>
                        </a:rPr>
                        <a:t>3.</a:t>
                      </a:r>
                      <a:r>
                        <a:rPr sz="2000" spc="-40" dirty="0">
                          <a:latin typeface="Times New Roman" panose="02020603050405020304" pitchFamily="18" charset="0"/>
                          <a:cs typeface="Times New Roman" panose="02020603050405020304" pitchFamily="18" charset="0"/>
                        </a:rPr>
                        <a:t> </a:t>
                      </a:r>
                      <a:r>
                        <a:rPr sz="2000" spc="-160" dirty="0">
                          <a:latin typeface="Times New Roman" panose="02020603050405020304" pitchFamily="18" charset="0"/>
                          <a:cs typeface="Times New Roman" panose="02020603050405020304" pitchFamily="18" charset="0"/>
                        </a:rPr>
                        <a:t>Research,</a:t>
                      </a:r>
                      <a:r>
                        <a:rPr sz="2000" spc="-55" dirty="0">
                          <a:latin typeface="Times New Roman" panose="02020603050405020304" pitchFamily="18" charset="0"/>
                          <a:cs typeface="Times New Roman" panose="02020603050405020304" pitchFamily="18" charset="0"/>
                        </a:rPr>
                        <a:t> </a:t>
                      </a:r>
                      <a:r>
                        <a:rPr sz="2000" spc="-145" dirty="0">
                          <a:latin typeface="Times New Roman" panose="02020603050405020304" pitchFamily="18" charset="0"/>
                          <a:cs typeface="Times New Roman" panose="02020603050405020304" pitchFamily="18" charset="0"/>
                        </a:rPr>
                        <a:t>Innovations</a:t>
                      </a:r>
                      <a:r>
                        <a:rPr sz="2000" dirty="0">
                          <a:latin typeface="Times New Roman" panose="02020603050405020304" pitchFamily="18" charset="0"/>
                          <a:cs typeface="Times New Roman" panose="02020603050405020304" pitchFamily="18" charset="0"/>
                        </a:rPr>
                        <a:t> </a:t>
                      </a:r>
                      <a:r>
                        <a:rPr sz="2000" spc="-65" dirty="0">
                          <a:latin typeface="Times New Roman" panose="02020603050405020304" pitchFamily="18" charset="0"/>
                          <a:cs typeface="Times New Roman" panose="02020603050405020304" pitchFamily="18" charset="0"/>
                        </a:rPr>
                        <a:t>and</a:t>
                      </a:r>
                      <a:r>
                        <a:rPr sz="2000" spc="-25" dirty="0">
                          <a:latin typeface="Times New Roman" panose="02020603050405020304" pitchFamily="18" charset="0"/>
                          <a:cs typeface="Times New Roman" panose="02020603050405020304" pitchFamily="18" charset="0"/>
                        </a:rPr>
                        <a:t> </a:t>
                      </a:r>
                      <a:r>
                        <a:rPr sz="2000" spc="-45" dirty="0">
                          <a:latin typeface="Times New Roman" panose="02020603050405020304" pitchFamily="18" charset="0"/>
                          <a:cs typeface="Times New Roman" panose="02020603050405020304" pitchFamily="18" charset="0"/>
                        </a:rPr>
                        <a:t>Extension</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92710">
                        <a:lnSpc>
                          <a:spcPct val="100000"/>
                        </a:lnSpc>
                        <a:spcBef>
                          <a:spcPts val="270"/>
                        </a:spcBef>
                      </a:pPr>
                      <a:r>
                        <a:rPr sz="2000" dirty="0">
                          <a:latin typeface="Times New Roman" panose="02020603050405020304" pitchFamily="18" charset="0"/>
                          <a:cs typeface="Times New Roman" panose="02020603050405020304" pitchFamily="18" charset="0"/>
                        </a:rPr>
                        <a:t>9.</a:t>
                      </a:r>
                      <a:r>
                        <a:rPr sz="2000" spc="-35" dirty="0">
                          <a:latin typeface="Times New Roman" panose="02020603050405020304" pitchFamily="18" charset="0"/>
                          <a:cs typeface="Times New Roman" panose="02020603050405020304" pitchFamily="18" charset="0"/>
                        </a:rPr>
                        <a:t> </a:t>
                      </a:r>
                      <a:r>
                        <a:rPr sz="2000" spc="-165" dirty="0">
                          <a:latin typeface="Times New Roman" panose="02020603050405020304" pitchFamily="18" charset="0"/>
                          <a:cs typeface="Times New Roman" panose="02020603050405020304" pitchFamily="18" charset="0"/>
                        </a:rPr>
                        <a:t>Research</a:t>
                      </a:r>
                      <a:r>
                        <a:rPr sz="2000" spc="-70" dirty="0">
                          <a:latin typeface="Times New Roman" panose="02020603050405020304" pitchFamily="18" charset="0"/>
                          <a:cs typeface="Times New Roman" panose="02020603050405020304" pitchFamily="18" charset="0"/>
                        </a:rPr>
                        <a:t> </a:t>
                      </a:r>
                      <a:r>
                        <a:rPr sz="2000" spc="-65" dirty="0">
                          <a:latin typeface="Times New Roman" panose="02020603050405020304" pitchFamily="18" charset="0"/>
                          <a:cs typeface="Times New Roman" panose="02020603050405020304" pitchFamily="18" charset="0"/>
                        </a:rPr>
                        <a:t>and</a:t>
                      </a:r>
                      <a:r>
                        <a:rPr sz="2000" spc="-25" dirty="0">
                          <a:latin typeface="Times New Roman" panose="02020603050405020304" pitchFamily="18" charset="0"/>
                          <a:cs typeface="Times New Roman" panose="02020603050405020304" pitchFamily="18" charset="0"/>
                        </a:rPr>
                        <a:t> </a:t>
                      </a:r>
                      <a:r>
                        <a:rPr sz="2000" spc="-125" dirty="0">
                          <a:latin typeface="Times New Roman" panose="02020603050405020304" pitchFamily="18" charset="0"/>
                          <a:cs typeface="Times New Roman" panose="02020603050405020304" pitchFamily="18" charset="0"/>
                        </a:rPr>
                        <a:t>Innovation</a:t>
                      </a:r>
                      <a:r>
                        <a:rPr sz="2000" spc="10" dirty="0">
                          <a:latin typeface="Times New Roman" panose="02020603050405020304" pitchFamily="18" charset="0"/>
                          <a:cs typeface="Times New Roman" panose="02020603050405020304" pitchFamily="18" charset="0"/>
                        </a:rPr>
                        <a:t> </a:t>
                      </a:r>
                      <a:r>
                        <a:rPr sz="2000" spc="-165" dirty="0">
                          <a:latin typeface="Times New Roman" panose="02020603050405020304" pitchFamily="18" charset="0"/>
                          <a:cs typeface="Times New Roman" panose="02020603050405020304" pitchFamily="18" charset="0"/>
                        </a:rPr>
                        <a:t>Outcomes</a:t>
                      </a:r>
                      <a:r>
                        <a:rPr sz="2000" spc="-4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(Outcome)</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r h="391280">
                <a:tc>
                  <a:txBody>
                    <a:bodyPr/>
                    <a:lstStyle/>
                    <a:p>
                      <a:pPr marL="91440">
                        <a:lnSpc>
                          <a:spcPct val="100000"/>
                        </a:lnSpc>
                        <a:spcBef>
                          <a:spcPts val="270"/>
                        </a:spcBef>
                      </a:pPr>
                      <a:r>
                        <a:rPr sz="2000" dirty="0">
                          <a:latin typeface="Times New Roman" panose="02020603050405020304" pitchFamily="18" charset="0"/>
                          <a:cs typeface="Times New Roman" panose="02020603050405020304" pitchFamily="18" charset="0"/>
                        </a:rPr>
                        <a:t>4.</a:t>
                      </a:r>
                      <a:r>
                        <a:rPr sz="2000" spc="-55" dirty="0">
                          <a:latin typeface="Times New Roman" panose="02020603050405020304" pitchFamily="18" charset="0"/>
                          <a:cs typeface="Times New Roman" panose="02020603050405020304" pitchFamily="18" charset="0"/>
                        </a:rPr>
                        <a:t> </a:t>
                      </a:r>
                      <a:r>
                        <a:rPr sz="2000" spc="-95" dirty="0">
                          <a:latin typeface="Times New Roman" panose="02020603050405020304" pitchFamily="18" charset="0"/>
                          <a:cs typeface="Times New Roman" panose="02020603050405020304" pitchFamily="18" charset="0"/>
                        </a:rPr>
                        <a:t>Infrastructure</a:t>
                      </a:r>
                      <a:r>
                        <a:rPr sz="2000" spc="-30" dirty="0">
                          <a:latin typeface="Times New Roman" panose="02020603050405020304" pitchFamily="18" charset="0"/>
                          <a:cs typeface="Times New Roman" panose="02020603050405020304" pitchFamily="18" charset="0"/>
                        </a:rPr>
                        <a:t> </a:t>
                      </a:r>
                      <a:r>
                        <a:rPr sz="2000" spc="-65" dirty="0">
                          <a:latin typeface="Times New Roman" panose="02020603050405020304" pitchFamily="18" charset="0"/>
                          <a:cs typeface="Times New Roman" panose="02020603050405020304" pitchFamily="18" charset="0"/>
                        </a:rPr>
                        <a:t>and</a:t>
                      </a:r>
                      <a:r>
                        <a:rPr sz="2000" spc="-40"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Learning</a:t>
                      </a:r>
                      <a:r>
                        <a:rPr sz="2000" spc="-30" dirty="0">
                          <a:latin typeface="Times New Roman" panose="02020603050405020304" pitchFamily="18" charset="0"/>
                          <a:cs typeface="Times New Roman" panose="02020603050405020304" pitchFamily="18" charset="0"/>
                        </a:rPr>
                        <a:t> </a:t>
                      </a:r>
                      <a:r>
                        <a:rPr sz="2000" spc="-85" dirty="0">
                          <a:latin typeface="Times New Roman" panose="02020603050405020304" pitchFamily="18" charset="0"/>
                          <a:cs typeface="Times New Roman" panose="02020603050405020304" pitchFamily="18" charset="0"/>
                        </a:rPr>
                        <a:t>Resources</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92710">
                        <a:lnSpc>
                          <a:spcPct val="100000"/>
                        </a:lnSpc>
                        <a:spcBef>
                          <a:spcPts val="270"/>
                        </a:spcBef>
                      </a:pPr>
                      <a:r>
                        <a:rPr sz="2000" dirty="0">
                          <a:latin typeface="Times New Roman" panose="02020603050405020304" pitchFamily="18" charset="0"/>
                          <a:cs typeface="Times New Roman" panose="02020603050405020304" pitchFamily="18" charset="0"/>
                        </a:rPr>
                        <a:t>3.</a:t>
                      </a:r>
                      <a:r>
                        <a:rPr sz="2000" spc="-114" dirty="0">
                          <a:latin typeface="Times New Roman" panose="02020603050405020304" pitchFamily="18" charset="0"/>
                          <a:cs typeface="Times New Roman" panose="02020603050405020304" pitchFamily="18" charset="0"/>
                        </a:rPr>
                        <a:t> </a:t>
                      </a:r>
                      <a:r>
                        <a:rPr sz="2000" spc="-30" dirty="0">
                          <a:latin typeface="Times New Roman" panose="02020603050405020304" pitchFamily="18" charset="0"/>
                          <a:cs typeface="Times New Roman" panose="02020603050405020304" pitchFamily="18" charset="0"/>
                        </a:rPr>
                        <a:t>Infrastructure</a:t>
                      </a:r>
                      <a:r>
                        <a:rPr lang="en-IN" sz="2000" spc="-30" dirty="0">
                          <a:latin typeface="Times New Roman" panose="02020603050405020304" pitchFamily="18" charset="0"/>
                          <a:cs typeface="Times New Roman" panose="02020603050405020304" pitchFamily="18" charset="0"/>
                        </a:rPr>
                        <a:t> development </a:t>
                      </a:r>
                      <a:r>
                        <a:rPr lang="en-IN" sz="2000" spc="-10" dirty="0">
                          <a:latin typeface="Times New Roman" panose="02020603050405020304" pitchFamily="18" charset="0"/>
                          <a:cs typeface="Times New Roman" panose="02020603050405020304" pitchFamily="18" charset="0"/>
                        </a:rPr>
                        <a:t>(Input)</a:t>
                      </a:r>
                      <a:endParaRPr sz="2000" dirty="0">
                        <a:latin typeface="Times New Roman" panose="02020603050405020304" pitchFamily="18" charset="0"/>
                        <a:cs typeface="Times New Roman" panose="02020603050405020304" pitchFamily="18" charset="0"/>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4"/>
                  </a:ext>
                </a:extLst>
              </a:tr>
              <a:tr h="918199">
                <a:tc>
                  <a:txBody>
                    <a:bodyPr/>
                    <a:lstStyle/>
                    <a:p>
                      <a:pPr marL="91440">
                        <a:lnSpc>
                          <a:spcPct val="100000"/>
                        </a:lnSpc>
                        <a:spcBef>
                          <a:spcPts val="275"/>
                        </a:spcBef>
                      </a:pPr>
                      <a:r>
                        <a:rPr sz="2000" dirty="0">
                          <a:latin typeface="Times New Roman" panose="02020603050405020304" pitchFamily="18" charset="0"/>
                          <a:cs typeface="Times New Roman" panose="02020603050405020304" pitchFamily="18" charset="0"/>
                        </a:rPr>
                        <a:t>5.</a:t>
                      </a:r>
                      <a:r>
                        <a:rPr sz="2000" spc="-65" dirty="0">
                          <a:latin typeface="Times New Roman" panose="02020603050405020304" pitchFamily="18" charset="0"/>
                          <a:cs typeface="Times New Roman" panose="02020603050405020304" pitchFamily="18" charset="0"/>
                        </a:rPr>
                        <a:t> </a:t>
                      </a:r>
                      <a:r>
                        <a:rPr sz="2000" spc="-130" dirty="0">
                          <a:latin typeface="Times New Roman" panose="02020603050405020304" pitchFamily="18" charset="0"/>
                          <a:cs typeface="Times New Roman" panose="02020603050405020304" pitchFamily="18" charset="0"/>
                        </a:rPr>
                        <a:t>Student</a:t>
                      </a:r>
                      <a:r>
                        <a:rPr sz="2000" spc="-25" dirty="0">
                          <a:latin typeface="Times New Roman" panose="02020603050405020304" pitchFamily="18" charset="0"/>
                          <a:cs typeface="Times New Roman" panose="02020603050405020304" pitchFamily="18" charset="0"/>
                        </a:rPr>
                        <a:t> </a:t>
                      </a:r>
                      <a:r>
                        <a:rPr sz="2000" spc="-90" dirty="0">
                          <a:latin typeface="Times New Roman" panose="02020603050405020304" pitchFamily="18" charset="0"/>
                          <a:cs typeface="Times New Roman" panose="02020603050405020304" pitchFamily="18" charset="0"/>
                        </a:rPr>
                        <a:t>Support</a:t>
                      </a:r>
                      <a:r>
                        <a:rPr sz="2000" spc="-35" dirty="0">
                          <a:latin typeface="Times New Roman" panose="02020603050405020304" pitchFamily="18" charset="0"/>
                          <a:cs typeface="Times New Roman" panose="02020603050405020304" pitchFamily="18" charset="0"/>
                        </a:rPr>
                        <a:t> </a:t>
                      </a:r>
                      <a:r>
                        <a:rPr sz="2000" spc="-60" dirty="0">
                          <a:latin typeface="Times New Roman" panose="02020603050405020304" pitchFamily="18" charset="0"/>
                          <a:cs typeface="Times New Roman" panose="02020603050405020304" pitchFamily="18" charset="0"/>
                        </a:rPr>
                        <a:t>and</a:t>
                      </a:r>
                      <a:r>
                        <a:rPr sz="2000" spc="-35" dirty="0">
                          <a:latin typeface="Times New Roman" panose="02020603050405020304" pitchFamily="18" charset="0"/>
                          <a:cs typeface="Times New Roman" panose="02020603050405020304" pitchFamily="18" charset="0"/>
                        </a:rPr>
                        <a:t> </a:t>
                      </a:r>
                      <a:r>
                        <a:rPr sz="2000" spc="-50" dirty="0">
                          <a:latin typeface="Times New Roman" panose="02020603050405020304" pitchFamily="18" charset="0"/>
                          <a:cs typeface="Times New Roman" panose="02020603050405020304" pitchFamily="18" charset="0"/>
                        </a:rPr>
                        <a:t>Progression</a:t>
                      </a:r>
                      <a:endParaRPr sz="2000" dirty="0">
                        <a:latin typeface="Times New Roman" panose="02020603050405020304" pitchFamily="18" charset="0"/>
                        <a:cs typeface="Times New Roman" panose="02020603050405020304" pitchFamily="18" charset="0"/>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92710" marR="0" indent="0" algn="l" defTabSz="914400" rtl="0" eaLnBrk="1" fontAlgn="auto" latinLnBrk="0" hangingPunct="1">
                        <a:lnSpc>
                          <a:spcPct val="100000"/>
                        </a:lnSpc>
                        <a:spcBef>
                          <a:spcPts val="275"/>
                        </a:spcBef>
                        <a:spcAft>
                          <a:spcPts val="0"/>
                        </a:spcAft>
                        <a:buClrTx/>
                        <a:buSzTx/>
                        <a:buFontTx/>
                        <a:buNone/>
                        <a:tabLst/>
                        <a:defRPr/>
                      </a:pPr>
                      <a:r>
                        <a:rPr sz="2000" dirty="0">
                          <a:latin typeface="Times New Roman" panose="02020603050405020304" pitchFamily="18" charset="0"/>
                          <a:cs typeface="Times New Roman" panose="02020603050405020304" pitchFamily="18" charset="0"/>
                        </a:rPr>
                        <a:t>6.</a:t>
                      </a:r>
                      <a:r>
                        <a:rPr sz="2000" spc="-10"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Extended</a:t>
                      </a:r>
                      <a:r>
                        <a:rPr sz="2000" spc="-55" dirty="0">
                          <a:latin typeface="Times New Roman" panose="02020603050405020304" pitchFamily="18" charset="0"/>
                          <a:cs typeface="Times New Roman" panose="02020603050405020304" pitchFamily="18" charset="0"/>
                        </a:rPr>
                        <a:t> </a:t>
                      </a:r>
                      <a:r>
                        <a:rPr sz="2000" spc="-100" dirty="0">
                          <a:latin typeface="Times New Roman" panose="02020603050405020304" pitchFamily="18" charset="0"/>
                          <a:cs typeface="Times New Roman" panose="02020603050405020304" pitchFamily="18" charset="0"/>
                        </a:rPr>
                        <a:t>Curricular</a:t>
                      </a:r>
                      <a:r>
                        <a:rPr sz="2000" spc="10" dirty="0">
                          <a:latin typeface="Times New Roman" panose="02020603050405020304" pitchFamily="18" charset="0"/>
                          <a:cs typeface="Times New Roman" panose="02020603050405020304" pitchFamily="18" charset="0"/>
                        </a:rPr>
                        <a:t> </a:t>
                      </a:r>
                      <a:r>
                        <a:rPr sz="2000" spc="-75" dirty="0">
                          <a:latin typeface="Times New Roman" panose="02020603050405020304" pitchFamily="18" charset="0"/>
                          <a:cs typeface="Times New Roman" panose="02020603050405020304" pitchFamily="18" charset="0"/>
                        </a:rPr>
                        <a:t>Engagements</a:t>
                      </a:r>
                      <a:r>
                        <a:rPr lang="en-IN" sz="2000" spc="-75" dirty="0">
                          <a:latin typeface="Times New Roman" panose="02020603050405020304" pitchFamily="18" charset="0"/>
                          <a:cs typeface="Times New Roman" panose="02020603050405020304" pitchFamily="18" charset="0"/>
                        </a:rPr>
                        <a:t> </a:t>
                      </a:r>
                      <a:r>
                        <a:rPr lang="en-IN" sz="2000" spc="-70" dirty="0">
                          <a:latin typeface="Times New Roman" panose="02020603050405020304" pitchFamily="18" charset="0"/>
                          <a:cs typeface="Times New Roman" panose="02020603050405020304" pitchFamily="18" charset="0"/>
                        </a:rPr>
                        <a:t>(Process)</a:t>
                      </a:r>
                      <a:endParaRPr sz="2000" dirty="0">
                        <a:latin typeface="Times New Roman" panose="02020603050405020304" pitchFamily="18" charset="0"/>
                        <a:cs typeface="Times New Roman" panose="02020603050405020304" pitchFamily="18" charset="0"/>
                      </a:endParaRPr>
                    </a:p>
                    <a:p>
                      <a:pPr marL="92710" marR="0" indent="0" algn="l" defTabSz="914400" rtl="0" eaLnBrk="1" fontAlgn="auto" latinLnBrk="0" hangingPunct="1">
                        <a:lnSpc>
                          <a:spcPct val="100000"/>
                        </a:lnSpc>
                        <a:spcBef>
                          <a:spcPts val="0"/>
                        </a:spcBef>
                        <a:spcAft>
                          <a:spcPts val="0"/>
                        </a:spcAft>
                        <a:buClrTx/>
                        <a:buSzTx/>
                        <a:buFontTx/>
                        <a:buNone/>
                        <a:tabLst/>
                        <a:defRPr/>
                      </a:pPr>
                      <a:r>
                        <a:rPr sz="2000" dirty="0">
                          <a:latin typeface="Times New Roman" panose="02020603050405020304" pitchFamily="18" charset="0"/>
                          <a:cs typeface="Times New Roman" panose="02020603050405020304" pitchFamily="18" charset="0"/>
                        </a:rPr>
                        <a:t>8.</a:t>
                      </a:r>
                      <a:r>
                        <a:rPr sz="2000" spc="-75" dirty="0">
                          <a:latin typeface="Times New Roman" panose="02020603050405020304" pitchFamily="18" charset="0"/>
                          <a:cs typeface="Times New Roman" panose="02020603050405020304" pitchFamily="18" charset="0"/>
                        </a:rPr>
                        <a:t> </a:t>
                      </a:r>
                      <a:r>
                        <a:rPr sz="2000" spc="-130" dirty="0">
                          <a:latin typeface="Times New Roman" panose="02020603050405020304" pitchFamily="18" charset="0"/>
                          <a:cs typeface="Times New Roman" panose="02020603050405020304" pitchFamily="18" charset="0"/>
                        </a:rPr>
                        <a:t>Student</a:t>
                      </a:r>
                      <a:r>
                        <a:rPr sz="2000" spc="-25" dirty="0">
                          <a:latin typeface="Times New Roman" panose="02020603050405020304" pitchFamily="18" charset="0"/>
                          <a:cs typeface="Times New Roman" panose="02020603050405020304" pitchFamily="18" charset="0"/>
                        </a:rPr>
                        <a:t> </a:t>
                      </a:r>
                      <a:r>
                        <a:rPr sz="2000" spc="-40" dirty="0">
                          <a:latin typeface="Times New Roman" panose="02020603050405020304" pitchFamily="18" charset="0"/>
                          <a:cs typeface="Times New Roman" panose="02020603050405020304" pitchFamily="18" charset="0"/>
                        </a:rPr>
                        <a:t>Outcomes</a:t>
                      </a:r>
                      <a:r>
                        <a:rPr lang="en-IN" sz="2000" spc="-40" dirty="0">
                          <a:latin typeface="Times New Roman" panose="02020603050405020304" pitchFamily="18" charset="0"/>
                          <a:cs typeface="Times New Roman" panose="02020603050405020304" pitchFamily="18" charset="0"/>
                        </a:rPr>
                        <a:t> </a:t>
                      </a:r>
                      <a:r>
                        <a:rPr lang="en-IN" sz="2000" spc="-10" dirty="0">
                          <a:latin typeface="Times New Roman" panose="02020603050405020304" pitchFamily="18" charset="0"/>
                          <a:cs typeface="Times New Roman" panose="02020603050405020304" pitchFamily="18" charset="0"/>
                        </a:rPr>
                        <a:t>(Outcome)</a:t>
                      </a:r>
                      <a:endParaRPr lang="en-IN" sz="2000" dirty="0">
                        <a:latin typeface="Times New Roman" panose="02020603050405020304" pitchFamily="18" charset="0"/>
                        <a:cs typeface="Times New Roman" panose="02020603050405020304" pitchFamily="18" charset="0"/>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5"/>
                  </a:ext>
                </a:extLst>
              </a:tr>
              <a:tr h="918813">
                <a:tc>
                  <a:txBody>
                    <a:bodyPr/>
                    <a:lstStyle/>
                    <a:p>
                      <a:pPr marL="91440" marR="1202690">
                        <a:lnSpc>
                          <a:spcPct val="100000"/>
                        </a:lnSpc>
                        <a:spcBef>
                          <a:spcPts val="280"/>
                        </a:spcBef>
                      </a:pPr>
                      <a:r>
                        <a:rPr sz="2000" dirty="0">
                          <a:latin typeface="Times New Roman" panose="02020603050405020304" pitchFamily="18" charset="0"/>
                          <a:cs typeface="Times New Roman" panose="02020603050405020304" pitchFamily="18" charset="0"/>
                        </a:rPr>
                        <a:t>6.</a:t>
                      </a:r>
                      <a:r>
                        <a:rPr sz="2000" spc="-45"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Governance,</a:t>
                      </a:r>
                      <a:r>
                        <a:rPr sz="2000" spc="-60"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Leadership</a:t>
                      </a:r>
                      <a:r>
                        <a:rPr sz="2000" spc="-35" dirty="0">
                          <a:latin typeface="Times New Roman" panose="02020603050405020304" pitchFamily="18" charset="0"/>
                          <a:cs typeface="Times New Roman" panose="02020603050405020304" pitchFamily="18" charset="0"/>
                        </a:rPr>
                        <a:t> </a:t>
                      </a:r>
                      <a:r>
                        <a:rPr sz="2000" spc="-55" dirty="0">
                          <a:latin typeface="Times New Roman" panose="02020603050405020304" pitchFamily="18" charset="0"/>
                          <a:cs typeface="Times New Roman" panose="02020603050405020304" pitchFamily="18" charset="0"/>
                        </a:rPr>
                        <a:t>and </a:t>
                      </a:r>
                      <a:r>
                        <a:rPr sz="2000" spc="-25" dirty="0">
                          <a:latin typeface="Times New Roman" panose="02020603050405020304" pitchFamily="18" charset="0"/>
                          <a:cs typeface="Times New Roman" panose="02020603050405020304" pitchFamily="18" charset="0"/>
                        </a:rPr>
                        <a:t>Management</a:t>
                      </a:r>
                      <a:endParaRPr sz="2000" dirty="0">
                        <a:latin typeface="Times New Roman" panose="02020603050405020304" pitchFamily="18" charset="0"/>
                        <a:cs typeface="Times New Roman" panose="02020603050405020304" pitchFamily="18" charset="0"/>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92710">
                        <a:lnSpc>
                          <a:spcPct val="100000"/>
                        </a:lnSpc>
                        <a:spcBef>
                          <a:spcPts val="280"/>
                        </a:spcBef>
                      </a:pPr>
                      <a:r>
                        <a:rPr sz="2000" dirty="0">
                          <a:latin typeface="Times New Roman" panose="02020603050405020304" pitchFamily="18" charset="0"/>
                          <a:cs typeface="Times New Roman" panose="02020603050405020304" pitchFamily="18" charset="0"/>
                        </a:rPr>
                        <a:t>4.</a:t>
                      </a:r>
                      <a:r>
                        <a:rPr sz="2000" spc="-10" dirty="0">
                          <a:latin typeface="Times New Roman" panose="02020603050405020304" pitchFamily="18" charset="0"/>
                          <a:cs typeface="Times New Roman" panose="02020603050405020304" pitchFamily="18" charset="0"/>
                        </a:rPr>
                        <a:t> </a:t>
                      </a:r>
                      <a:r>
                        <a:rPr sz="2000" spc="-120" dirty="0">
                          <a:latin typeface="Times New Roman" panose="02020603050405020304" pitchFamily="18" charset="0"/>
                          <a:cs typeface="Times New Roman" panose="02020603050405020304" pitchFamily="18" charset="0"/>
                        </a:rPr>
                        <a:t>Financial</a:t>
                      </a:r>
                      <a:r>
                        <a:rPr sz="2000" spc="10" dirty="0">
                          <a:latin typeface="Times New Roman" panose="02020603050405020304" pitchFamily="18" charset="0"/>
                          <a:cs typeface="Times New Roman" panose="02020603050405020304" pitchFamily="18" charset="0"/>
                        </a:rPr>
                        <a:t> </a:t>
                      </a:r>
                      <a:r>
                        <a:rPr sz="2000" spc="-204" dirty="0">
                          <a:latin typeface="Times New Roman" panose="02020603050405020304" pitchFamily="18" charset="0"/>
                          <a:cs typeface="Times New Roman" panose="02020603050405020304" pitchFamily="18" charset="0"/>
                        </a:rPr>
                        <a:t>Resources</a:t>
                      </a:r>
                      <a:r>
                        <a:rPr sz="2000" spc="-70" dirty="0">
                          <a:latin typeface="Times New Roman" panose="02020603050405020304" pitchFamily="18" charset="0"/>
                          <a:cs typeface="Times New Roman" panose="02020603050405020304" pitchFamily="18" charset="0"/>
                        </a:rPr>
                        <a:t> </a:t>
                      </a:r>
                      <a:r>
                        <a:rPr sz="2000" spc="-60" dirty="0">
                          <a:latin typeface="Times New Roman" panose="02020603050405020304" pitchFamily="18" charset="0"/>
                          <a:cs typeface="Times New Roman" panose="02020603050405020304" pitchFamily="18" charset="0"/>
                        </a:rPr>
                        <a:t>and</a:t>
                      </a:r>
                      <a:r>
                        <a:rPr sz="2000" spc="-5" dirty="0">
                          <a:latin typeface="Times New Roman" panose="02020603050405020304" pitchFamily="18" charset="0"/>
                          <a:cs typeface="Times New Roman" panose="02020603050405020304" pitchFamily="18" charset="0"/>
                        </a:rPr>
                        <a:t> </a:t>
                      </a:r>
                      <a:r>
                        <a:rPr sz="2000" spc="-120" dirty="0">
                          <a:latin typeface="Times New Roman" panose="02020603050405020304" pitchFamily="18" charset="0"/>
                          <a:cs typeface="Times New Roman" panose="02020603050405020304" pitchFamily="18" charset="0"/>
                        </a:rPr>
                        <a:t>Management</a:t>
                      </a:r>
                      <a:r>
                        <a:rPr sz="2000" spc="-2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(Input)</a:t>
                      </a:r>
                      <a:endParaRPr sz="2000" dirty="0">
                        <a:latin typeface="Times New Roman" panose="02020603050405020304" pitchFamily="18" charset="0"/>
                        <a:cs typeface="Times New Roman" panose="02020603050405020304" pitchFamily="18" charset="0"/>
                      </a:endParaRPr>
                    </a:p>
                    <a:p>
                      <a:pPr marL="92710" marR="0" indent="0" algn="l" defTabSz="914400" rtl="0" eaLnBrk="1" fontAlgn="auto" latinLnBrk="0" hangingPunct="1">
                        <a:lnSpc>
                          <a:spcPct val="100000"/>
                        </a:lnSpc>
                        <a:spcBef>
                          <a:spcPts val="0"/>
                        </a:spcBef>
                        <a:spcAft>
                          <a:spcPts val="0"/>
                        </a:spcAft>
                        <a:buClrTx/>
                        <a:buSzTx/>
                        <a:buFontTx/>
                        <a:buNone/>
                        <a:tabLst/>
                        <a:defRPr/>
                      </a:pPr>
                      <a:r>
                        <a:rPr sz="2000" dirty="0">
                          <a:latin typeface="Times New Roman" panose="02020603050405020304" pitchFamily="18" charset="0"/>
                          <a:cs typeface="Times New Roman" panose="02020603050405020304" pitchFamily="18" charset="0"/>
                        </a:rPr>
                        <a:t>7.</a:t>
                      </a:r>
                      <a:r>
                        <a:rPr sz="2000" spc="-105" dirty="0">
                          <a:latin typeface="Times New Roman" panose="02020603050405020304" pitchFamily="18" charset="0"/>
                          <a:cs typeface="Times New Roman" panose="02020603050405020304" pitchFamily="18" charset="0"/>
                        </a:rPr>
                        <a:t> </a:t>
                      </a:r>
                      <a:r>
                        <a:rPr sz="2000" spc="-110" dirty="0">
                          <a:latin typeface="Times New Roman" panose="02020603050405020304" pitchFamily="18" charset="0"/>
                          <a:cs typeface="Times New Roman" panose="02020603050405020304" pitchFamily="18" charset="0"/>
                        </a:rPr>
                        <a:t>Governance</a:t>
                      </a:r>
                      <a:r>
                        <a:rPr sz="2000" spc="-60" dirty="0">
                          <a:latin typeface="Times New Roman" panose="02020603050405020304" pitchFamily="18" charset="0"/>
                          <a:cs typeface="Times New Roman" panose="02020603050405020304" pitchFamily="18" charset="0"/>
                        </a:rPr>
                        <a:t> and </a:t>
                      </a:r>
                      <a:r>
                        <a:rPr sz="2000" spc="-35" dirty="0">
                          <a:latin typeface="Times New Roman" panose="02020603050405020304" pitchFamily="18" charset="0"/>
                          <a:cs typeface="Times New Roman" panose="02020603050405020304" pitchFamily="18" charset="0"/>
                        </a:rPr>
                        <a:t>Administration</a:t>
                      </a:r>
                      <a:r>
                        <a:rPr lang="en-IN" sz="2000" spc="-35" dirty="0">
                          <a:latin typeface="Times New Roman" panose="02020603050405020304" pitchFamily="18" charset="0"/>
                          <a:cs typeface="Times New Roman" panose="02020603050405020304" pitchFamily="18" charset="0"/>
                        </a:rPr>
                        <a:t> </a:t>
                      </a:r>
                      <a:r>
                        <a:rPr lang="en-IN" sz="2000" spc="-70" dirty="0">
                          <a:latin typeface="Times New Roman" panose="02020603050405020304" pitchFamily="18" charset="0"/>
                          <a:cs typeface="Times New Roman" panose="02020603050405020304" pitchFamily="18" charset="0"/>
                        </a:rPr>
                        <a:t>(Process)</a:t>
                      </a:r>
                      <a:endParaRPr lang="en-IN" sz="2000" dirty="0">
                        <a:latin typeface="Times New Roman" panose="02020603050405020304" pitchFamily="18" charset="0"/>
                        <a:cs typeface="Times New Roman" panose="02020603050405020304" pitchFamily="18" charset="0"/>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6"/>
                  </a:ext>
                </a:extLst>
              </a:tr>
              <a:tr h="624007">
                <a:tc>
                  <a:txBody>
                    <a:bodyPr/>
                    <a:lstStyle/>
                    <a:p>
                      <a:pPr marL="91440">
                        <a:lnSpc>
                          <a:spcPct val="100000"/>
                        </a:lnSpc>
                        <a:spcBef>
                          <a:spcPts val="280"/>
                        </a:spcBef>
                      </a:pPr>
                      <a:r>
                        <a:rPr sz="2000" dirty="0">
                          <a:latin typeface="Times New Roman" panose="02020603050405020304" pitchFamily="18" charset="0"/>
                          <a:cs typeface="Times New Roman" panose="02020603050405020304" pitchFamily="18" charset="0"/>
                        </a:rPr>
                        <a:t>7.</a:t>
                      </a:r>
                      <a:r>
                        <a:rPr sz="2000" spc="-20" dirty="0">
                          <a:latin typeface="Times New Roman" panose="02020603050405020304" pitchFamily="18" charset="0"/>
                          <a:cs typeface="Times New Roman" panose="02020603050405020304" pitchFamily="18" charset="0"/>
                        </a:rPr>
                        <a:t> </a:t>
                      </a:r>
                      <a:r>
                        <a:rPr sz="2000" spc="-105" dirty="0">
                          <a:latin typeface="Times New Roman" panose="02020603050405020304" pitchFamily="18" charset="0"/>
                          <a:cs typeface="Times New Roman" panose="02020603050405020304" pitchFamily="18" charset="0"/>
                        </a:rPr>
                        <a:t>Institutional</a:t>
                      </a:r>
                      <a:r>
                        <a:rPr sz="2000" spc="30" dirty="0">
                          <a:latin typeface="Times New Roman" panose="02020603050405020304" pitchFamily="18" charset="0"/>
                          <a:cs typeface="Times New Roman" panose="02020603050405020304" pitchFamily="18" charset="0"/>
                        </a:rPr>
                        <a:t> </a:t>
                      </a:r>
                      <a:r>
                        <a:rPr sz="2000" spc="-160" dirty="0">
                          <a:latin typeface="Times New Roman" panose="02020603050405020304" pitchFamily="18" charset="0"/>
                          <a:cs typeface="Times New Roman" panose="02020603050405020304" pitchFamily="18" charset="0"/>
                        </a:rPr>
                        <a:t>Values</a:t>
                      </a:r>
                      <a:r>
                        <a:rPr sz="2000" dirty="0">
                          <a:latin typeface="Times New Roman" panose="02020603050405020304" pitchFamily="18" charset="0"/>
                          <a:cs typeface="Times New Roman" panose="02020603050405020304" pitchFamily="18" charset="0"/>
                        </a:rPr>
                        <a:t> </a:t>
                      </a:r>
                      <a:r>
                        <a:rPr sz="2000" spc="-60" dirty="0">
                          <a:latin typeface="Times New Roman" panose="02020603050405020304" pitchFamily="18" charset="0"/>
                          <a:cs typeface="Times New Roman" panose="02020603050405020304" pitchFamily="18" charset="0"/>
                        </a:rPr>
                        <a:t>and</a:t>
                      </a:r>
                      <a:r>
                        <a:rPr sz="2000" spc="-15" dirty="0">
                          <a:latin typeface="Times New Roman" panose="02020603050405020304" pitchFamily="18" charset="0"/>
                          <a:cs typeface="Times New Roman" panose="02020603050405020304" pitchFamily="18" charset="0"/>
                        </a:rPr>
                        <a:t> </a:t>
                      </a:r>
                      <a:r>
                        <a:rPr sz="2000" spc="-185" dirty="0">
                          <a:latin typeface="Times New Roman" panose="02020603050405020304" pitchFamily="18" charset="0"/>
                          <a:cs typeface="Times New Roman" panose="02020603050405020304" pitchFamily="18" charset="0"/>
                        </a:rPr>
                        <a:t>Best</a:t>
                      </a:r>
                      <a:r>
                        <a:rPr sz="2000" spc="-30"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Practices</a:t>
                      </a:r>
                      <a:endParaRPr sz="2000" dirty="0">
                        <a:latin typeface="Times New Roman" panose="02020603050405020304" pitchFamily="18" charset="0"/>
                        <a:cs typeface="Times New Roman" panose="02020603050405020304" pitchFamily="18" charset="0"/>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92710" marR="0" indent="0" algn="l" defTabSz="914400" rtl="0" eaLnBrk="1" fontAlgn="auto" latinLnBrk="0" hangingPunct="1">
                        <a:lnSpc>
                          <a:spcPct val="100000"/>
                        </a:lnSpc>
                        <a:spcBef>
                          <a:spcPts val="280"/>
                        </a:spcBef>
                        <a:spcAft>
                          <a:spcPts val="0"/>
                        </a:spcAft>
                        <a:buClrTx/>
                        <a:buSzTx/>
                        <a:buFontTx/>
                        <a:buNone/>
                        <a:tabLst/>
                        <a:defRPr/>
                      </a:pPr>
                      <a:r>
                        <a:rPr sz="2000" spc="-10" dirty="0">
                          <a:latin typeface="Times New Roman" panose="02020603050405020304" pitchFamily="18" charset="0"/>
                          <a:cs typeface="Times New Roman" panose="02020603050405020304" pitchFamily="18" charset="0"/>
                        </a:rPr>
                        <a:t>10.</a:t>
                      </a:r>
                      <a:r>
                        <a:rPr sz="2000" spc="-75" dirty="0">
                          <a:latin typeface="Times New Roman" panose="02020603050405020304" pitchFamily="18" charset="0"/>
                          <a:cs typeface="Times New Roman" panose="02020603050405020304" pitchFamily="18" charset="0"/>
                        </a:rPr>
                        <a:t> </a:t>
                      </a:r>
                      <a:r>
                        <a:rPr sz="2000" spc="-80" dirty="0">
                          <a:latin typeface="Times New Roman" panose="02020603050405020304" pitchFamily="18" charset="0"/>
                          <a:cs typeface="Times New Roman" panose="02020603050405020304" pitchFamily="18" charset="0"/>
                        </a:rPr>
                        <a:t>Sustainability</a:t>
                      </a:r>
                      <a:r>
                        <a:rPr sz="2000" spc="25" dirty="0">
                          <a:latin typeface="Times New Roman" panose="02020603050405020304" pitchFamily="18" charset="0"/>
                          <a:cs typeface="Times New Roman" panose="02020603050405020304" pitchFamily="18" charset="0"/>
                        </a:rPr>
                        <a:t> </a:t>
                      </a:r>
                      <a:r>
                        <a:rPr sz="2000" spc="-165" dirty="0">
                          <a:latin typeface="Times New Roman" panose="02020603050405020304" pitchFamily="18" charset="0"/>
                          <a:cs typeface="Times New Roman" panose="02020603050405020304" pitchFamily="18" charset="0"/>
                        </a:rPr>
                        <a:t>Outcomes</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&amp;</a:t>
                      </a:r>
                      <a:r>
                        <a:rPr sz="2000" spc="-30" dirty="0">
                          <a:latin typeface="Times New Roman" panose="02020603050405020304" pitchFamily="18" charset="0"/>
                          <a:cs typeface="Times New Roman" panose="02020603050405020304" pitchFamily="18" charset="0"/>
                        </a:rPr>
                        <a:t> </a:t>
                      </a:r>
                      <a:r>
                        <a:rPr sz="2000" spc="-85" dirty="0">
                          <a:latin typeface="Times New Roman" panose="02020603050405020304" pitchFamily="18" charset="0"/>
                          <a:cs typeface="Times New Roman" panose="02020603050405020304" pitchFamily="18" charset="0"/>
                        </a:rPr>
                        <a:t>Green</a:t>
                      </a:r>
                      <a:r>
                        <a:rPr sz="2000" spc="-4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Initiatives</a:t>
                      </a:r>
                      <a:r>
                        <a:rPr lang="en-IN" sz="2000" spc="-10" dirty="0">
                          <a:latin typeface="Times New Roman" panose="02020603050405020304" pitchFamily="18" charset="0"/>
                          <a:cs typeface="Times New Roman" panose="02020603050405020304" pitchFamily="18" charset="0"/>
                        </a:rPr>
                        <a:t> (Outcome)</a:t>
                      </a:r>
                      <a:endParaRPr lang="en-IN" sz="2000" dirty="0">
                        <a:latin typeface="Times New Roman" panose="02020603050405020304" pitchFamily="18" charset="0"/>
                        <a:cs typeface="Times New Roman" panose="02020603050405020304" pitchFamily="18" charset="0"/>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7"/>
                  </a:ext>
                </a:extLst>
              </a:tr>
            </a:tbl>
          </a:graphicData>
        </a:graphic>
      </p:graphicFrame>
      <p:sp>
        <p:nvSpPr>
          <p:cNvPr id="6" name="Rectangle 5"/>
          <p:cNvSpPr/>
          <p:nvPr/>
        </p:nvSpPr>
        <p:spPr>
          <a:xfrm>
            <a:off x="0" y="1"/>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schemeClr val="bg1"/>
                </a:solidFill>
                <a:latin typeface="Calibri Light"/>
                <a:cs typeface="Calibri Light"/>
              </a:rPr>
              <a:t>Correlation between New Reforms and Existing </a:t>
            </a:r>
            <a:r>
              <a:rPr lang="en-US" sz="2800" b="1" dirty="0" err="1">
                <a:solidFill>
                  <a:schemeClr val="bg1"/>
                </a:solidFill>
                <a:latin typeface="Calibri Light"/>
                <a:cs typeface="Calibri Light"/>
              </a:rPr>
              <a:t>Criterias</a:t>
            </a:r>
            <a:endParaRPr lang="en-US" sz="2800" b="1" dirty="0">
              <a:latin typeface="Times New Roman" panose="02020603050405020304" pitchFamily="18" charset="0"/>
              <a:cs typeface="Times New Roman" panose="02020603050405020304" pitchFamily="18" charset="0"/>
            </a:endParaRPr>
          </a:p>
        </p:txBody>
      </p:sp>
      <p:pic>
        <p:nvPicPr>
          <p:cNvPr id="7" name="object 2">
            <a:extLst>
              <a:ext uri="{FF2B5EF4-FFF2-40B4-BE49-F238E27FC236}">
                <a16:creationId xmlns:a16="http://schemas.microsoft.com/office/drawing/2014/main" id="{D530B6F4-821D-1C59-E927-DA1368884FE6}"/>
              </a:ext>
            </a:extLst>
          </p:cNvPr>
          <p:cNvPicPr/>
          <p:nvPr/>
        </p:nvPicPr>
        <p:blipFill>
          <a:blip r:embed="rId2" cstate="print"/>
          <a:stretch>
            <a:fillRect/>
          </a:stretch>
        </p:blipFill>
        <p:spPr>
          <a:xfrm>
            <a:off x="9360236" y="2290806"/>
            <a:ext cx="1888109" cy="1888108"/>
          </a:xfrm>
          <a:prstGeom prst="rect">
            <a:avLst/>
          </a:prstGeom>
        </p:spPr>
      </p:pic>
      <p:sp>
        <p:nvSpPr>
          <p:cNvPr id="9" name="object 3">
            <a:extLst>
              <a:ext uri="{FF2B5EF4-FFF2-40B4-BE49-F238E27FC236}">
                <a16:creationId xmlns:a16="http://schemas.microsoft.com/office/drawing/2014/main" id="{1FC819D7-52F0-9395-99EF-F1FAE81AF099}"/>
              </a:ext>
            </a:extLst>
          </p:cNvPr>
          <p:cNvSpPr txBox="1">
            <a:spLocks noGrp="1"/>
          </p:cNvSpPr>
          <p:nvPr>
            <p:ph type="title"/>
          </p:nvPr>
        </p:nvSpPr>
        <p:spPr>
          <a:xfrm>
            <a:off x="9827343" y="2531494"/>
            <a:ext cx="959485" cy="928459"/>
          </a:xfrm>
          <a:prstGeom prst="rect">
            <a:avLst/>
          </a:prstGeom>
        </p:spPr>
        <p:txBody>
          <a:bodyPr vert="horz" wrap="square" lIns="0" tIns="81280" rIns="0" bIns="0" rtlCol="0">
            <a:spAutoFit/>
          </a:bodyPr>
          <a:lstStyle/>
          <a:p>
            <a:pPr marL="12700" marR="5080" indent="78740">
              <a:lnSpc>
                <a:spcPts val="3310"/>
              </a:lnSpc>
              <a:spcBef>
                <a:spcPts val="640"/>
              </a:spcBef>
            </a:pPr>
            <a:r>
              <a:rPr sz="3200" b="0" spc="-90" dirty="0">
                <a:solidFill>
                  <a:srgbClr val="000066"/>
                </a:solidFill>
                <a:latin typeface="Arial MT"/>
                <a:cs typeface="Arial MT"/>
              </a:rPr>
              <a:t>Input </a:t>
            </a:r>
            <a:r>
              <a:rPr sz="3200" b="0" spc="-35" dirty="0">
                <a:solidFill>
                  <a:srgbClr val="000066"/>
                </a:solidFill>
                <a:latin typeface="Arial MT"/>
                <a:cs typeface="Arial MT"/>
              </a:rPr>
              <a:t>(</a:t>
            </a:r>
            <a:r>
              <a:rPr sz="3200" spc="-35" dirty="0">
                <a:solidFill>
                  <a:srgbClr val="000000"/>
                </a:solidFill>
                <a:latin typeface="Arial"/>
                <a:cs typeface="Arial"/>
              </a:rPr>
              <a:t>2</a:t>
            </a:r>
            <a:r>
              <a:rPr lang="en-US" sz="3200" spc="-35" dirty="0">
                <a:solidFill>
                  <a:srgbClr val="000000"/>
                </a:solidFill>
                <a:latin typeface="Arial"/>
                <a:cs typeface="Arial"/>
              </a:rPr>
              <a:t>2</a:t>
            </a:r>
            <a:r>
              <a:rPr sz="3200" spc="-35" dirty="0">
                <a:solidFill>
                  <a:srgbClr val="000000"/>
                </a:solidFill>
                <a:latin typeface="Arial"/>
                <a:cs typeface="Arial"/>
              </a:rPr>
              <a:t>5)</a:t>
            </a:r>
            <a:endParaRPr sz="3200" dirty="0">
              <a:latin typeface="Arial"/>
              <a:cs typeface="Arial"/>
            </a:endParaRPr>
          </a:p>
        </p:txBody>
      </p:sp>
      <p:sp>
        <p:nvSpPr>
          <p:cNvPr id="5" name="Footer Placeholder 4"/>
          <p:cNvSpPr>
            <a:spLocks noGrp="1"/>
          </p:cNvSpPr>
          <p:nvPr>
            <p:ph type="ftr" sz="quarter" idx="11"/>
          </p:nvPr>
        </p:nvSpPr>
        <p:spPr>
          <a:xfrm>
            <a:off x="4165600" y="6492875"/>
            <a:ext cx="3860800" cy="365125"/>
          </a:xfrm>
        </p:spPr>
        <p:txBody>
          <a:bodyPr/>
          <a:lstStyle/>
          <a:p>
            <a:r>
              <a:rPr lang="en-US" b="1" dirty="0">
                <a:solidFill>
                  <a:schemeClr val="accent5">
                    <a:lumMod val="75000"/>
                  </a:schemeClr>
                </a:solidFill>
              </a:rPr>
              <a:t>5th IQAC Meeting, 19th September 2025, SU</a:t>
            </a:r>
          </a:p>
        </p:txBody>
      </p:sp>
      <p:sp>
        <p:nvSpPr>
          <p:cNvPr id="15" name="Slide Number Placeholder 14"/>
          <p:cNvSpPr>
            <a:spLocks noGrp="1"/>
          </p:cNvSpPr>
          <p:nvPr>
            <p:ph type="sldNum" sz="quarter" idx="12"/>
          </p:nvPr>
        </p:nvSpPr>
        <p:spPr/>
        <p:txBody>
          <a:bodyPr/>
          <a:lstStyle/>
          <a:p>
            <a:fld id="{0369829C-C6AB-4FFE-8619-7C8CBBAF19CF}" type="slidenum">
              <a:rPr lang="en-US" smtClean="0"/>
              <a:pPr/>
              <a:t>23</a:t>
            </a:fld>
            <a:endParaRPr lang="en-US"/>
          </a:p>
        </p:txBody>
      </p:sp>
      <p:pic>
        <p:nvPicPr>
          <p:cNvPr id="10" name="object 4">
            <a:extLst>
              <a:ext uri="{FF2B5EF4-FFF2-40B4-BE49-F238E27FC236}">
                <a16:creationId xmlns:a16="http://schemas.microsoft.com/office/drawing/2014/main" id="{CE376F64-1776-2B4D-FB19-D8AC956840CC}"/>
              </a:ext>
            </a:extLst>
          </p:cNvPr>
          <p:cNvPicPr/>
          <p:nvPr/>
        </p:nvPicPr>
        <p:blipFill>
          <a:blip r:embed="rId3" cstate="print"/>
          <a:stretch>
            <a:fillRect/>
          </a:stretch>
        </p:blipFill>
        <p:spPr>
          <a:xfrm>
            <a:off x="9931011" y="3428315"/>
            <a:ext cx="1888109" cy="1885060"/>
          </a:xfrm>
          <a:prstGeom prst="rect">
            <a:avLst/>
          </a:prstGeom>
        </p:spPr>
      </p:pic>
      <p:sp>
        <p:nvSpPr>
          <p:cNvPr id="11" name="object 5">
            <a:extLst>
              <a:ext uri="{FF2B5EF4-FFF2-40B4-BE49-F238E27FC236}">
                <a16:creationId xmlns:a16="http://schemas.microsoft.com/office/drawing/2014/main" id="{E6906C03-9DF1-A70E-FD37-3D8DFBCEC710}"/>
              </a:ext>
            </a:extLst>
          </p:cNvPr>
          <p:cNvSpPr txBox="1"/>
          <p:nvPr/>
        </p:nvSpPr>
        <p:spPr>
          <a:xfrm>
            <a:off x="10684719" y="4094662"/>
            <a:ext cx="937260" cy="643766"/>
          </a:xfrm>
          <a:prstGeom prst="rect">
            <a:avLst/>
          </a:prstGeom>
        </p:spPr>
        <p:txBody>
          <a:bodyPr vert="horz" wrap="square" lIns="0" tIns="78740" rIns="0" bIns="0" rtlCol="0">
            <a:spAutoFit/>
          </a:bodyPr>
          <a:lstStyle/>
          <a:p>
            <a:pPr marL="143510" marR="5080" indent="-131445">
              <a:lnSpc>
                <a:spcPts val="2230"/>
              </a:lnSpc>
              <a:spcBef>
                <a:spcPts val="620"/>
              </a:spcBef>
            </a:pPr>
            <a:r>
              <a:rPr sz="2300" b="1" spc="-270" dirty="0">
                <a:solidFill>
                  <a:srgbClr val="000066"/>
                </a:solidFill>
                <a:latin typeface="Arial"/>
                <a:cs typeface="Arial"/>
              </a:rPr>
              <a:t>Process </a:t>
            </a:r>
            <a:r>
              <a:rPr sz="2300" b="1" spc="-10" dirty="0">
                <a:solidFill>
                  <a:srgbClr val="000066"/>
                </a:solidFill>
                <a:latin typeface="Arial"/>
                <a:cs typeface="Arial"/>
              </a:rPr>
              <a:t>(</a:t>
            </a:r>
            <a:r>
              <a:rPr lang="en-US" sz="2300" b="1" spc="-10" dirty="0">
                <a:solidFill>
                  <a:srgbClr val="000066"/>
                </a:solidFill>
                <a:latin typeface="Arial"/>
                <a:cs typeface="Arial"/>
              </a:rPr>
              <a:t>35</a:t>
            </a:r>
            <a:r>
              <a:rPr sz="2300" b="1" spc="-10" dirty="0">
                <a:solidFill>
                  <a:srgbClr val="000066"/>
                </a:solidFill>
                <a:latin typeface="Arial"/>
                <a:cs typeface="Arial"/>
              </a:rPr>
              <a:t>0)</a:t>
            </a:r>
            <a:endParaRPr sz="2300" dirty="0">
              <a:latin typeface="Arial"/>
              <a:cs typeface="Arial"/>
            </a:endParaRPr>
          </a:p>
        </p:txBody>
      </p:sp>
      <p:pic>
        <p:nvPicPr>
          <p:cNvPr id="12" name="object 6">
            <a:extLst>
              <a:ext uri="{FF2B5EF4-FFF2-40B4-BE49-F238E27FC236}">
                <a16:creationId xmlns:a16="http://schemas.microsoft.com/office/drawing/2014/main" id="{8921FE8B-4969-95C2-CFB0-B3961CE3C8D0}"/>
              </a:ext>
            </a:extLst>
          </p:cNvPr>
          <p:cNvPicPr/>
          <p:nvPr/>
        </p:nvPicPr>
        <p:blipFill>
          <a:blip r:embed="rId4" cstate="print"/>
          <a:stretch>
            <a:fillRect/>
          </a:stretch>
        </p:blipFill>
        <p:spPr>
          <a:xfrm>
            <a:off x="8662243" y="3458190"/>
            <a:ext cx="1888108" cy="1885060"/>
          </a:xfrm>
          <a:prstGeom prst="rect">
            <a:avLst/>
          </a:prstGeom>
        </p:spPr>
      </p:pic>
      <p:sp>
        <p:nvSpPr>
          <p:cNvPr id="13" name="object 7">
            <a:extLst>
              <a:ext uri="{FF2B5EF4-FFF2-40B4-BE49-F238E27FC236}">
                <a16:creationId xmlns:a16="http://schemas.microsoft.com/office/drawing/2014/main" id="{4CDB3456-83BB-4830-4F06-CEB56741B406}"/>
              </a:ext>
            </a:extLst>
          </p:cNvPr>
          <p:cNvSpPr txBox="1"/>
          <p:nvPr/>
        </p:nvSpPr>
        <p:spPr>
          <a:xfrm>
            <a:off x="8852489" y="4094662"/>
            <a:ext cx="1121411" cy="643766"/>
          </a:xfrm>
          <a:prstGeom prst="rect">
            <a:avLst/>
          </a:prstGeom>
        </p:spPr>
        <p:txBody>
          <a:bodyPr vert="horz" wrap="square" lIns="0" tIns="78740" rIns="0" bIns="0" rtlCol="0">
            <a:spAutoFit/>
          </a:bodyPr>
          <a:lstStyle/>
          <a:p>
            <a:pPr marL="235585" marR="5080" indent="-222885">
              <a:lnSpc>
                <a:spcPts val="2230"/>
              </a:lnSpc>
              <a:spcBef>
                <a:spcPts val="620"/>
              </a:spcBef>
            </a:pPr>
            <a:r>
              <a:rPr sz="2300" b="1" spc="-200" dirty="0">
                <a:solidFill>
                  <a:srgbClr val="000066"/>
                </a:solidFill>
                <a:latin typeface="Arial"/>
                <a:cs typeface="Arial"/>
              </a:rPr>
              <a:t>Outcome </a:t>
            </a:r>
            <a:r>
              <a:rPr sz="2300" b="1" spc="-10" dirty="0">
                <a:solidFill>
                  <a:srgbClr val="000066"/>
                </a:solidFill>
                <a:latin typeface="Arial"/>
                <a:cs typeface="Arial"/>
              </a:rPr>
              <a:t>(</a:t>
            </a:r>
            <a:r>
              <a:rPr lang="en-US" sz="2300" b="1" spc="-10" dirty="0">
                <a:solidFill>
                  <a:srgbClr val="000066"/>
                </a:solidFill>
                <a:latin typeface="Arial"/>
                <a:cs typeface="Arial"/>
              </a:rPr>
              <a:t>3</a:t>
            </a:r>
            <a:r>
              <a:rPr sz="2300" b="1" spc="-10" dirty="0">
                <a:solidFill>
                  <a:srgbClr val="000066"/>
                </a:solidFill>
                <a:latin typeface="Arial"/>
                <a:cs typeface="Arial"/>
              </a:rPr>
              <a:t>25)</a:t>
            </a:r>
            <a:endParaRPr sz="2300" dirty="0">
              <a:latin typeface="Arial"/>
              <a:cs typeface="Arial"/>
            </a:endParaRPr>
          </a:p>
        </p:txBody>
      </p:sp>
      <p:sp>
        <p:nvSpPr>
          <p:cNvPr id="14" name="object 8">
            <a:extLst>
              <a:ext uri="{FF2B5EF4-FFF2-40B4-BE49-F238E27FC236}">
                <a16:creationId xmlns:a16="http://schemas.microsoft.com/office/drawing/2014/main" id="{EC21FF7D-12F2-9B7B-BE31-72E78FA8F8E4}"/>
              </a:ext>
            </a:extLst>
          </p:cNvPr>
          <p:cNvSpPr txBox="1"/>
          <p:nvPr/>
        </p:nvSpPr>
        <p:spPr>
          <a:xfrm>
            <a:off x="9136209" y="3560297"/>
            <a:ext cx="2273935" cy="401392"/>
          </a:xfrm>
          <a:prstGeom prst="rect">
            <a:avLst/>
          </a:prstGeom>
          <a:ln w="9144">
            <a:solidFill>
              <a:srgbClr val="4471C4"/>
            </a:solidFill>
          </a:ln>
        </p:spPr>
        <p:txBody>
          <a:bodyPr vert="horz" wrap="square" lIns="0" tIns="31750" rIns="0" bIns="0" rtlCol="0">
            <a:spAutoFit/>
          </a:bodyPr>
          <a:lstStyle/>
          <a:p>
            <a:pPr marL="92075">
              <a:lnSpc>
                <a:spcPct val="100000"/>
              </a:lnSpc>
              <a:spcBef>
                <a:spcPts val="250"/>
              </a:spcBef>
            </a:pPr>
            <a:r>
              <a:rPr sz="2400" b="1" dirty="0">
                <a:solidFill>
                  <a:srgbClr val="C00000"/>
                </a:solidFill>
                <a:latin typeface="Times New Roman"/>
                <a:cs typeface="Times New Roman"/>
              </a:rPr>
              <a:t>Attributes</a:t>
            </a:r>
            <a:r>
              <a:rPr sz="2400" b="1" spc="-70" dirty="0">
                <a:solidFill>
                  <a:srgbClr val="C00000"/>
                </a:solidFill>
                <a:latin typeface="Times New Roman"/>
                <a:cs typeface="Times New Roman"/>
              </a:rPr>
              <a:t> </a:t>
            </a:r>
            <a:r>
              <a:rPr sz="2400" b="1" spc="-10" dirty="0">
                <a:solidFill>
                  <a:srgbClr val="C00000"/>
                </a:solidFill>
                <a:latin typeface="Times New Roman"/>
                <a:cs typeface="Times New Roman"/>
              </a:rPr>
              <a:t>(900)</a:t>
            </a:r>
            <a:endParaRPr sz="2400" dirty="0">
              <a:latin typeface="Times New Roman"/>
              <a:cs typeface="Times New Roman"/>
            </a:endParaRPr>
          </a:p>
        </p:txBody>
      </p:sp>
      <p:sp>
        <p:nvSpPr>
          <p:cNvPr id="4" name="TextBox 3"/>
          <p:cNvSpPr txBox="1"/>
          <p:nvPr/>
        </p:nvSpPr>
        <p:spPr>
          <a:xfrm>
            <a:off x="9136208" y="5598545"/>
            <a:ext cx="2017141" cy="369332"/>
          </a:xfrm>
          <a:prstGeom prst="rect">
            <a:avLst/>
          </a:prstGeom>
          <a:noFill/>
        </p:spPr>
        <p:txBody>
          <a:bodyPr wrap="square" rtlCol="0">
            <a:spAutoFit/>
          </a:bodyPr>
          <a:lstStyle/>
          <a:p>
            <a:r>
              <a:rPr lang="en-IN" b="1" dirty="0">
                <a:solidFill>
                  <a:schemeClr val="accent5">
                    <a:lumMod val="50000"/>
                  </a:schemeClr>
                </a:solidFill>
              </a:rPr>
              <a:t>Uniqueness(100)</a:t>
            </a:r>
          </a:p>
        </p:txBody>
      </p:sp>
      <p:sp>
        <p:nvSpPr>
          <p:cNvPr id="2" name="TextBox 1">
            <a:extLst>
              <a:ext uri="{FF2B5EF4-FFF2-40B4-BE49-F238E27FC236}">
                <a16:creationId xmlns:a16="http://schemas.microsoft.com/office/drawing/2014/main" id="{5C4CDF8C-171C-4071-B434-8AE45516C0A2}"/>
              </a:ext>
            </a:extLst>
          </p:cNvPr>
          <p:cNvSpPr txBox="1"/>
          <p:nvPr/>
        </p:nvSpPr>
        <p:spPr>
          <a:xfrm>
            <a:off x="8852489" y="1552353"/>
            <a:ext cx="3109139" cy="461665"/>
          </a:xfrm>
          <a:prstGeom prst="rect">
            <a:avLst/>
          </a:prstGeom>
          <a:noFill/>
        </p:spPr>
        <p:txBody>
          <a:bodyPr wrap="square" rtlCol="0">
            <a:spAutoFit/>
          </a:bodyPr>
          <a:lstStyle/>
          <a:p>
            <a:r>
              <a:rPr lang="en-US" sz="2400" dirty="0"/>
              <a:t>Total Assessment 1000</a:t>
            </a:r>
            <a:endParaRPr lang="en-IN" sz="2400" dirty="0"/>
          </a:p>
        </p:txBody>
      </p:sp>
    </p:spTree>
    <p:extLst>
      <p:ext uri="{BB962C8B-B14F-4D97-AF65-F5344CB8AC3E}">
        <p14:creationId xmlns:p14="http://schemas.microsoft.com/office/powerpoint/2010/main" val="687518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5th IQAC Meeting, 19th September 2025, SU</a:t>
            </a:r>
          </a:p>
        </p:txBody>
      </p:sp>
      <p:sp>
        <p:nvSpPr>
          <p:cNvPr id="5" name="Slide Number Placeholder 4"/>
          <p:cNvSpPr>
            <a:spLocks noGrp="1"/>
          </p:cNvSpPr>
          <p:nvPr>
            <p:ph type="sldNum" sz="quarter" idx="12"/>
          </p:nvPr>
        </p:nvSpPr>
        <p:spPr/>
        <p:txBody>
          <a:bodyPr/>
          <a:lstStyle/>
          <a:p>
            <a:fld id="{0369829C-C6AB-4FFE-8619-7C8CBBAF19CF}" type="slidenum">
              <a:rPr lang="en-US" smtClean="0"/>
              <a:pPr/>
              <a:t>24</a:t>
            </a:fld>
            <a:endParaRPr 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1" name="Table 10"/>
          <p:cNvGraphicFramePr>
            <a:graphicFrameLocks noGrp="1"/>
          </p:cNvGraphicFramePr>
          <p:nvPr>
            <p:extLst>
              <p:ext uri="{D42A27DB-BD31-4B8C-83A1-F6EECF244321}">
                <p14:modId xmlns:p14="http://schemas.microsoft.com/office/powerpoint/2010/main" val="3120001363"/>
              </p:ext>
            </p:extLst>
          </p:nvPr>
        </p:nvGraphicFramePr>
        <p:xfrm>
          <a:off x="0" y="1123803"/>
          <a:ext cx="12191999" cy="4882551"/>
        </p:xfrm>
        <a:graphic>
          <a:graphicData uri="http://schemas.openxmlformats.org/drawingml/2006/table">
            <a:tbl>
              <a:tblPr firstRow="1" firstCol="1" bandRow="1"/>
              <a:tblGrid>
                <a:gridCol w="1867599">
                  <a:extLst>
                    <a:ext uri="{9D8B030D-6E8A-4147-A177-3AD203B41FA5}">
                      <a16:colId xmlns:a16="http://schemas.microsoft.com/office/drawing/2014/main" val="20000"/>
                    </a:ext>
                  </a:extLst>
                </a:gridCol>
                <a:gridCol w="3979635">
                  <a:extLst>
                    <a:ext uri="{9D8B030D-6E8A-4147-A177-3AD203B41FA5}">
                      <a16:colId xmlns:a16="http://schemas.microsoft.com/office/drawing/2014/main" val="20001"/>
                    </a:ext>
                  </a:extLst>
                </a:gridCol>
                <a:gridCol w="3128925">
                  <a:extLst>
                    <a:ext uri="{9D8B030D-6E8A-4147-A177-3AD203B41FA5}">
                      <a16:colId xmlns:a16="http://schemas.microsoft.com/office/drawing/2014/main" val="20002"/>
                    </a:ext>
                  </a:extLst>
                </a:gridCol>
                <a:gridCol w="3215840">
                  <a:extLst>
                    <a:ext uri="{9D8B030D-6E8A-4147-A177-3AD203B41FA5}">
                      <a16:colId xmlns:a16="http://schemas.microsoft.com/office/drawing/2014/main" val="20003"/>
                    </a:ext>
                  </a:extLst>
                </a:gridCol>
              </a:tblGrid>
              <a:tr h="397866">
                <a:tc>
                  <a:txBody>
                    <a:bodyPr/>
                    <a:lstStyle/>
                    <a:p>
                      <a:pPr marL="457200" algn="just">
                        <a:lnSpc>
                          <a:spcPct val="115000"/>
                        </a:lnSpc>
                        <a:spcAft>
                          <a:spcPts val="0"/>
                        </a:spcAft>
                      </a:pPr>
                      <a:r>
                        <a:rPr lang="en-IN" sz="20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Input</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457200" algn="just">
                        <a:lnSpc>
                          <a:spcPct val="115000"/>
                        </a:lnSpc>
                        <a:spcAft>
                          <a:spcPts val="0"/>
                        </a:spcAft>
                      </a:pPr>
                      <a:r>
                        <a:rPr lang="en-IN" sz="20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Process</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457200" algn="just">
                        <a:lnSpc>
                          <a:spcPct val="115000"/>
                        </a:lnSpc>
                        <a:spcAft>
                          <a:spcPts val="0"/>
                        </a:spcAft>
                      </a:pPr>
                      <a:r>
                        <a:rPr lang="en-IN" sz="20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Outcome</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457200" algn="just">
                        <a:lnSpc>
                          <a:spcPct val="115000"/>
                        </a:lnSpc>
                        <a:spcAft>
                          <a:spcPts val="0"/>
                        </a:spcAft>
                      </a:pPr>
                      <a:r>
                        <a:rPr lang="en-IN" sz="20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Impact</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4484685">
                <a:tc>
                  <a:txBody>
                    <a:bodyPr/>
                    <a:lstStyle/>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Source of the</a:t>
                      </a:r>
                    </a:p>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content which is open for public viewing in their portals</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indent="0">
                        <a:lnSpc>
                          <a:spcPct val="100000"/>
                        </a:lnSpc>
                        <a:spcAft>
                          <a:spcPts val="600"/>
                        </a:spcAft>
                        <a:buFont typeface="Arial" panose="020B0604020202020204" pitchFamily="34" charset="0"/>
                        <a:buChar char="•"/>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Students Feedback</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Teachers Feedback</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Stakeholders involvement</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Method of periodic Up-gradation</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Review mechanism</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Transparent responsible and inclusive methods  </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of functioning</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Expanding access to high-quality Technical and    </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Vocational Education and Training </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Emphasizing the importance of enabling life-long </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learning focused on skilling, reskilling, and up </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skilling especially for vulnerable groups</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Encourage mobility of students, scholars across </a:t>
                      </a:r>
                    </a:p>
                    <a:p>
                      <a:pPr>
                        <a:lnSpc>
                          <a:spcPct val="100000"/>
                        </a:lnSpc>
                        <a:spcAft>
                          <a:spcPts val="6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higher education institutions</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90488" indent="-90488">
                        <a:lnSpc>
                          <a:spcPct val="100000"/>
                        </a:lnSpc>
                        <a:spcAft>
                          <a:spcPts val="300"/>
                        </a:spcAft>
                        <a:buFont typeface="Arial" panose="020B0604020202020204" pitchFamily="34" charset="0"/>
                        <a:buChar char="•"/>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Successful completion of Course (Passing)</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Updated knowledge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Innovative ideas/ways of exercising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policies/ patents/ high impact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publications, books</a:t>
                      </a:r>
                    </a:p>
                    <a:p>
                      <a:pPr marL="0" marR="0" lvl="0" indent="0" defTabSz="914400" eaLnBrk="1" fontAlgn="auto" latinLnBrk="0" hangingPunct="1">
                        <a:lnSpc>
                          <a:spcPct val="100000"/>
                        </a:lnSpc>
                        <a:spcBef>
                          <a:spcPts val="0"/>
                        </a:spcBef>
                        <a:spcAft>
                          <a:spcPts val="300"/>
                        </a:spcAft>
                        <a:buClrTx/>
                        <a:buSzTx/>
                        <a:buFontTx/>
                        <a:buNone/>
                        <a:tabLst/>
                        <a:defRPr/>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IN" sz="1400" b="1"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Time management catering to the </a:t>
                      </a:r>
                    </a:p>
                    <a:p>
                      <a:pPr marL="0" marR="0" lvl="0" indent="0" defTabSz="914400" eaLnBrk="1" fontAlgn="auto" latinLnBrk="0" hangingPunct="1">
                        <a:lnSpc>
                          <a:spcPct val="100000"/>
                        </a:lnSpc>
                        <a:spcBef>
                          <a:spcPts val="0"/>
                        </a:spcBef>
                        <a:spcAft>
                          <a:spcPts val="300"/>
                        </a:spcAft>
                        <a:buClrTx/>
                        <a:buSzTx/>
                        <a:buFontTx/>
                        <a:buNone/>
                        <a:tabLst/>
                        <a:defRPr/>
                      </a:pPr>
                      <a:r>
                        <a:rPr kumimoji="0" lang="en-IN" sz="1400" b="1"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needs of the semester system</a:t>
                      </a:r>
                    </a:p>
                    <a:p>
                      <a:pPr marL="171450" indent="-171450">
                        <a:lnSpc>
                          <a:spcPct val="100000"/>
                        </a:lnSpc>
                        <a:spcAft>
                          <a:spcPts val="300"/>
                        </a:spcAft>
                        <a:buFont typeface="Arial" panose="020B0604020202020204" pitchFamily="34" charset="0"/>
                        <a:buChar char="•"/>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Teaching content contextualised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leading to real-world skilling in the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learners</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Enable personal accomplishment and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enlightenment, constructive public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engagement, and productive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contribution to the society</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Multidisciplinary and holistic </a:t>
                      </a:r>
                    </a:p>
                    <a:p>
                      <a:pPr>
                        <a:lnSpc>
                          <a:spcPct val="100000"/>
                        </a:lnSpc>
                        <a:spcAft>
                          <a:spcPts val="30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education.</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indent="0">
                        <a:lnSpc>
                          <a:spcPct val="100000"/>
                        </a:lnSpc>
                        <a:spcAft>
                          <a:spcPts val="0"/>
                        </a:spcAft>
                        <a:buFont typeface="Arial" panose="020B0604020202020204" pitchFamily="34" charset="0"/>
                        <a:buChar char="•"/>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Progression towards higher level of </a:t>
                      </a:r>
                    </a:p>
                    <a:p>
                      <a:pPr marL="0" indent="0">
                        <a:lnSpc>
                          <a:spcPct val="100000"/>
                        </a:lnSpc>
                        <a:spcAft>
                          <a:spcPts val="0"/>
                        </a:spcAft>
                        <a:buFont typeface="Arial" panose="020B0604020202020204" pitchFamily="34" charset="0"/>
                        <a:buNone/>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education, educatedness in the   </a:t>
                      </a:r>
                    </a:p>
                    <a:p>
                      <a:pPr marL="0" indent="0">
                        <a:lnSpc>
                          <a:spcPct val="100000"/>
                        </a:lnSpc>
                        <a:spcAft>
                          <a:spcPts val="0"/>
                        </a:spcAft>
                        <a:buFont typeface="Arial" panose="020B0604020202020204" pitchFamily="34" charset="0"/>
                        <a:buNone/>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society.</a:t>
                      </a:r>
                    </a:p>
                    <a:p>
                      <a:pPr marL="0" indent="0">
                        <a:lnSpc>
                          <a:spcPct val="100000"/>
                        </a:lnSpc>
                        <a:spcAft>
                          <a:spcPts val="0"/>
                        </a:spcAft>
                        <a:buFont typeface="Arial" panose="020B0604020202020204" pitchFamily="34" charset="0"/>
                        <a:buNone/>
                      </a:pPr>
                      <a:endPar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Increased possibilities of skilled work-</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force leading to placement or self-</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generated jobs</a:t>
                      </a:r>
                    </a:p>
                    <a:p>
                      <a:pPr marL="0" indent="0">
                        <a:lnSpc>
                          <a:spcPct val="100000"/>
                        </a:lnSpc>
                        <a:spcAft>
                          <a:spcPts val="0"/>
                        </a:spcAft>
                      </a:pPr>
                      <a:endPar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Rise of involvement in entrepreneur-</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ships /innovations </a:t>
                      </a:r>
                    </a:p>
                    <a:p>
                      <a:pPr marL="0" indent="0">
                        <a:lnSpc>
                          <a:spcPct val="100000"/>
                        </a:lnSpc>
                        <a:spcAft>
                          <a:spcPts val="0"/>
                        </a:spcAft>
                      </a:pPr>
                      <a:endPar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Awards/recognitions/ Inventions/  </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Wealth generation</a:t>
                      </a:r>
                    </a:p>
                    <a:p>
                      <a:pPr marL="0" indent="0">
                        <a:lnSpc>
                          <a:spcPct val="100000"/>
                        </a:lnSpc>
                        <a:spcAft>
                          <a:spcPts val="0"/>
                        </a:spcAft>
                      </a:pPr>
                      <a:endPar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Prepare students for more </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meaningful and satisfying lives and </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work roles and enable economic </a:t>
                      </a:r>
                    </a:p>
                    <a:p>
                      <a:pPr marL="0" indent="0">
                        <a:lnSpc>
                          <a:spcPct val="100000"/>
                        </a:lnSpc>
                        <a:spcAft>
                          <a:spcPts val="0"/>
                        </a:spcAft>
                      </a:pPr>
                      <a:r>
                        <a:rPr lang="en-IN"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independence</a:t>
                      </a:r>
                    </a:p>
                  </a:txBody>
                  <a:tcPr marL="64418" marR="644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bl>
          </a:graphicData>
        </a:graphic>
      </p:graphicFrame>
      <p:sp>
        <p:nvSpPr>
          <p:cNvPr id="8" name="Rectangle 7">
            <a:extLst>
              <a:ext uri="{FF2B5EF4-FFF2-40B4-BE49-F238E27FC236}">
                <a16:creationId xmlns:a16="http://schemas.microsoft.com/office/drawing/2014/main" id="{DCCA8F90-67FA-4AC4-A1C2-D28FB5C78309}"/>
              </a:ext>
            </a:extLst>
          </p:cNvPr>
          <p:cNvSpPr/>
          <p:nvPr/>
        </p:nvSpPr>
        <p:spPr>
          <a:xfrm>
            <a:off x="0" y="0"/>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2800" dirty="0">
                <a:solidFill>
                  <a:schemeClr val="bg1">
                    <a:lumMod val="95000"/>
                  </a:schemeClr>
                </a:solidFill>
              </a:rPr>
              <a:t>(</a:t>
            </a:r>
            <a:r>
              <a:rPr lang="en-IN" sz="2800" dirty="0" err="1">
                <a:solidFill>
                  <a:schemeClr val="bg1">
                    <a:lumMod val="95000"/>
                  </a:schemeClr>
                </a:solidFill>
              </a:rPr>
              <a:t>i</a:t>
            </a:r>
            <a:r>
              <a:rPr lang="en-IN" sz="2800" dirty="0">
                <a:solidFill>
                  <a:schemeClr val="bg1">
                    <a:lumMod val="95000"/>
                  </a:schemeClr>
                </a:solidFill>
              </a:rPr>
              <a:t>) Curriculum Design</a:t>
            </a: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0" name="Footer Placeholder 38">
            <a:extLst>
              <a:ext uri="{FF2B5EF4-FFF2-40B4-BE49-F238E27FC236}">
                <a16:creationId xmlns:a16="http://schemas.microsoft.com/office/drawing/2014/main" id="{E6695A58-FEA0-4666-A71C-2F80A90C72AE}"/>
              </a:ext>
            </a:extLst>
          </p:cNvPr>
          <p:cNvSpPr txBox="1">
            <a:spLocks/>
          </p:cNvSpPr>
          <p:nvPr/>
        </p:nvSpPr>
        <p:spPr>
          <a:xfrm>
            <a:off x="4165600" y="6520864"/>
            <a:ext cx="3860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accent5">
                    <a:lumMod val="75000"/>
                  </a:schemeClr>
                </a:solidFill>
              </a:rPr>
              <a:t>5th IQAC Meeting, 19th September 2025, SU</a:t>
            </a:r>
            <a:endParaRPr lang="en-US" b="1" dirty="0">
              <a:solidFill>
                <a:schemeClr val="accent5">
                  <a:lumMod val="75000"/>
                </a:schemeClr>
              </a:solidFill>
            </a:endParaRPr>
          </a:p>
        </p:txBody>
      </p:sp>
      <p:sp>
        <p:nvSpPr>
          <p:cNvPr id="12" name="object 14">
            <a:extLst>
              <a:ext uri="{FF2B5EF4-FFF2-40B4-BE49-F238E27FC236}">
                <a16:creationId xmlns:a16="http://schemas.microsoft.com/office/drawing/2014/main" id="{0263A823-A60E-43EC-A9D5-794834741345}"/>
              </a:ext>
            </a:extLst>
          </p:cNvPr>
          <p:cNvSpPr txBox="1">
            <a:spLocks noChangeArrowheads="1"/>
          </p:cNvSpPr>
          <p:nvPr/>
        </p:nvSpPr>
        <p:spPr bwMode="auto">
          <a:xfrm>
            <a:off x="8890000" y="650875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26849" algn="r" defTabSz="914400" rtl="0" eaLnBrk="1" latinLnBrk="0" hangingPunct="1">
              <a:defRPr sz="1200" kern="1200">
                <a:solidFill>
                  <a:schemeClr val="tx1"/>
                </a:solidFill>
                <a:latin typeface="Arial" charset="0"/>
                <a:ea typeface="+mn-ea"/>
                <a:cs typeface="Arial" charset="0"/>
              </a:defRPr>
            </a:lvl1pPr>
            <a:lvl2pPr marL="1570671" indent="-604104" algn="l" defTabSz="914400" rtl="0" eaLnBrk="1" latinLnBrk="0" hangingPunct="1">
              <a:defRPr sz="1800" kern="1200">
                <a:solidFill>
                  <a:schemeClr val="tx1"/>
                </a:solidFill>
                <a:latin typeface="Arial" charset="0"/>
                <a:ea typeface="+mn-ea"/>
                <a:cs typeface="Arial" charset="0"/>
              </a:defRPr>
            </a:lvl2pPr>
            <a:lvl3pPr marL="2416416" indent="-483283" algn="l" defTabSz="914400" rtl="0" eaLnBrk="1" latinLnBrk="0" hangingPunct="1">
              <a:defRPr sz="1800" kern="1200">
                <a:solidFill>
                  <a:schemeClr val="tx1"/>
                </a:solidFill>
                <a:latin typeface="Arial" charset="0"/>
                <a:ea typeface="+mn-ea"/>
                <a:cs typeface="Arial" charset="0"/>
              </a:defRPr>
            </a:lvl3pPr>
            <a:lvl4pPr marL="3382983" indent="-483283" algn="l" defTabSz="914400" rtl="0" eaLnBrk="1" latinLnBrk="0" hangingPunct="1">
              <a:defRPr sz="1800" kern="1200">
                <a:solidFill>
                  <a:schemeClr val="tx1"/>
                </a:solidFill>
                <a:latin typeface="Arial" charset="0"/>
                <a:ea typeface="+mn-ea"/>
                <a:cs typeface="Arial" charset="0"/>
              </a:defRPr>
            </a:lvl4pPr>
            <a:lvl5pPr marL="4349549" indent="-483283" algn="l" defTabSz="914400" rtl="0" eaLnBrk="1" latinLnBrk="0" hangingPunct="1">
              <a:defRPr sz="1800" kern="1200">
                <a:solidFill>
                  <a:schemeClr val="tx1"/>
                </a:solidFill>
                <a:latin typeface="Arial" charset="0"/>
                <a:ea typeface="+mn-ea"/>
                <a:cs typeface="Arial" charset="0"/>
              </a:defRPr>
            </a:lvl5pPr>
            <a:lvl6pPr marL="5316116"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6pPr>
            <a:lvl7pPr marL="6282682"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7pPr>
            <a:lvl8pPr marL="7249249"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8pPr>
            <a:lvl9pPr marL="8215815"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9pPr>
          </a:lstStyle>
          <a:p>
            <a:fld id="{8E991991-F8FB-4E99-B76B-FAB9951D8132}" type="slidenum">
              <a:rPr lang="en-US" altLang="en-US" smtClean="0">
                <a:latin typeface="Microsoft Sans Serif" pitchFamily="34" charset="0"/>
                <a:cs typeface="Microsoft Sans Serif" pitchFamily="34" charset="0"/>
              </a:rPr>
              <a:pPr/>
              <a:t>24</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602959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graphicFrame>
        <p:nvGraphicFramePr>
          <p:cNvPr id="8" name="Table 7"/>
          <p:cNvGraphicFramePr>
            <a:graphicFrameLocks noGrp="1"/>
          </p:cNvGraphicFramePr>
          <p:nvPr>
            <p:extLst>
              <p:ext uri="{D42A27DB-BD31-4B8C-83A1-F6EECF244321}">
                <p14:modId xmlns:p14="http://schemas.microsoft.com/office/powerpoint/2010/main" val="2077149402"/>
              </p:ext>
            </p:extLst>
          </p:nvPr>
        </p:nvGraphicFramePr>
        <p:xfrm>
          <a:off x="26894" y="1272988"/>
          <a:ext cx="11783682" cy="5178725"/>
        </p:xfrm>
        <a:graphic>
          <a:graphicData uri="http://schemas.openxmlformats.org/drawingml/2006/table">
            <a:tbl>
              <a:tblPr firstRow="1" firstCol="1" bandRow="1"/>
              <a:tblGrid>
                <a:gridCol w="1733301">
                  <a:extLst>
                    <a:ext uri="{9D8B030D-6E8A-4147-A177-3AD203B41FA5}">
                      <a16:colId xmlns:a16="http://schemas.microsoft.com/office/drawing/2014/main" val="20000"/>
                    </a:ext>
                  </a:extLst>
                </a:gridCol>
                <a:gridCol w="4017403">
                  <a:extLst>
                    <a:ext uri="{9D8B030D-6E8A-4147-A177-3AD203B41FA5}">
                      <a16:colId xmlns:a16="http://schemas.microsoft.com/office/drawing/2014/main" val="20001"/>
                    </a:ext>
                  </a:extLst>
                </a:gridCol>
                <a:gridCol w="2820729">
                  <a:extLst>
                    <a:ext uri="{9D8B030D-6E8A-4147-A177-3AD203B41FA5}">
                      <a16:colId xmlns:a16="http://schemas.microsoft.com/office/drawing/2014/main" val="20002"/>
                    </a:ext>
                  </a:extLst>
                </a:gridCol>
                <a:gridCol w="3212249">
                  <a:extLst>
                    <a:ext uri="{9D8B030D-6E8A-4147-A177-3AD203B41FA5}">
                      <a16:colId xmlns:a16="http://schemas.microsoft.com/office/drawing/2014/main" val="20003"/>
                    </a:ext>
                  </a:extLst>
                </a:gridCol>
              </a:tblGrid>
              <a:tr h="323670">
                <a:tc>
                  <a:txBody>
                    <a:bodyPr/>
                    <a:lstStyle/>
                    <a:p>
                      <a:pPr marL="457200" algn="just">
                        <a:lnSpc>
                          <a:spcPct val="115000"/>
                        </a:lnSpc>
                        <a:spcAft>
                          <a:spcPts val="0"/>
                        </a:spcAft>
                      </a:pPr>
                      <a:r>
                        <a:rPr lang="en-IN"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Input</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457200" algn="just">
                        <a:lnSpc>
                          <a:spcPct val="115000"/>
                        </a:lnSpc>
                        <a:spcAft>
                          <a:spcPts val="0"/>
                        </a:spcAft>
                      </a:pPr>
                      <a:r>
                        <a:rPr lang="en-IN"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Process</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457200" algn="just">
                        <a:lnSpc>
                          <a:spcPct val="115000"/>
                        </a:lnSpc>
                        <a:spcAft>
                          <a:spcPts val="0"/>
                        </a:spcAft>
                      </a:pPr>
                      <a:r>
                        <a:rPr lang="en-IN"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Outcome</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457200" algn="just">
                        <a:lnSpc>
                          <a:spcPct val="115000"/>
                        </a:lnSpc>
                        <a:spcAft>
                          <a:spcPts val="0"/>
                        </a:spcAft>
                      </a:pPr>
                      <a:r>
                        <a:rPr lang="en-IN"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Impact</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4855055">
                <a:tc>
                  <a:txBody>
                    <a:bodyPr/>
                    <a:lstStyle/>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Applications</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Received</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90488" indent="-90488">
                        <a:lnSpc>
                          <a:spcPct val="115000"/>
                        </a:lnSpc>
                        <a:spcAft>
                          <a:spcPts val="0"/>
                        </a:spcAft>
                        <a:buFont typeface="Arial" panose="020B0604020202020204" pitchFamily="34" charset="0"/>
                        <a:buChar char="•"/>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Shortlisting procedure </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Personality aspects</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Pedagogy</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R&amp;D aptitude</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Constitution of Selection Committee</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Integrated Score with appropriate weightage</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Continuous professional development of teachers through the Malviya Mission Programme and other similar</a:t>
                      </a:r>
                      <a:r>
                        <a:rPr lang="en-IN" sz="14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programmes approved by UGC/AICTE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with appropriate weightages </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Appropriate consideration of faculty selection parameters (e.g. Professional</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skills like performing arts, visual arts; writing case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studies for management</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institute faculty) and practical</a:t>
                      </a:r>
                      <a:r>
                        <a:rPr lang="en-IN" sz="14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based selection</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Consideration of parameters</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 ensuring social inclusivity</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measures in the HEIs (gender</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parity/ disabled/ trans-person/SDGs) with appropriate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weightages</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Merit-based selection</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with due importance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 equity and diversity</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Reflection in career</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path of students</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nSpc>
                          <a:spcPct val="115000"/>
                        </a:lnSpc>
                        <a:spcAft>
                          <a:spcPts val="0"/>
                        </a:spcAft>
                      </a:pPr>
                      <a:r>
                        <a:rPr lang="en-IN"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Student progression</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towards higher level</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education in good</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institutions/</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professional life /social acceptance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 moulding them</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 be responsible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citizens of the nation.</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High quality faculty</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that contribute</a:t>
                      </a:r>
                    </a:p>
                    <a:p>
                      <a:pPr>
                        <a:lnSpc>
                          <a:spcPct val="115000"/>
                        </a:lnSpc>
                        <a:spcAft>
                          <a:spcPts val="0"/>
                        </a:spcAft>
                      </a:pP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towards the</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implementation</a:t>
                      </a:r>
                      <a:r>
                        <a:rPr lang="en-IN" sz="14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NEP 2020</a:t>
                      </a:r>
                    </a:p>
                  </a:txBody>
                  <a:tcPr marL="53823" marR="53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
        <p:nvSpPr>
          <p:cNvPr id="9" name="Rectangle 8">
            <a:extLst>
              <a:ext uri="{FF2B5EF4-FFF2-40B4-BE49-F238E27FC236}">
                <a16:creationId xmlns:a16="http://schemas.microsoft.com/office/drawing/2014/main" id="{2CDEB00E-665F-4C7A-89AC-E636232B56E7}"/>
              </a:ext>
            </a:extLst>
          </p:cNvPr>
          <p:cNvSpPr/>
          <p:nvPr/>
        </p:nvSpPr>
        <p:spPr>
          <a:xfrm>
            <a:off x="26894" y="0"/>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r>
              <a:rPr lang="en-IN" sz="2800" dirty="0">
                <a:solidFill>
                  <a:schemeClr val="bg1">
                    <a:lumMod val="95000"/>
                  </a:schemeClr>
                </a:solidFill>
              </a:rPr>
              <a:t>ii) Faculty Resources</a:t>
            </a: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0" name="object 14">
            <a:extLst>
              <a:ext uri="{FF2B5EF4-FFF2-40B4-BE49-F238E27FC236}">
                <a16:creationId xmlns:a16="http://schemas.microsoft.com/office/drawing/2014/main" id="{D820A91B-BD93-4FA6-BF9B-EAF5A0CD8E0C}"/>
              </a:ext>
            </a:extLst>
          </p:cNvPr>
          <p:cNvSpPr>
            <a:spLocks noGrp="1" noChangeArrowheads="1"/>
          </p:cNvSpPr>
          <p:nvPr>
            <p:ph type="sldNum" sz="quarter" idx="12"/>
          </p:nvPr>
        </p:nvSpPr>
        <p:spPr bwMode="auto">
          <a:xfrm>
            <a:off x="8699500" y="6545319"/>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25</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11" name="Footer Placeholder 3">
            <a:extLst>
              <a:ext uri="{FF2B5EF4-FFF2-40B4-BE49-F238E27FC236}">
                <a16:creationId xmlns:a16="http://schemas.microsoft.com/office/drawing/2014/main" id="{6FC8A768-8D8A-40A2-B0E0-FF8D87FD9D66}"/>
              </a:ext>
            </a:extLst>
          </p:cNvPr>
          <p:cNvSpPr>
            <a:spLocks noGrp="1"/>
          </p:cNvSpPr>
          <p:nvPr>
            <p:ph type="ftr" sz="quarter" idx="11"/>
          </p:nvPr>
        </p:nvSpPr>
        <p:spPr>
          <a:xfrm>
            <a:off x="4165600" y="6472294"/>
            <a:ext cx="3860800" cy="365125"/>
          </a:xfrm>
        </p:spPr>
        <p:txBody>
          <a:bodyPr/>
          <a:lstStyle/>
          <a:p>
            <a:r>
              <a:rPr lang="en-US" b="1" dirty="0">
                <a:solidFill>
                  <a:schemeClr val="accent5">
                    <a:lumMod val="75000"/>
                  </a:schemeClr>
                </a:solidFill>
              </a:rPr>
              <a:t>5th IQAC Meeting, 19th September 2025, SU</a:t>
            </a:r>
          </a:p>
        </p:txBody>
      </p:sp>
    </p:spTree>
    <p:extLst>
      <p:ext uri="{BB962C8B-B14F-4D97-AF65-F5344CB8AC3E}">
        <p14:creationId xmlns:p14="http://schemas.microsoft.com/office/powerpoint/2010/main" val="74987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graphicFrame>
        <p:nvGraphicFramePr>
          <p:cNvPr id="4" name="Table 3">
            <a:extLst>
              <a:ext uri="{FF2B5EF4-FFF2-40B4-BE49-F238E27FC236}">
                <a16:creationId xmlns:a16="http://schemas.microsoft.com/office/drawing/2014/main" id="{B4A54676-4D4E-836E-2F85-9C7AF866EA1E}"/>
              </a:ext>
            </a:extLst>
          </p:cNvPr>
          <p:cNvGraphicFramePr>
            <a:graphicFrameLocks noGrp="1"/>
          </p:cNvGraphicFramePr>
          <p:nvPr>
            <p:extLst>
              <p:ext uri="{D42A27DB-BD31-4B8C-83A1-F6EECF244321}">
                <p14:modId xmlns:p14="http://schemas.microsoft.com/office/powerpoint/2010/main" val="2366303871"/>
              </p:ext>
            </p:extLst>
          </p:nvPr>
        </p:nvGraphicFramePr>
        <p:xfrm>
          <a:off x="112144" y="1115366"/>
          <a:ext cx="11930331" cy="5492468"/>
        </p:xfrm>
        <a:graphic>
          <a:graphicData uri="http://schemas.openxmlformats.org/drawingml/2006/table">
            <a:tbl>
              <a:tblPr firstRow="1" bandRow="1">
                <a:tableStyleId>{5C22544A-7EE6-4342-B048-85BDC9FD1C3A}</a:tableStyleId>
              </a:tblPr>
              <a:tblGrid>
                <a:gridCol w="1776937">
                  <a:extLst>
                    <a:ext uri="{9D8B030D-6E8A-4147-A177-3AD203B41FA5}">
                      <a16:colId xmlns:a16="http://schemas.microsoft.com/office/drawing/2014/main" val="3814397008"/>
                    </a:ext>
                  </a:extLst>
                </a:gridCol>
                <a:gridCol w="4071772">
                  <a:extLst>
                    <a:ext uri="{9D8B030D-6E8A-4147-A177-3AD203B41FA5}">
                      <a16:colId xmlns:a16="http://schemas.microsoft.com/office/drawing/2014/main" val="2832060590"/>
                    </a:ext>
                  </a:extLst>
                </a:gridCol>
                <a:gridCol w="3053751">
                  <a:extLst>
                    <a:ext uri="{9D8B030D-6E8A-4147-A177-3AD203B41FA5}">
                      <a16:colId xmlns:a16="http://schemas.microsoft.com/office/drawing/2014/main" val="1359122509"/>
                    </a:ext>
                  </a:extLst>
                </a:gridCol>
                <a:gridCol w="3027871">
                  <a:extLst>
                    <a:ext uri="{9D8B030D-6E8A-4147-A177-3AD203B41FA5}">
                      <a16:colId xmlns:a16="http://schemas.microsoft.com/office/drawing/2014/main" val="1797006476"/>
                    </a:ext>
                  </a:extLst>
                </a:gridCol>
              </a:tblGrid>
              <a:tr h="865252">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Input</a:t>
                      </a:r>
                    </a:p>
                    <a:p>
                      <a:pPr algn="ctr"/>
                      <a:endParaRPr lang="en-US" sz="2000" dirty="0"/>
                    </a:p>
                  </a:txBody>
                  <a:tcPr>
                    <a:solidFill>
                      <a:schemeClr val="accent2">
                        <a:lumMod val="60000"/>
                        <a:lumOff val="40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Process</a:t>
                      </a:r>
                    </a:p>
                    <a:p>
                      <a:pPr algn="ctr"/>
                      <a:endParaRPr lang="en-US" sz="2000" dirty="0"/>
                    </a:p>
                  </a:txBody>
                  <a:tcPr>
                    <a:solidFill>
                      <a:schemeClr val="accent2">
                        <a:lumMod val="60000"/>
                        <a:lumOff val="40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Outcome</a:t>
                      </a:r>
                    </a:p>
                    <a:p>
                      <a:pPr algn="ctr"/>
                      <a:endParaRPr lang="en-US" sz="2000" dirty="0"/>
                    </a:p>
                  </a:txBody>
                  <a:tcPr>
                    <a:solidFill>
                      <a:schemeClr val="accent2">
                        <a:lumMod val="60000"/>
                        <a:lumOff val="40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Impact</a:t>
                      </a:r>
                    </a:p>
                    <a:p>
                      <a:pPr algn="ctr"/>
                      <a:endParaRPr lang="en-US" sz="2000" dirty="0"/>
                    </a:p>
                  </a:txBody>
                  <a:tcPr>
                    <a:solidFill>
                      <a:schemeClr val="accent2">
                        <a:lumMod val="60000"/>
                        <a:lumOff val="40000"/>
                      </a:schemeClr>
                    </a:solidFill>
                  </a:tcPr>
                </a:tc>
                <a:extLst>
                  <a:ext uri="{0D108BD9-81ED-4DB2-BD59-A6C34878D82A}">
                    <a16:rowId xmlns:a16="http://schemas.microsoft.com/office/drawing/2014/main" val="1190049877"/>
                  </a:ext>
                </a:extLst>
              </a:tr>
              <a:tr h="4627216">
                <a:tc>
                  <a:txBody>
                    <a:bodyPr/>
                    <a:lstStyle/>
                    <a:p>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Infrastructure Development</a:t>
                      </a:r>
                      <a:endParaRPr lang="en-US"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 Details of land, classroom, research laboratory, computer Centre, workshops, restaurant, theatre, dining hall, library, administrative office, faculty rooms, central stores, security, housekeeping, examination control office, placement office, common room, first aid cum sick room, guest house, sports club/ Gymnasium, auditorium, hostel</a:t>
                      </a:r>
                    </a:p>
                    <a:p>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 Logistics for infrastructure for connecting to the students, faculty and staff		</a:t>
                      </a:r>
                      <a:endParaRPr lang="en-US"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 Holistic view of the existing capabilities of the institution.</a:t>
                      </a:r>
                    </a:p>
                    <a:p>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 Judgement of capabilities for expansion</a:t>
                      </a:r>
                      <a:endParaRPr lang="en-US"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 Better outcomes from students and their academic courses</a:t>
                      </a:r>
                    </a:p>
                    <a:p>
                      <a:pPr marL="0" marR="0" lvl="0" indent="0" defTabSz="914400" eaLnBrk="1" fontAlgn="auto" latinLnBrk="0" hangingPunct="1">
                        <a:lnSpc>
                          <a:spcPct val="100000"/>
                        </a:lnSpc>
                        <a:spcBef>
                          <a:spcPts val="0"/>
                        </a:spcBef>
                        <a:spcAft>
                          <a:spcPts val="0"/>
                        </a:spcAft>
                        <a:buClrTx/>
                        <a:buSzTx/>
                        <a:buFontTx/>
                        <a:buNone/>
                        <a:tabLst/>
                        <a:defRPr/>
                      </a:pPr>
                      <a:r>
                        <a:rPr lang="en-US" sz="2000" b="0" i="0" u="none" strike="noStrike" baseline="0" dirty="0">
                          <a:solidFill>
                            <a:schemeClr val="dk1"/>
                          </a:solidFill>
                          <a:latin typeface="Times New Roman" panose="02020603050405020304" pitchFamily="18" charset="0"/>
                          <a:ea typeface="+mn-ea"/>
                          <a:cs typeface="Times New Roman" panose="02020603050405020304" pitchFamily="18" charset="0"/>
                        </a:rPr>
                        <a:t>• Creates an eco-system that ensures that a healthy development of courses, students, faculty, and staff takes place.	</a:t>
                      </a:r>
                    </a:p>
                    <a:p>
                      <a:endParaRPr lang="en-US"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3295403926"/>
                  </a:ext>
                </a:extLst>
              </a:tr>
            </a:tbl>
          </a:graphicData>
        </a:graphic>
      </p:graphicFrame>
      <p:sp>
        <p:nvSpPr>
          <p:cNvPr id="6" name="Rectangle 5">
            <a:extLst>
              <a:ext uri="{FF2B5EF4-FFF2-40B4-BE49-F238E27FC236}">
                <a16:creationId xmlns:a16="http://schemas.microsoft.com/office/drawing/2014/main" id="{B88865AF-CD92-490C-8FE8-4CCA6714AD84}"/>
              </a:ext>
            </a:extLst>
          </p:cNvPr>
          <p:cNvSpPr/>
          <p:nvPr/>
        </p:nvSpPr>
        <p:spPr>
          <a:xfrm>
            <a:off x="0" y="-30041"/>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r>
              <a:rPr lang="en-US" sz="2800" b="1" dirty="0">
                <a:solidFill>
                  <a:schemeClr val="bg1">
                    <a:lumMod val="95000"/>
                  </a:schemeClr>
                </a:solidFill>
                <a:latin typeface="Arial Nova" panose="020B0504020202020204" pitchFamily="34" charset="0"/>
              </a:rPr>
              <a:t>(</a:t>
            </a:r>
            <a:r>
              <a:rPr lang="en-US" sz="2800" dirty="0">
                <a:solidFill>
                  <a:schemeClr val="bg1">
                    <a:lumMod val="95000"/>
                  </a:schemeClr>
                </a:solidFill>
              </a:rPr>
              <a:t>iii) Infrastructure Development</a:t>
            </a: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7" name="Footer Placeholder 38">
            <a:extLst>
              <a:ext uri="{FF2B5EF4-FFF2-40B4-BE49-F238E27FC236}">
                <a16:creationId xmlns:a16="http://schemas.microsoft.com/office/drawing/2014/main" id="{D9CE4F0C-D93A-4159-A5BB-DE04DFAC613E}"/>
              </a:ext>
            </a:extLst>
          </p:cNvPr>
          <p:cNvSpPr>
            <a:spLocks noGrp="1"/>
          </p:cNvSpPr>
          <p:nvPr>
            <p:ph type="ftr" sz="quarter" idx="11"/>
          </p:nvPr>
        </p:nvSpPr>
        <p:spPr>
          <a:xfrm>
            <a:off x="4165600" y="6520864"/>
            <a:ext cx="3860800" cy="365125"/>
          </a:xfrm>
        </p:spPr>
        <p:txBody>
          <a:bodyPr/>
          <a:lstStyle/>
          <a:p>
            <a:r>
              <a:rPr lang="en-US" b="1" dirty="0">
                <a:solidFill>
                  <a:schemeClr val="accent5">
                    <a:lumMod val="75000"/>
                  </a:schemeClr>
                </a:solidFill>
              </a:rPr>
              <a:t>5th IQAC Meeting, 19th September 2025, SU</a:t>
            </a:r>
          </a:p>
        </p:txBody>
      </p:sp>
      <p:sp>
        <p:nvSpPr>
          <p:cNvPr id="8" name="object 14">
            <a:extLst>
              <a:ext uri="{FF2B5EF4-FFF2-40B4-BE49-F238E27FC236}">
                <a16:creationId xmlns:a16="http://schemas.microsoft.com/office/drawing/2014/main" id="{D9D999CA-E29B-4B4B-953C-0158AE16E216}"/>
              </a:ext>
            </a:extLst>
          </p:cNvPr>
          <p:cNvSpPr>
            <a:spLocks noGrp="1" noChangeArrowheads="1"/>
          </p:cNvSpPr>
          <p:nvPr>
            <p:ph type="sldNum" sz="quarter" idx="12"/>
          </p:nvPr>
        </p:nvSpPr>
        <p:spPr bwMode="auto">
          <a:xfrm>
            <a:off x="8775700" y="6675437"/>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26</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074873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sp>
        <p:nvSpPr>
          <p:cNvPr id="7" name="TextBox 6"/>
          <p:cNvSpPr txBox="1"/>
          <p:nvPr/>
        </p:nvSpPr>
        <p:spPr>
          <a:xfrm>
            <a:off x="155275" y="0"/>
            <a:ext cx="5236234" cy="369332"/>
          </a:xfrm>
          <a:prstGeom prst="rect">
            <a:avLst/>
          </a:prstGeom>
          <a:noFill/>
        </p:spPr>
        <p:txBody>
          <a:bodyPr wrap="square" rtlCol="0">
            <a:spAutoFit/>
          </a:bodyPr>
          <a:lstStyle/>
          <a:p>
            <a:r>
              <a:rPr lang="en-US" b="1" dirty="0">
                <a:solidFill>
                  <a:schemeClr val="accent6">
                    <a:lumMod val="50000"/>
                  </a:schemeClr>
                </a:solidFill>
              </a:rPr>
              <a:t>(</a:t>
            </a:r>
            <a:endParaRPr lang="en-US" dirty="0">
              <a:solidFill>
                <a:schemeClr val="accent6">
                  <a:lumMod val="50000"/>
                </a:schemeClr>
              </a:solidFill>
            </a:endParaRPr>
          </a:p>
        </p:txBody>
      </p:sp>
      <p:graphicFrame>
        <p:nvGraphicFramePr>
          <p:cNvPr id="8" name="Table 7">
            <a:extLst>
              <a:ext uri="{FF2B5EF4-FFF2-40B4-BE49-F238E27FC236}">
                <a16:creationId xmlns:a16="http://schemas.microsoft.com/office/drawing/2014/main" id="{CC24F1B1-19DC-9A7D-31F8-40871AC4F979}"/>
              </a:ext>
            </a:extLst>
          </p:cNvPr>
          <p:cNvGraphicFramePr>
            <a:graphicFrameLocks noGrp="1"/>
          </p:cNvGraphicFramePr>
          <p:nvPr>
            <p:extLst>
              <p:ext uri="{D42A27DB-BD31-4B8C-83A1-F6EECF244321}">
                <p14:modId xmlns:p14="http://schemas.microsoft.com/office/powerpoint/2010/main" val="4049893145"/>
              </p:ext>
            </p:extLst>
          </p:nvPr>
        </p:nvGraphicFramePr>
        <p:xfrm>
          <a:off x="0" y="920631"/>
          <a:ext cx="12114363" cy="5844235"/>
        </p:xfrm>
        <a:graphic>
          <a:graphicData uri="http://schemas.openxmlformats.org/drawingml/2006/table">
            <a:tbl>
              <a:tblPr firstRow="1" bandRow="1">
                <a:tableStyleId>{5C22544A-7EE6-4342-B048-85BDC9FD1C3A}</a:tableStyleId>
              </a:tblPr>
              <a:tblGrid>
                <a:gridCol w="1544667">
                  <a:extLst>
                    <a:ext uri="{9D8B030D-6E8A-4147-A177-3AD203B41FA5}">
                      <a16:colId xmlns:a16="http://schemas.microsoft.com/office/drawing/2014/main" val="3814397008"/>
                    </a:ext>
                  </a:extLst>
                </a:gridCol>
                <a:gridCol w="6059398">
                  <a:extLst>
                    <a:ext uri="{9D8B030D-6E8A-4147-A177-3AD203B41FA5}">
                      <a16:colId xmlns:a16="http://schemas.microsoft.com/office/drawing/2014/main" val="2832060590"/>
                    </a:ext>
                  </a:extLst>
                </a:gridCol>
                <a:gridCol w="2502824">
                  <a:extLst>
                    <a:ext uri="{9D8B030D-6E8A-4147-A177-3AD203B41FA5}">
                      <a16:colId xmlns:a16="http://schemas.microsoft.com/office/drawing/2014/main" val="1359122509"/>
                    </a:ext>
                  </a:extLst>
                </a:gridCol>
                <a:gridCol w="2007474">
                  <a:extLst>
                    <a:ext uri="{9D8B030D-6E8A-4147-A177-3AD203B41FA5}">
                      <a16:colId xmlns:a16="http://schemas.microsoft.com/office/drawing/2014/main" val="1797006476"/>
                    </a:ext>
                  </a:extLst>
                </a:gridCol>
              </a:tblGrid>
              <a:tr h="640185">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Input</a:t>
                      </a:r>
                    </a:p>
                    <a:p>
                      <a:pPr algn="ctr"/>
                      <a:endParaRPr lang="en-US" sz="18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Process</a:t>
                      </a:r>
                    </a:p>
                    <a:p>
                      <a:pPr algn="ctr"/>
                      <a:endParaRPr lang="en-US" sz="18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Outcome</a:t>
                      </a:r>
                    </a:p>
                    <a:p>
                      <a:pPr algn="ctr"/>
                      <a:endParaRPr lang="en-US" sz="18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Impact</a:t>
                      </a:r>
                    </a:p>
                    <a:p>
                      <a:pPr algn="ct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90049877"/>
                  </a:ext>
                </a:extLst>
              </a:tr>
              <a:tr h="5204050">
                <a:tc>
                  <a:txBody>
                    <a:bodyPr/>
                    <a:lstStyle/>
                    <a:p>
                      <a:r>
                        <a:rPr lang="en-US" sz="1800" b="0" i="0" u="none" strike="noStrike" baseline="0" dirty="0">
                          <a:solidFill>
                            <a:srgbClr val="000000"/>
                          </a:solidFill>
                          <a:latin typeface="Times New Roman" panose="02020603050405020304" pitchFamily="18" charset="0"/>
                          <a:cs typeface="Times New Roman" panose="02020603050405020304" pitchFamily="18" charset="0"/>
                        </a:rPr>
                        <a:t>Financial Resources &amp; Management</a:t>
                      </a:r>
                      <a:endParaRPr lang="en-US" sz="1800" dirty="0">
                        <a:latin typeface="Times New Roman" panose="02020603050405020304" pitchFamily="18" charset="0"/>
                        <a:cs typeface="Times New Roman" panose="02020603050405020304" pitchFamily="18" charset="0"/>
                      </a:endParaRPr>
                    </a:p>
                  </a:txBody>
                  <a:tcPr/>
                </a:tc>
                <a:tc>
                  <a:txBody>
                    <a:bodyPr/>
                    <a:lstStyle/>
                    <a:p>
                      <a:r>
                        <a:rPr lang="en-US" sz="1800" b="0" i="0" u="none" strike="noStrike" baseline="0" dirty="0">
                          <a:solidFill>
                            <a:schemeClr val="dk1"/>
                          </a:solidFill>
                          <a:latin typeface="Times New Roman" panose="02020603050405020304" pitchFamily="18" charset="0"/>
                          <a:ea typeface="+mn-ea"/>
                          <a:cs typeface="Times New Roman" panose="02020603050405020304" pitchFamily="18" charset="0"/>
                        </a:rPr>
                        <a:t>• Seed money for teachers, students and researchers</a:t>
                      </a:r>
                    </a:p>
                    <a:p>
                      <a:r>
                        <a:rPr lang="en-US" sz="1800" b="0" i="0" u="none" strike="noStrike" baseline="0" dirty="0">
                          <a:solidFill>
                            <a:schemeClr val="dk1"/>
                          </a:solidFill>
                          <a:latin typeface="Times New Roman" panose="02020603050405020304" pitchFamily="18" charset="0"/>
                          <a:ea typeface="+mn-ea"/>
                          <a:cs typeface="Times New Roman" panose="02020603050405020304" pitchFamily="18" charset="0"/>
                        </a:rPr>
                        <a:t>• Support for conferences, workshops, equipment, research etc. to students, teachers and researchers.</a:t>
                      </a:r>
                    </a:p>
                    <a:p>
                      <a:r>
                        <a:rPr lang="en-US" sz="1800" b="0" i="0" u="none" strike="noStrike" baseline="0" dirty="0">
                          <a:solidFill>
                            <a:schemeClr val="dk1"/>
                          </a:solidFill>
                          <a:latin typeface="Times New Roman" panose="02020603050405020304" pitchFamily="18" charset="0"/>
                          <a:ea typeface="+mn-ea"/>
                          <a:cs typeface="Times New Roman" panose="02020603050405020304" pitchFamily="18" charset="0"/>
                        </a:rPr>
                        <a:t>• Amount spent on developing facilities, library, e-resources, labs, training teachers and staff for undertaking outreach activities</a:t>
                      </a:r>
                    </a:p>
                    <a:p>
                      <a:r>
                        <a:rPr lang="en-US" sz="1800" b="0" i="0" u="none" strike="noStrike" baseline="0" dirty="0">
                          <a:solidFill>
                            <a:schemeClr val="dk1"/>
                          </a:solidFill>
                          <a:latin typeface="Times New Roman" panose="02020603050405020304" pitchFamily="18" charset="0"/>
                          <a:ea typeface="+mn-ea"/>
                          <a:cs typeface="Times New Roman" panose="02020603050405020304" pitchFamily="18" charset="0"/>
                        </a:rPr>
                        <a:t>• Amount spent on salary of teaching and  </a:t>
                      </a:r>
                      <a:r>
                        <a:rPr lang="en-US" sz="1800" b="0" i="0" u="none" strike="noStrike" baseline="0" dirty="0">
                          <a:solidFill>
                            <a:srgbClr val="000000"/>
                          </a:solidFill>
                          <a:latin typeface="Times New Roman" panose="02020603050405020304" pitchFamily="18" charset="0"/>
                          <a:cs typeface="Times New Roman" panose="02020603050405020304" pitchFamily="18" charset="0"/>
                        </a:rPr>
                        <a:t>non-teaching staff</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Amount spent on Seminars/ Workshops/Conferences</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Expenditure on infrastructure augmentation</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Amount received in donation and CSR funds</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Revenue generated from outreach activities</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Total amount spent on developing facilities, training teachers and staff for undertaking outreach activities</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Utilized amount on library, labs, workshops, other expenditure, salary of teaching and non-teaching staff, maintenance of infrastructure, consumables, Seminars/Workshops/ Conferences, each value given separately for each of the last 3 financial years</a:t>
                      </a:r>
                      <a:endParaRPr lang="en-US" sz="1800" dirty="0">
                        <a:latin typeface="Times New Roman" panose="02020603050405020304" pitchFamily="18" charset="0"/>
                        <a:cs typeface="Times New Roman" panose="02020603050405020304" pitchFamily="18" charset="0"/>
                      </a:endParaRPr>
                    </a:p>
                  </a:txBody>
                  <a:tcPr/>
                </a:tc>
                <a:tc>
                  <a:txBody>
                    <a:bodyPr/>
                    <a:lstStyle/>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Detailed overview of the financial health and existing capabilities of the institution. </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Judgement for expansion of the institutes	</a:t>
                      </a:r>
                      <a:endParaRPr lang="en-US" sz="1800" dirty="0">
                        <a:latin typeface="Times New Roman" panose="02020603050405020304" pitchFamily="18" charset="0"/>
                        <a:cs typeface="Times New Roman" panose="02020603050405020304" pitchFamily="18" charset="0"/>
                      </a:endParaRPr>
                    </a:p>
                  </a:txBody>
                  <a:tcPr/>
                </a:tc>
                <a:tc>
                  <a:txBody>
                    <a:bodyPr/>
                    <a:lstStyle/>
                    <a:p>
                      <a:r>
                        <a:rPr lang="en-US" sz="1800" b="0" i="0" u="none" strike="noStrike" baseline="0" dirty="0">
                          <a:solidFill>
                            <a:srgbClr val="000000"/>
                          </a:solidFill>
                          <a:latin typeface="Times New Roman" panose="02020603050405020304" pitchFamily="18" charset="0"/>
                          <a:cs typeface="Times New Roman" panose="02020603050405020304" pitchFamily="18" charset="0"/>
                        </a:rPr>
                        <a:t>•Better judgment about the outcomes from student, faculty and researchers</a:t>
                      </a:r>
                    </a:p>
                    <a:p>
                      <a:r>
                        <a:rPr lang="en-US" sz="1800" b="0" i="0" u="none" strike="noStrike" baseline="0" dirty="0">
                          <a:solidFill>
                            <a:srgbClr val="000000"/>
                          </a:solidFill>
                          <a:latin typeface="Times New Roman" panose="02020603050405020304" pitchFamily="18" charset="0"/>
                          <a:cs typeface="Times New Roman" panose="02020603050405020304" pitchFamily="18" charset="0"/>
                        </a:rPr>
                        <a:t>• Creates an eco-system that ensures that a healthy development of student, and faculty can be correlated</a:t>
                      </a:r>
                    </a:p>
                  </a:txBody>
                  <a:tcPr/>
                </a:tc>
                <a:extLst>
                  <a:ext uri="{0D108BD9-81ED-4DB2-BD59-A6C34878D82A}">
                    <a16:rowId xmlns:a16="http://schemas.microsoft.com/office/drawing/2014/main" val="3295403926"/>
                  </a:ext>
                </a:extLst>
              </a:tr>
            </a:tbl>
          </a:graphicData>
        </a:graphic>
      </p:graphicFrame>
      <p:sp>
        <p:nvSpPr>
          <p:cNvPr id="5" name="Rectangle 4">
            <a:extLst>
              <a:ext uri="{FF2B5EF4-FFF2-40B4-BE49-F238E27FC236}">
                <a16:creationId xmlns:a16="http://schemas.microsoft.com/office/drawing/2014/main" id="{81383484-F066-40E8-8533-2C2BCEE99E77}"/>
              </a:ext>
            </a:extLst>
          </p:cNvPr>
          <p:cNvSpPr/>
          <p:nvPr/>
        </p:nvSpPr>
        <p:spPr>
          <a:xfrm>
            <a:off x="0" y="0"/>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r>
              <a:rPr lang="en-US" sz="2800" dirty="0">
                <a:solidFill>
                  <a:schemeClr val="bg1">
                    <a:lumMod val="95000"/>
                  </a:schemeClr>
                </a:solidFill>
              </a:rPr>
              <a:t>iv) Financial Resources and Management</a:t>
            </a: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9" name="object 14">
            <a:extLst>
              <a:ext uri="{FF2B5EF4-FFF2-40B4-BE49-F238E27FC236}">
                <a16:creationId xmlns:a16="http://schemas.microsoft.com/office/drawing/2014/main" id="{462677DA-9C1E-4098-9664-EB68CE986945}"/>
              </a:ext>
            </a:extLst>
          </p:cNvPr>
          <p:cNvSpPr>
            <a:spLocks noGrp="1" noChangeArrowheads="1"/>
          </p:cNvSpPr>
          <p:nvPr>
            <p:ph type="sldNum" sz="quarter" idx="12"/>
          </p:nvPr>
        </p:nvSpPr>
        <p:spPr bwMode="auto">
          <a:xfrm>
            <a:off x="9023350" y="6492875"/>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27</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3176695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graphicFrame>
        <p:nvGraphicFramePr>
          <p:cNvPr id="8" name="Table 7"/>
          <p:cNvGraphicFramePr>
            <a:graphicFrameLocks noGrp="1"/>
          </p:cNvGraphicFramePr>
          <p:nvPr>
            <p:extLst>
              <p:ext uri="{D42A27DB-BD31-4B8C-83A1-F6EECF244321}">
                <p14:modId xmlns:p14="http://schemas.microsoft.com/office/powerpoint/2010/main" val="519499771"/>
              </p:ext>
            </p:extLst>
          </p:nvPr>
        </p:nvGraphicFramePr>
        <p:xfrm>
          <a:off x="72287" y="832097"/>
          <a:ext cx="12047426" cy="5464030"/>
        </p:xfrm>
        <a:graphic>
          <a:graphicData uri="http://schemas.openxmlformats.org/drawingml/2006/table">
            <a:tbl>
              <a:tblPr firstRow="1" firstCol="1" bandRow="1"/>
              <a:tblGrid>
                <a:gridCol w="2160052">
                  <a:extLst>
                    <a:ext uri="{9D8B030D-6E8A-4147-A177-3AD203B41FA5}">
                      <a16:colId xmlns:a16="http://schemas.microsoft.com/office/drawing/2014/main" val="20000"/>
                    </a:ext>
                  </a:extLst>
                </a:gridCol>
                <a:gridCol w="3901761">
                  <a:extLst>
                    <a:ext uri="{9D8B030D-6E8A-4147-A177-3AD203B41FA5}">
                      <a16:colId xmlns:a16="http://schemas.microsoft.com/office/drawing/2014/main" val="20001"/>
                    </a:ext>
                  </a:extLst>
                </a:gridCol>
                <a:gridCol w="2982483">
                  <a:extLst>
                    <a:ext uri="{9D8B030D-6E8A-4147-A177-3AD203B41FA5}">
                      <a16:colId xmlns:a16="http://schemas.microsoft.com/office/drawing/2014/main" val="20002"/>
                    </a:ext>
                  </a:extLst>
                </a:gridCol>
                <a:gridCol w="3003130">
                  <a:extLst>
                    <a:ext uri="{9D8B030D-6E8A-4147-A177-3AD203B41FA5}">
                      <a16:colId xmlns:a16="http://schemas.microsoft.com/office/drawing/2014/main" val="20003"/>
                    </a:ext>
                  </a:extLst>
                </a:gridCol>
              </a:tblGrid>
              <a:tr h="422955">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Input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Outcome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Impact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0000"/>
                  </a:ext>
                </a:extLst>
              </a:tr>
              <a:tr h="3502064">
                <a:tc>
                  <a:txBody>
                    <a:bodyPr/>
                    <a:lstStyle/>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Diversity</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content &amp; contemporary issues</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 content delivery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Normal classroom</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practice (Top down approach)</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Interactive method collaborative/ contextual learning</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Field work &amp; evaluation</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Experiential learning</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Critical thinking and problem solving methods</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Inculcating research oriented study</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Cultivating deeper interest in the subject to learn by</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self-efforts</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Harnessing digital technologies to overcome the digital divides for all learners</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Promoting open, equitable and secure scientific collaboration</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across research and higher education institutions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Holistic and</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contextual</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understanding of the</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subject and impact of learning in life</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Need to have a</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benchmark of</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learning outcome</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Promotion of</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research activity</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 new areas of</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thoughts</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Developing the</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aptitude of</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connecting insights</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across domains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Attainment of</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learning outcome,</a:t>
                      </a:r>
                    </a:p>
                    <a:p>
                      <a:pPr marL="0" indent="0">
                        <a:lnSpc>
                          <a:spcPct val="115000"/>
                        </a:lnSpc>
                        <a:spcAft>
                          <a:spcPts val="0"/>
                        </a:spcAft>
                        <a:buFont typeface="Arial" panose="020B0604020202020204" pitchFamily="34" charset="0"/>
                        <a:buNone/>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progression in</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studies &amp; profession</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Contribution towards</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different areas of</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learning /research</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through new and innovative critical</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ideas and thoughts</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Promotion of</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self-sufficiency</a:t>
                      </a:r>
                    </a:p>
                    <a:p>
                      <a:pPr>
                        <a:lnSpc>
                          <a:spcPct val="115000"/>
                        </a:lnSpc>
                        <a:spcAft>
                          <a:spcPts val="0"/>
                        </a:spcAft>
                      </a:pP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Creating confident</a:t>
                      </a:r>
                      <a:r>
                        <a:rPr lang="en-IN" sz="17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7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citizens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9EE6AD3D-AAD2-46C0-811E-7F7227E7F7BF}"/>
              </a:ext>
            </a:extLst>
          </p:cNvPr>
          <p:cNvSpPr/>
          <p:nvPr/>
        </p:nvSpPr>
        <p:spPr>
          <a:xfrm>
            <a:off x="0" y="0"/>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endParaRPr lang="en-US" sz="2800" dirty="0">
              <a:solidFill>
                <a:schemeClr val="bg1">
                  <a:lumMod val="95000"/>
                </a:schemeClr>
              </a:solidFill>
            </a:endParaRPr>
          </a:p>
          <a:p>
            <a:pPr algn="ctr">
              <a:defRPr/>
            </a:pPr>
            <a:r>
              <a:rPr lang="en-US" sz="2800" dirty="0">
                <a:solidFill>
                  <a:schemeClr val="bg1">
                    <a:lumMod val="95000"/>
                  </a:schemeClr>
                </a:solidFill>
              </a:rPr>
              <a:t>(v</a:t>
            </a:r>
            <a:r>
              <a:rPr lang="en-IN" sz="2800" dirty="0">
                <a:solidFill>
                  <a:schemeClr val="bg1">
                    <a:lumMod val="95000"/>
                  </a:schemeClr>
                </a:solidFill>
              </a:rPr>
              <a:t>) Learning and Teaching </a:t>
            </a:r>
          </a:p>
          <a:p>
            <a:pPr algn="ctr">
              <a:defRPr/>
            </a:pPr>
            <a:endParaRPr lang="en-US" sz="2800" dirty="0">
              <a:solidFill>
                <a:schemeClr val="bg1">
                  <a:lumMod val="95000"/>
                </a:schemeClr>
              </a:solidFill>
            </a:endParaRP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9" name="Footer Placeholder 38">
            <a:extLst>
              <a:ext uri="{FF2B5EF4-FFF2-40B4-BE49-F238E27FC236}">
                <a16:creationId xmlns:a16="http://schemas.microsoft.com/office/drawing/2014/main" id="{7FE91B39-0F69-4AE1-987E-218577627F1F}"/>
              </a:ext>
            </a:extLst>
          </p:cNvPr>
          <p:cNvSpPr>
            <a:spLocks noGrp="1"/>
          </p:cNvSpPr>
          <p:nvPr>
            <p:ph type="ftr" sz="quarter" idx="11"/>
          </p:nvPr>
        </p:nvSpPr>
        <p:spPr>
          <a:xfrm>
            <a:off x="4165600" y="6520864"/>
            <a:ext cx="3860800" cy="365125"/>
          </a:xfrm>
        </p:spPr>
        <p:txBody>
          <a:bodyPr/>
          <a:lstStyle/>
          <a:p>
            <a:r>
              <a:rPr lang="en-US" b="1" dirty="0">
                <a:solidFill>
                  <a:schemeClr val="accent5">
                    <a:lumMod val="75000"/>
                  </a:schemeClr>
                </a:solidFill>
              </a:rPr>
              <a:t>5th IQAC Meeting, 19th September 2025, SU</a:t>
            </a:r>
          </a:p>
        </p:txBody>
      </p:sp>
      <p:sp>
        <p:nvSpPr>
          <p:cNvPr id="10" name="object 14">
            <a:extLst>
              <a:ext uri="{FF2B5EF4-FFF2-40B4-BE49-F238E27FC236}">
                <a16:creationId xmlns:a16="http://schemas.microsoft.com/office/drawing/2014/main" id="{43ACE074-F08A-4032-A9DE-89AF7075150F}"/>
              </a:ext>
            </a:extLst>
          </p:cNvPr>
          <p:cNvSpPr>
            <a:spLocks noGrp="1" noChangeArrowheads="1"/>
          </p:cNvSpPr>
          <p:nvPr>
            <p:ph type="sldNum" sz="quarter" idx="12"/>
          </p:nvPr>
        </p:nvSpPr>
        <p:spPr bwMode="auto">
          <a:xfrm>
            <a:off x="8737600" y="6356353"/>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28</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2756102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5th IQAC Meeting, 19th September 2025, SU</a:t>
            </a:r>
          </a:p>
        </p:txBody>
      </p:sp>
      <p:sp>
        <p:nvSpPr>
          <p:cNvPr id="5" name="Slide Number Placeholder 4"/>
          <p:cNvSpPr>
            <a:spLocks noGrp="1"/>
          </p:cNvSpPr>
          <p:nvPr>
            <p:ph type="sldNum" sz="quarter" idx="12"/>
          </p:nvPr>
        </p:nvSpPr>
        <p:spPr/>
        <p:txBody>
          <a:bodyPr/>
          <a:lstStyle/>
          <a:p>
            <a:fld id="{0369829C-C6AB-4FFE-8619-7C8CBBAF19CF}" type="slidenum">
              <a:rPr lang="en-US" smtClean="0"/>
              <a:pPr/>
              <a:t>29</a:t>
            </a:fld>
            <a:endParaRPr lang="en-US"/>
          </a:p>
        </p:txBody>
      </p:sp>
      <p:sp>
        <p:nvSpPr>
          <p:cNvPr id="7"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595762279"/>
              </p:ext>
            </p:extLst>
          </p:nvPr>
        </p:nvGraphicFramePr>
        <p:xfrm>
          <a:off x="301545" y="1170116"/>
          <a:ext cx="11749176" cy="4781629"/>
        </p:xfrm>
        <a:graphic>
          <a:graphicData uri="http://schemas.openxmlformats.org/drawingml/2006/table">
            <a:tbl>
              <a:tblPr firstRow="1" firstCol="1" bandRow="1"/>
              <a:tblGrid>
                <a:gridCol w="2106578">
                  <a:extLst>
                    <a:ext uri="{9D8B030D-6E8A-4147-A177-3AD203B41FA5}">
                      <a16:colId xmlns:a16="http://schemas.microsoft.com/office/drawing/2014/main" val="20000"/>
                    </a:ext>
                  </a:extLst>
                </a:gridCol>
                <a:gridCol w="3724806">
                  <a:extLst>
                    <a:ext uri="{9D8B030D-6E8A-4147-A177-3AD203B41FA5}">
                      <a16:colId xmlns:a16="http://schemas.microsoft.com/office/drawing/2014/main" val="20001"/>
                    </a:ext>
                  </a:extLst>
                </a:gridCol>
                <a:gridCol w="3106321">
                  <a:extLst>
                    <a:ext uri="{9D8B030D-6E8A-4147-A177-3AD203B41FA5}">
                      <a16:colId xmlns:a16="http://schemas.microsoft.com/office/drawing/2014/main" val="20002"/>
                    </a:ext>
                  </a:extLst>
                </a:gridCol>
                <a:gridCol w="2811471">
                  <a:extLst>
                    <a:ext uri="{9D8B030D-6E8A-4147-A177-3AD203B41FA5}">
                      <a16:colId xmlns:a16="http://schemas.microsoft.com/office/drawing/2014/main" val="20003"/>
                    </a:ext>
                  </a:extLst>
                </a:gridCol>
              </a:tblGrid>
              <a:tr h="514429">
                <a:tc>
                  <a:txBody>
                    <a:body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Input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Outcome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Impact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3703887">
                <a:tc>
                  <a:txBody>
                    <a:bodyPr/>
                    <a:lstStyle/>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Curriculum &amp;</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engagement</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with    society</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Outreach activities</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Projects / internships</a:t>
                      </a:r>
                    </a:p>
                    <a:p>
                      <a:pPr>
                        <a:lnSpc>
                          <a:spcPct val="100000"/>
                        </a:lnSpc>
                        <a:spcAft>
                          <a:spcPts val="0"/>
                        </a:spcAft>
                      </a:pP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executed on</a:t>
                      </a:r>
                      <a:r>
                        <a:rPr lang="en-IN" sz="2000" b="1" baseline="0" dirty="0">
                          <a:solidFill>
                            <a:srgbClr val="C00000"/>
                          </a:solidFill>
                          <a:effectLst/>
                          <a:latin typeface="Times New Roman" pitchFamily="18" charset="0"/>
                          <a:ea typeface="Calibri" panose="020F0502020204030204" pitchFamily="34" charset="0"/>
                          <a:cs typeface="Times New Roman" pitchFamily="18" charset="0"/>
                        </a:rPr>
                        <a:t> </a:t>
                      </a: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real-world  problems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Social outreach and Community Engagement</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Involvement of students</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 connect with society in the context of curriculum</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Social research in</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collaboration with concerned bodies</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Adoption of nearby</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institutions, bodies or villages</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Exchange programmes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Understanding</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relevance of curriculum for</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effective social  and community</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engagement</a:t>
                      </a:r>
                    </a:p>
                    <a:p>
                      <a:pPr>
                        <a:lnSpc>
                          <a:spcPct val="100000"/>
                        </a:lnSpc>
                        <a:spcAft>
                          <a:spcPts val="0"/>
                        </a:spcAft>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Increased involvement</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the students in the</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societal level and</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realizing their sense</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responsibility</a:t>
                      </a:r>
                      <a:r>
                        <a:rPr lang="en-IN" sz="20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 a</a:t>
                      </a:r>
                      <a:r>
                        <a:rPr lang="en-IN" sz="20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social being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nSpc>
                          <a:spcPct val="100000"/>
                        </a:lnSpc>
                        <a:spcAft>
                          <a:spcPts val="0"/>
                        </a:spcAft>
                      </a:pP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Better</a:t>
                      </a:r>
                      <a:r>
                        <a:rPr lang="en-IN" sz="2000" b="1" baseline="0" dirty="0">
                          <a:solidFill>
                            <a:srgbClr val="C00000"/>
                          </a:solidFill>
                          <a:effectLst/>
                          <a:latin typeface="Times New Roman" pitchFamily="18" charset="0"/>
                          <a:ea typeface="Calibri" panose="020F0502020204030204" pitchFamily="34" charset="0"/>
                          <a:cs typeface="Times New Roman" pitchFamily="18" charset="0"/>
                        </a:rPr>
                        <a:t> </a:t>
                      </a: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acceptability of the  institutions by society</a:t>
                      </a:r>
                    </a:p>
                    <a:p>
                      <a:pPr>
                        <a:lnSpc>
                          <a:spcPct val="100000"/>
                        </a:lnSpc>
                        <a:spcAft>
                          <a:spcPts val="0"/>
                        </a:spcAft>
                      </a:pPr>
                      <a:endPar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Community</a:t>
                      </a:r>
                      <a:r>
                        <a:rPr lang="en-IN" sz="2000" b="1" baseline="0" dirty="0">
                          <a:solidFill>
                            <a:srgbClr val="C00000"/>
                          </a:solidFill>
                          <a:effectLst/>
                          <a:latin typeface="Times New Roman" pitchFamily="18" charset="0"/>
                          <a:ea typeface="Calibri" panose="020F0502020204030204" pitchFamily="34" charset="0"/>
                          <a:cs typeface="Times New Roman" pitchFamily="18" charset="0"/>
                        </a:rPr>
                        <a:t> </a:t>
                      </a: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improvement in terms of health, education &amp;</a:t>
                      </a:r>
                      <a:r>
                        <a:rPr lang="en-IN" sz="2000" b="1" baseline="0" dirty="0">
                          <a:solidFill>
                            <a:srgbClr val="C00000"/>
                          </a:solidFill>
                          <a:effectLst/>
                          <a:latin typeface="Times New Roman" pitchFamily="18" charset="0"/>
                          <a:ea typeface="Calibri" panose="020F0502020204030204" pitchFamily="34" charset="0"/>
                          <a:cs typeface="Times New Roman" pitchFamily="18" charset="0"/>
                        </a:rPr>
                        <a:t> </a:t>
                      </a:r>
                      <a:r>
                        <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economic upliftment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8" name="Rectangle 7">
            <a:extLst>
              <a:ext uri="{FF2B5EF4-FFF2-40B4-BE49-F238E27FC236}">
                <a16:creationId xmlns:a16="http://schemas.microsoft.com/office/drawing/2014/main" id="{87E84660-3D82-4BAF-A11E-F453C6CF7AAA}"/>
              </a:ext>
            </a:extLst>
          </p:cNvPr>
          <p:cNvSpPr/>
          <p:nvPr/>
        </p:nvSpPr>
        <p:spPr>
          <a:xfrm>
            <a:off x="0" y="0"/>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r>
              <a:rPr lang="en-US" sz="2800" dirty="0">
                <a:solidFill>
                  <a:schemeClr val="bg1">
                    <a:lumMod val="95000"/>
                  </a:schemeClr>
                </a:solidFill>
              </a:rPr>
              <a:t>(</a:t>
            </a:r>
            <a:r>
              <a:rPr lang="en-IN" sz="2800" dirty="0">
                <a:solidFill>
                  <a:schemeClr val="bg1">
                    <a:lumMod val="95000"/>
                  </a:schemeClr>
                </a:solidFill>
              </a:rPr>
              <a:t>vi) Community Engagement</a:t>
            </a:r>
          </a:p>
          <a:p>
            <a:pPr algn="ctr">
              <a:defRPr/>
            </a:pPr>
            <a:r>
              <a:rPr lang="en-IN" sz="2800" dirty="0">
                <a:solidFill>
                  <a:schemeClr val="bg1">
                    <a:lumMod val="95000"/>
                  </a:schemeClr>
                </a:solidFill>
              </a:rPr>
              <a:t> </a:t>
            </a:r>
          </a:p>
          <a:p>
            <a:pPr algn="ctr">
              <a:defRPr/>
            </a:pPr>
            <a:endParaRPr lang="en-US" sz="2800" dirty="0">
              <a:solidFill>
                <a:schemeClr val="bg1">
                  <a:lumMod val="95000"/>
                </a:schemeClr>
              </a:solidFill>
            </a:endParaRP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0" name="object 14">
            <a:extLst>
              <a:ext uri="{FF2B5EF4-FFF2-40B4-BE49-F238E27FC236}">
                <a16:creationId xmlns:a16="http://schemas.microsoft.com/office/drawing/2014/main" id="{D6474C55-EAF0-49D0-9316-A24DB768BB1C}"/>
              </a:ext>
            </a:extLst>
          </p:cNvPr>
          <p:cNvSpPr txBox="1">
            <a:spLocks noChangeArrowheads="1"/>
          </p:cNvSpPr>
          <p:nvPr/>
        </p:nvSpPr>
        <p:spPr bwMode="auto">
          <a:xfrm>
            <a:off x="8890000" y="650875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26849" algn="r" defTabSz="914400" rtl="0" eaLnBrk="1" latinLnBrk="0" hangingPunct="1">
              <a:defRPr sz="1200" kern="1200">
                <a:solidFill>
                  <a:schemeClr val="tx1"/>
                </a:solidFill>
                <a:latin typeface="Arial" charset="0"/>
                <a:ea typeface="+mn-ea"/>
                <a:cs typeface="Arial" charset="0"/>
              </a:defRPr>
            </a:lvl1pPr>
            <a:lvl2pPr marL="1570671" indent="-604104" algn="l" defTabSz="914400" rtl="0" eaLnBrk="1" latinLnBrk="0" hangingPunct="1">
              <a:defRPr sz="1800" kern="1200">
                <a:solidFill>
                  <a:schemeClr val="tx1"/>
                </a:solidFill>
                <a:latin typeface="Arial" charset="0"/>
                <a:ea typeface="+mn-ea"/>
                <a:cs typeface="Arial" charset="0"/>
              </a:defRPr>
            </a:lvl2pPr>
            <a:lvl3pPr marL="2416416" indent="-483283" algn="l" defTabSz="914400" rtl="0" eaLnBrk="1" latinLnBrk="0" hangingPunct="1">
              <a:defRPr sz="1800" kern="1200">
                <a:solidFill>
                  <a:schemeClr val="tx1"/>
                </a:solidFill>
                <a:latin typeface="Arial" charset="0"/>
                <a:ea typeface="+mn-ea"/>
                <a:cs typeface="Arial" charset="0"/>
              </a:defRPr>
            </a:lvl3pPr>
            <a:lvl4pPr marL="3382983" indent="-483283" algn="l" defTabSz="914400" rtl="0" eaLnBrk="1" latinLnBrk="0" hangingPunct="1">
              <a:defRPr sz="1800" kern="1200">
                <a:solidFill>
                  <a:schemeClr val="tx1"/>
                </a:solidFill>
                <a:latin typeface="Arial" charset="0"/>
                <a:ea typeface="+mn-ea"/>
                <a:cs typeface="Arial" charset="0"/>
              </a:defRPr>
            </a:lvl4pPr>
            <a:lvl5pPr marL="4349549" indent="-483283" algn="l" defTabSz="914400" rtl="0" eaLnBrk="1" latinLnBrk="0" hangingPunct="1">
              <a:defRPr sz="1800" kern="1200">
                <a:solidFill>
                  <a:schemeClr val="tx1"/>
                </a:solidFill>
                <a:latin typeface="Arial" charset="0"/>
                <a:ea typeface="+mn-ea"/>
                <a:cs typeface="Arial" charset="0"/>
              </a:defRPr>
            </a:lvl5pPr>
            <a:lvl6pPr marL="5316116"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6pPr>
            <a:lvl7pPr marL="6282682"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7pPr>
            <a:lvl8pPr marL="7249249"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8pPr>
            <a:lvl9pPr marL="8215815" indent="-483283" algn="l" defTabSz="914400" rtl="0" eaLnBrk="0" fontAlgn="base" latinLnBrk="0" hangingPunct="0">
              <a:spcBef>
                <a:spcPct val="0"/>
              </a:spcBef>
              <a:spcAft>
                <a:spcPct val="0"/>
              </a:spcAft>
              <a:defRPr sz="1800" kern="1200">
                <a:solidFill>
                  <a:schemeClr val="tx1"/>
                </a:solidFill>
                <a:latin typeface="Arial" charset="0"/>
                <a:ea typeface="+mn-ea"/>
                <a:cs typeface="Arial" charset="0"/>
              </a:defRPr>
            </a:lvl9pPr>
          </a:lstStyle>
          <a:p>
            <a:fld id="{8E991991-F8FB-4E99-B76B-FAB9951D8132}" type="slidenum">
              <a:rPr lang="en-US" altLang="en-US" smtClean="0">
                <a:latin typeface="Microsoft Sans Serif" pitchFamily="34" charset="0"/>
                <a:cs typeface="Microsoft Sans Serif" pitchFamily="34" charset="0"/>
              </a:rPr>
              <a:pPr/>
              <a:t>29</a:t>
            </a:fld>
            <a:r>
              <a:rPr lang="en-US" altLang="en-US">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
        <p:nvSpPr>
          <p:cNvPr id="11" name="Footer Placeholder 3">
            <a:extLst>
              <a:ext uri="{FF2B5EF4-FFF2-40B4-BE49-F238E27FC236}">
                <a16:creationId xmlns:a16="http://schemas.microsoft.com/office/drawing/2014/main" id="{45794200-CCC9-4F6A-A26D-FE9B304DA560}"/>
              </a:ext>
            </a:extLst>
          </p:cNvPr>
          <p:cNvSpPr txBox="1">
            <a:spLocks/>
          </p:cNvSpPr>
          <p:nvPr/>
        </p:nvSpPr>
        <p:spPr>
          <a:xfrm>
            <a:off x="4318000" y="6508753"/>
            <a:ext cx="3860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accent5">
                    <a:lumMod val="75000"/>
                  </a:schemeClr>
                </a:solidFill>
              </a:rPr>
              <a:t>5th IQAC Meeting, 19th September 2025, SU</a:t>
            </a:r>
            <a:endParaRPr lang="en-US" b="1" dirty="0">
              <a:solidFill>
                <a:schemeClr val="accent5">
                  <a:lumMod val="75000"/>
                </a:schemeClr>
              </a:solidFill>
            </a:endParaRPr>
          </a:p>
        </p:txBody>
      </p:sp>
    </p:spTree>
    <p:extLst>
      <p:ext uri="{BB962C8B-B14F-4D97-AF65-F5344CB8AC3E}">
        <p14:creationId xmlns:p14="http://schemas.microsoft.com/office/powerpoint/2010/main" val="1884518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graphicFrame>
        <p:nvGraphicFramePr>
          <p:cNvPr id="8" name="Table 7">
            <a:extLst>
              <a:ext uri="{FF2B5EF4-FFF2-40B4-BE49-F238E27FC236}">
                <a16:creationId xmlns:a16="http://schemas.microsoft.com/office/drawing/2014/main" id="{32125645-E7EA-CCE0-6007-5F79F663770A}"/>
              </a:ext>
            </a:extLst>
          </p:cNvPr>
          <p:cNvGraphicFramePr>
            <a:graphicFrameLocks noGrp="1"/>
          </p:cNvGraphicFramePr>
          <p:nvPr>
            <p:extLst>
              <p:ext uri="{D42A27DB-BD31-4B8C-83A1-F6EECF244321}">
                <p14:modId xmlns:p14="http://schemas.microsoft.com/office/powerpoint/2010/main" val="808220824"/>
              </p:ext>
            </p:extLst>
          </p:nvPr>
        </p:nvGraphicFramePr>
        <p:xfrm>
          <a:off x="265792" y="846578"/>
          <a:ext cx="11660416" cy="6370320"/>
        </p:xfrm>
        <a:graphic>
          <a:graphicData uri="http://schemas.openxmlformats.org/drawingml/2006/table">
            <a:tbl>
              <a:tblPr firstRow="1" bandRow="1">
                <a:tableStyleId>{5C22544A-7EE6-4342-B048-85BDC9FD1C3A}</a:tableStyleId>
              </a:tblPr>
              <a:tblGrid>
                <a:gridCol w="1265586">
                  <a:extLst>
                    <a:ext uri="{9D8B030D-6E8A-4147-A177-3AD203B41FA5}">
                      <a16:colId xmlns:a16="http://schemas.microsoft.com/office/drawing/2014/main" val="3814397008"/>
                    </a:ext>
                  </a:extLst>
                </a:gridCol>
                <a:gridCol w="5218981">
                  <a:extLst>
                    <a:ext uri="{9D8B030D-6E8A-4147-A177-3AD203B41FA5}">
                      <a16:colId xmlns:a16="http://schemas.microsoft.com/office/drawing/2014/main" val="2832060590"/>
                    </a:ext>
                  </a:extLst>
                </a:gridCol>
                <a:gridCol w="2640383">
                  <a:extLst>
                    <a:ext uri="{9D8B030D-6E8A-4147-A177-3AD203B41FA5}">
                      <a16:colId xmlns:a16="http://schemas.microsoft.com/office/drawing/2014/main" val="1359122509"/>
                    </a:ext>
                  </a:extLst>
                </a:gridCol>
                <a:gridCol w="2535466">
                  <a:extLst>
                    <a:ext uri="{9D8B030D-6E8A-4147-A177-3AD203B41FA5}">
                      <a16:colId xmlns:a16="http://schemas.microsoft.com/office/drawing/2014/main" val="1797006476"/>
                    </a:ext>
                  </a:extLst>
                </a:gridCol>
              </a:tblGrid>
              <a:tr h="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Input</a:t>
                      </a:r>
                    </a:p>
                  </a:txBody>
                  <a:tcPr>
                    <a:solidFill>
                      <a:schemeClr val="accent6">
                        <a:lumMod val="7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Process</a:t>
                      </a:r>
                    </a:p>
                  </a:txBody>
                  <a:tcPr>
                    <a:solidFill>
                      <a:schemeClr val="accent6">
                        <a:lumMod val="7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Outcome</a:t>
                      </a:r>
                    </a:p>
                    <a:p>
                      <a:pPr algn="ctr"/>
                      <a:endParaRPr lang="en-US" sz="2000" dirty="0"/>
                    </a:p>
                  </a:txBody>
                  <a:tcPr>
                    <a:solidFill>
                      <a:schemeClr val="accent6">
                        <a:lumMod val="7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t>Impact</a:t>
                      </a:r>
                    </a:p>
                  </a:txBody>
                  <a:tcPr>
                    <a:solidFill>
                      <a:schemeClr val="accent6">
                        <a:lumMod val="75000"/>
                      </a:schemeClr>
                    </a:solidFill>
                  </a:tcPr>
                </a:tc>
                <a:extLst>
                  <a:ext uri="{0D108BD9-81ED-4DB2-BD59-A6C34878D82A}">
                    <a16:rowId xmlns:a16="http://schemas.microsoft.com/office/drawing/2014/main" val="1190049877"/>
                  </a:ext>
                </a:extLst>
              </a:tr>
              <a:tr h="0">
                <a:tc>
                  <a:txBody>
                    <a:bodyPr/>
                    <a:lstStyle/>
                    <a:p>
                      <a:r>
                        <a:rPr lang="en-US" sz="1800" b="0" i="0" u="none" strike="noStrike" baseline="0" dirty="0">
                          <a:solidFill>
                            <a:schemeClr val="dk1"/>
                          </a:solidFill>
                          <a:latin typeface="+mn-lt"/>
                          <a:ea typeface="+mn-ea"/>
                          <a:cs typeface="+mn-cs"/>
                        </a:rPr>
                        <a:t>Act, Statutes, Regulations, Policies</a:t>
                      </a:r>
                      <a:endParaRPr lang="en-US" sz="1800" dirty="0"/>
                    </a:p>
                  </a:txBody>
                  <a:tcPr>
                    <a:solidFill>
                      <a:schemeClr val="accent6">
                        <a:lumMod val="40000"/>
                        <a:lumOff val="60000"/>
                      </a:schemeClr>
                    </a:solidFill>
                  </a:tcPr>
                </a:tc>
                <a:tc>
                  <a:txBody>
                    <a:bodyPr/>
                    <a:lstStyle/>
                    <a:p>
                      <a:r>
                        <a:rPr lang="en-US" sz="1800" b="0" i="0" u="none" strike="noStrike" baseline="0" dirty="0">
                          <a:solidFill>
                            <a:schemeClr val="dk1"/>
                          </a:solidFill>
                          <a:latin typeface="+mn-lt"/>
                          <a:ea typeface="+mn-ea"/>
                          <a:cs typeface="+mn-cs"/>
                        </a:rPr>
                        <a:t>• Implementation conforming to Act, Statutes, Regulations, Policies.</a:t>
                      </a:r>
                    </a:p>
                    <a:p>
                      <a:r>
                        <a:rPr lang="en-US" sz="1800" b="0" i="0" u="none" strike="noStrike" baseline="0" dirty="0">
                          <a:solidFill>
                            <a:schemeClr val="dk1"/>
                          </a:solidFill>
                          <a:latin typeface="+mn-lt"/>
                          <a:ea typeface="+mn-ea"/>
                          <a:cs typeface="+mn-cs"/>
                        </a:rPr>
                        <a:t>• Amendment procedure.	</a:t>
                      </a:r>
                      <a:endParaRPr lang="en-US" sz="1800" dirty="0"/>
                    </a:p>
                  </a:txBody>
                  <a:tcPr>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0" i="0" u="none" strike="noStrike" baseline="0" dirty="0">
                          <a:solidFill>
                            <a:schemeClr val="dk1"/>
                          </a:solidFill>
                          <a:latin typeface="+mn-lt"/>
                          <a:ea typeface="+mn-ea"/>
                          <a:cs typeface="+mn-cs"/>
                        </a:rPr>
                        <a:t>• Better conflict resolution	</a:t>
                      </a:r>
                      <a:endParaRPr lang="en-US" sz="1800" dirty="0"/>
                    </a:p>
                  </a:txBody>
                  <a:tcPr>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0" i="0" u="none" strike="noStrike" baseline="0" dirty="0">
                          <a:solidFill>
                            <a:schemeClr val="dk1"/>
                          </a:solidFill>
                          <a:latin typeface="+mn-lt"/>
                          <a:ea typeface="+mn-ea"/>
                          <a:cs typeface="+mn-cs"/>
                        </a:rPr>
                        <a:t>• Transparency in Governance	</a:t>
                      </a:r>
                    </a:p>
                    <a:p>
                      <a:endParaRPr lang="en-US" sz="1800" dirty="0"/>
                    </a:p>
                  </a:txBody>
                  <a:tcPr>
                    <a:solidFill>
                      <a:schemeClr val="accent6">
                        <a:lumMod val="40000"/>
                        <a:lumOff val="60000"/>
                      </a:schemeClr>
                    </a:solidFill>
                  </a:tcPr>
                </a:tc>
                <a:extLst>
                  <a:ext uri="{0D108BD9-81ED-4DB2-BD59-A6C34878D82A}">
                    <a16:rowId xmlns:a16="http://schemas.microsoft.com/office/drawing/2014/main" val="3295403926"/>
                  </a:ext>
                </a:extLst>
              </a:tr>
              <a:tr h="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0" i="0" u="none" strike="noStrike" baseline="0" dirty="0">
                          <a:solidFill>
                            <a:schemeClr val="dk1"/>
                          </a:solidFill>
                          <a:latin typeface="+mn-lt"/>
                          <a:ea typeface="+mn-ea"/>
                          <a:cs typeface="+mn-cs"/>
                        </a:rPr>
                        <a:t>Mission to achieve the vision.	</a:t>
                      </a:r>
                    </a:p>
                    <a:p>
                      <a:endParaRPr lang="en-US" sz="1800" dirty="0"/>
                    </a:p>
                  </a:txBody>
                  <a:tcPr>
                    <a:solidFill>
                      <a:schemeClr val="accent6">
                        <a:lumMod val="20000"/>
                        <a:lumOff val="80000"/>
                      </a:schemeClr>
                    </a:solidFill>
                  </a:tcPr>
                </a:tc>
                <a:tc>
                  <a:txBody>
                    <a:bodyPr/>
                    <a:lstStyle/>
                    <a:p>
                      <a:pPr marL="57150" indent="-57150">
                        <a:buFont typeface="Arial" pitchFamily="34" charset="0"/>
                        <a:buChar char="•"/>
                      </a:pPr>
                      <a:r>
                        <a:rPr lang="en-US" sz="1800" b="0" i="0" u="none" strike="noStrike" baseline="0" dirty="0">
                          <a:solidFill>
                            <a:schemeClr val="dk1"/>
                          </a:solidFill>
                          <a:latin typeface="Times New Roman" pitchFamily="18" charset="0"/>
                          <a:ea typeface="+mn-ea"/>
                          <a:cs typeface="Times New Roman" pitchFamily="18" charset="0"/>
                        </a:rPr>
                        <a:t>  Innovation in Governance to be evaluated based on Implementation of eGovernance, Decentralization, participative  management strategies.</a:t>
                      </a:r>
                    </a:p>
                    <a:p>
                      <a:r>
                        <a:rPr lang="en-US" sz="1800" b="0" i="0" u="none" strike="noStrike" baseline="0" dirty="0">
                          <a:solidFill>
                            <a:schemeClr val="dk1"/>
                          </a:solidFill>
                          <a:latin typeface="Times New Roman" pitchFamily="18" charset="0"/>
                          <a:ea typeface="+mn-ea"/>
                          <a:cs typeface="Times New Roman" pitchFamily="18" charset="0"/>
                        </a:rPr>
                        <a:t>• Implementation of the G20 High-Level Principles on Lifestyles for Sustainable Development (LiFE) with appropriate weightage</a:t>
                      </a:r>
                    </a:p>
                    <a:p>
                      <a:r>
                        <a:rPr lang="en-US" sz="1800" b="0" i="0" u="none" strike="noStrike" baseline="0" dirty="0">
                          <a:solidFill>
                            <a:schemeClr val="dk1"/>
                          </a:solidFill>
                          <a:latin typeface="Times New Roman" pitchFamily="18" charset="0"/>
                          <a:ea typeface="+mn-ea"/>
                          <a:cs typeface="Times New Roman" pitchFamily="18" charset="0"/>
                        </a:rPr>
                        <a:t>• Appropriate weightage for availability of an effective Grievance Redressal Mechanism and resolution of complaints</a:t>
                      </a:r>
                    </a:p>
                    <a:p>
                      <a:r>
                        <a:rPr lang="en-US" sz="1800" b="0" i="0" u="none" strike="noStrike" baseline="0" dirty="0">
                          <a:solidFill>
                            <a:schemeClr val="dk1"/>
                          </a:solidFill>
                          <a:latin typeface="Times New Roman" pitchFamily="18" charset="0"/>
                          <a:ea typeface="+mn-ea"/>
                          <a:cs typeface="Times New Roman" pitchFamily="18" charset="0"/>
                        </a:rPr>
                        <a:t>• Appropriate weightages for performance related statistics like increase in enrolment, gender parity ratio, SC/ST/OBC/EWS Student enrolment</a:t>
                      </a:r>
                    </a:p>
                    <a:p>
                      <a:r>
                        <a:rPr lang="en-US" sz="1800" b="0" i="0" u="none" strike="noStrike" baseline="0" dirty="0">
                          <a:solidFill>
                            <a:schemeClr val="dk1"/>
                          </a:solidFill>
                          <a:latin typeface="Times New Roman" pitchFamily="18" charset="0"/>
                          <a:ea typeface="+mn-ea"/>
                          <a:cs typeface="Times New Roman" pitchFamily="18" charset="0"/>
                        </a:rPr>
                        <a:t>• Appropriate weightage for strategies adopted for promotion of internationalization of education (e.g. UGC )</a:t>
                      </a:r>
                      <a:r>
                        <a:rPr lang="en-US" sz="1800" b="0" i="0" u="none" strike="noStrike" baseline="0" dirty="0">
                          <a:solidFill>
                            <a:schemeClr val="dk1"/>
                          </a:solidFill>
                          <a:latin typeface="+mn-lt"/>
                          <a:ea typeface="+mn-ea"/>
                          <a:cs typeface="+mn-cs"/>
                        </a:rPr>
                        <a:t>	</a:t>
                      </a:r>
                    </a:p>
                    <a:p>
                      <a:endParaRPr lang="en-US" sz="1800" dirty="0"/>
                    </a:p>
                  </a:txBody>
                  <a:tcPr>
                    <a:solidFill>
                      <a:schemeClr val="accent6">
                        <a:lumMod val="20000"/>
                        <a:lumOff val="80000"/>
                      </a:schemeClr>
                    </a:solidFill>
                  </a:tcPr>
                </a:tc>
                <a:tc>
                  <a:txBody>
                    <a:bodyPr/>
                    <a:lstStyle/>
                    <a:p>
                      <a:r>
                        <a:rPr lang="en-US" sz="1800" b="0" i="0" u="none" strike="noStrike" baseline="0" dirty="0">
                          <a:solidFill>
                            <a:schemeClr val="dk1"/>
                          </a:solidFill>
                          <a:latin typeface="+mn-lt"/>
                          <a:ea typeface="+mn-ea"/>
                          <a:cs typeface="+mn-cs"/>
                        </a:rPr>
                        <a:t>• Level of Implementation with examples in different areas</a:t>
                      </a:r>
                    </a:p>
                    <a:p>
                      <a:r>
                        <a:rPr lang="en-US" sz="1800" b="0" i="0" u="none" strike="noStrike" baseline="0" dirty="0">
                          <a:solidFill>
                            <a:schemeClr val="dk1"/>
                          </a:solidFill>
                          <a:latin typeface="+mn-lt"/>
                          <a:ea typeface="+mn-ea"/>
                          <a:cs typeface="+mn-cs"/>
                        </a:rPr>
                        <a:t>• Increased Gross Enrollment  Ratio(GER)	</a:t>
                      </a:r>
                    </a:p>
                    <a:p>
                      <a:pPr marL="0" marR="0" lvl="0" indent="0" defTabSz="914400" eaLnBrk="1" fontAlgn="auto" latinLnBrk="0" hangingPunct="1">
                        <a:lnSpc>
                          <a:spcPct val="100000"/>
                        </a:lnSpc>
                        <a:spcBef>
                          <a:spcPts val="0"/>
                        </a:spcBef>
                        <a:spcAft>
                          <a:spcPts val="0"/>
                        </a:spcAft>
                        <a:buClrTx/>
                        <a:buSzTx/>
                        <a:buFontTx/>
                        <a:buNone/>
                        <a:tabLst/>
                        <a:defRPr/>
                      </a:pPr>
                      <a:endParaRPr lang="en-US" sz="1800" dirty="0"/>
                    </a:p>
                  </a:txBody>
                  <a:tcPr>
                    <a:solidFill>
                      <a:schemeClr val="accent6">
                        <a:lumMod val="20000"/>
                        <a:lumOff val="80000"/>
                      </a:schemeClr>
                    </a:solidFill>
                  </a:tcPr>
                </a:tc>
                <a:tc>
                  <a:txBody>
                    <a:bodyPr/>
                    <a:lstStyle/>
                    <a:p>
                      <a:r>
                        <a:rPr lang="en-US" sz="1800" b="0" i="0" u="none" strike="noStrike" baseline="0" dirty="0">
                          <a:solidFill>
                            <a:schemeClr val="dk1"/>
                          </a:solidFill>
                          <a:latin typeface="+mn-lt"/>
                          <a:ea typeface="+mn-ea"/>
                          <a:cs typeface="+mn-cs"/>
                        </a:rPr>
                        <a:t>• Timeline of execution of administrative tasks</a:t>
                      </a:r>
                    </a:p>
                    <a:p>
                      <a:r>
                        <a:rPr lang="en-US" sz="1800" b="0" i="0" u="none" strike="noStrike" baseline="0" dirty="0">
                          <a:solidFill>
                            <a:schemeClr val="dk1"/>
                          </a:solidFill>
                          <a:latin typeface="+mn-lt"/>
                          <a:ea typeface="+mn-ea"/>
                          <a:cs typeface="+mn-cs"/>
                        </a:rPr>
                        <a:t>• Helps in better management of the institution and its admin</a:t>
                      </a:r>
                    </a:p>
                    <a:p>
                      <a:r>
                        <a:rPr lang="en-US" sz="1800" b="0" i="0" u="none" strike="noStrike" baseline="0" dirty="0">
                          <a:solidFill>
                            <a:schemeClr val="dk1"/>
                          </a:solidFill>
                          <a:latin typeface="+mn-lt"/>
                          <a:ea typeface="+mn-ea"/>
                          <a:cs typeface="+mn-cs"/>
                        </a:rPr>
                        <a:t>• Restoration of India’s role as a </a:t>
                      </a:r>
                      <a:r>
                        <a:rPr lang="en-US" sz="1800" b="1" i="0" u="none" strike="noStrike" baseline="0" dirty="0">
                          <a:solidFill>
                            <a:schemeClr val="dk1"/>
                          </a:solidFill>
                          <a:latin typeface="+mn-lt"/>
                          <a:ea typeface="+mn-ea"/>
                          <a:cs typeface="+mn-cs"/>
                        </a:rPr>
                        <a:t>Vishwaguru</a:t>
                      </a:r>
                      <a:r>
                        <a:rPr lang="en-US" sz="1800" b="0" i="0" u="none" strike="noStrike" baseline="0" dirty="0">
                          <a:solidFill>
                            <a:schemeClr val="dk1"/>
                          </a:solidFill>
                          <a:latin typeface="+mn-lt"/>
                          <a:ea typeface="+mn-ea"/>
                          <a:cs typeface="+mn-cs"/>
                        </a:rPr>
                        <a:t>	</a:t>
                      </a:r>
                    </a:p>
                    <a:p>
                      <a:endParaRPr lang="en-US" sz="1800" dirty="0"/>
                    </a:p>
                  </a:txBody>
                  <a:tcPr>
                    <a:solidFill>
                      <a:schemeClr val="accent6">
                        <a:lumMod val="20000"/>
                        <a:lumOff val="80000"/>
                      </a:schemeClr>
                    </a:solidFill>
                  </a:tcPr>
                </a:tc>
                <a:extLst>
                  <a:ext uri="{0D108BD9-81ED-4DB2-BD59-A6C34878D82A}">
                    <a16:rowId xmlns:a16="http://schemas.microsoft.com/office/drawing/2014/main" val="2772684095"/>
                  </a:ext>
                </a:extLst>
              </a:tr>
            </a:tbl>
          </a:graphicData>
        </a:graphic>
      </p:graphicFrame>
      <p:sp>
        <p:nvSpPr>
          <p:cNvPr id="5" name="Rectangle 4">
            <a:extLst>
              <a:ext uri="{FF2B5EF4-FFF2-40B4-BE49-F238E27FC236}">
                <a16:creationId xmlns:a16="http://schemas.microsoft.com/office/drawing/2014/main" id="{7F2D537E-5E32-4357-9CE2-E9CF98623D4B}"/>
              </a:ext>
            </a:extLst>
          </p:cNvPr>
          <p:cNvSpPr/>
          <p:nvPr/>
        </p:nvSpPr>
        <p:spPr>
          <a:xfrm>
            <a:off x="0" y="35036"/>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endParaRPr lang="en-US" sz="2800" dirty="0">
              <a:solidFill>
                <a:schemeClr val="bg1">
                  <a:lumMod val="95000"/>
                </a:schemeClr>
              </a:solidFill>
            </a:endParaRPr>
          </a:p>
          <a:p>
            <a:pPr algn="ctr">
              <a:defRPr/>
            </a:pPr>
            <a:r>
              <a:rPr lang="en-US" sz="2800" dirty="0">
                <a:solidFill>
                  <a:schemeClr val="bg1">
                    <a:lumMod val="95000"/>
                  </a:schemeClr>
                </a:solidFill>
              </a:rPr>
              <a:t>(vii) Governance and Administration</a:t>
            </a:r>
          </a:p>
          <a:p>
            <a:pPr algn="ctr">
              <a:defRPr/>
            </a:pPr>
            <a:endParaRPr lang="en-IN" sz="2800" dirty="0">
              <a:solidFill>
                <a:schemeClr val="bg1">
                  <a:lumMod val="95000"/>
                </a:schemeClr>
              </a:solidFill>
            </a:endParaRP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9" name="Footer Placeholder 38">
            <a:extLst>
              <a:ext uri="{FF2B5EF4-FFF2-40B4-BE49-F238E27FC236}">
                <a16:creationId xmlns:a16="http://schemas.microsoft.com/office/drawing/2014/main" id="{A2F94CB5-13F9-4BC5-8C3F-5858599629AC}"/>
              </a:ext>
            </a:extLst>
          </p:cNvPr>
          <p:cNvSpPr>
            <a:spLocks noGrp="1"/>
          </p:cNvSpPr>
          <p:nvPr>
            <p:ph type="ftr" sz="quarter" idx="11"/>
          </p:nvPr>
        </p:nvSpPr>
        <p:spPr>
          <a:xfrm>
            <a:off x="4165600" y="6520864"/>
            <a:ext cx="3860800" cy="365125"/>
          </a:xfrm>
        </p:spPr>
        <p:txBody>
          <a:bodyPr/>
          <a:lstStyle/>
          <a:p>
            <a:r>
              <a:rPr lang="en-US" b="1" dirty="0">
                <a:solidFill>
                  <a:schemeClr val="accent5">
                    <a:lumMod val="75000"/>
                  </a:schemeClr>
                </a:solidFill>
              </a:rPr>
              <a:t>5th IQAC Meeting, 19th September 2025, SU</a:t>
            </a:r>
          </a:p>
        </p:txBody>
      </p:sp>
      <p:sp>
        <p:nvSpPr>
          <p:cNvPr id="10" name="object 14">
            <a:extLst>
              <a:ext uri="{FF2B5EF4-FFF2-40B4-BE49-F238E27FC236}">
                <a16:creationId xmlns:a16="http://schemas.microsoft.com/office/drawing/2014/main" id="{1D4736F3-A6D4-44A9-9ABE-34032188D071}"/>
              </a:ext>
            </a:extLst>
          </p:cNvPr>
          <p:cNvSpPr>
            <a:spLocks noGrp="1" noChangeArrowheads="1"/>
          </p:cNvSpPr>
          <p:nvPr>
            <p:ph type="sldNum" sz="quarter" idx="12"/>
          </p:nvPr>
        </p:nvSpPr>
        <p:spPr bwMode="auto">
          <a:xfrm>
            <a:off x="8737600" y="6356353"/>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30</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044087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24618" y="577970"/>
            <a:ext cx="6840748" cy="646331"/>
          </a:xfrm>
          <a:prstGeom prst="rect">
            <a:avLst/>
          </a:prstGeom>
          <a:noFill/>
        </p:spPr>
        <p:txBody>
          <a:bodyPr wrap="square" rtlCol="0">
            <a:spAutoFit/>
          </a:bodyPr>
          <a:lstStyle/>
          <a:p>
            <a:endParaRPr lang="en-US" dirty="0">
              <a:solidFill>
                <a:schemeClr val="accent6">
                  <a:lumMod val="50000"/>
                </a:schemeClr>
              </a:solidFill>
            </a:endParaRPr>
          </a:p>
          <a:p>
            <a:endParaRPr lang="en-IN" dirty="0">
              <a:solidFill>
                <a:schemeClr val="accent6">
                  <a:lumMod val="50000"/>
                </a:schemeClr>
              </a:solidFill>
            </a:endParaRPr>
          </a:p>
        </p:txBody>
      </p:sp>
      <p:graphicFrame>
        <p:nvGraphicFramePr>
          <p:cNvPr id="12" name="Table 11">
            <a:extLst>
              <a:ext uri="{FF2B5EF4-FFF2-40B4-BE49-F238E27FC236}">
                <a16:creationId xmlns:a16="http://schemas.microsoft.com/office/drawing/2014/main" id="{F12C1CE6-CCAC-A356-B8E5-295143B782DE}"/>
              </a:ext>
            </a:extLst>
          </p:cNvPr>
          <p:cNvGraphicFramePr>
            <a:graphicFrameLocks noGrp="1"/>
          </p:cNvGraphicFramePr>
          <p:nvPr>
            <p:extLst>
              <p:ext uri="{D42A27DB-BD31-4B8C-83A1-F6EECF244321}">
                <p14:modId xmlns:p14="http://schemas.microsoft.com/office/powerpoint/2010/main" val="417648541"/>
              </p:ext>
            </p:extLst>
          </p:nvPr>
        </p:nvGraphicFramePr>
        <p:xfrm>
          <a:off x="309752" y="1604951"/>
          <a:ext cx="11091673" cy="3227599"/>
        </p:xfrm>
        <a:graphic>
          <a:graphicData uri="http://schemas.openxmlformats.org/drawingml/2006/table">
            <a:tbl>
              <a:tblPr firstRow="1" firstCol="1" bandRow="1"/>
              <a:tblGrid>
                <a:gridCol w="1988690">
                  <a:extLst>
                    <a:ext uri="{9D8B030D-6E8A-4147-A177-3AD203B41FA5}">
                      <a16:colId xmlns:a16="http://schemas.microsoft.com/office/drawing/2014/main" val="20000"/>
                    </a:ext>
                  </a:extLst>
                </a:gridCol>
                <a:gridCol w="3516359">
                  <a:extLst>
                    <a:ext uri="{9D8B030D-6E8A-4147-A177-3AD203B41FA5}">
                      <a16:colId xmlns:a16="http://schemas.microsoft.com/office/drawing/2014/main" val="20001"/>
                    </a:ext>
                  </a:extLst>
                </a:gridCol>
                <a:gridCol w="2821739">
                  <a:extLst>
                    <a:ext uri="{9D8B030D-6E8A-4147-A177-3AD203B41FA5}">
                      <a16:colId xmlns:a16="http://schemas.microsoft.com/office/drawing/2014/main" val="20002"/>
                    </a:ext>
                  </a:extLst>
                </a:gridCol>
                <a:gridCol w="2764885">
                  <a:extLst>
                    <a:ext uri="{9D8B030D-6E8A-4147-A177-3AD203B41FA5}">
                      <a16:colId xmlns:a16="http://schemas.microsoft.com/office/drawing/2014/main" val="20003"/>
                    </a:ext>
                  </a:extLst>
                </a:gridCol>
              </a:tblGrid>
              <a:tr h="43925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Input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Outcome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457200" algn="just">
                        <a:lnSpc>
                          <a:spcPct val="115000"/>
                        </a:lnSpc>
                        <a:spcAft>
                          <a:spcPts val="0"/>
                        </a:spcAft>
                      </a:pPr>
                      <a:r>
                        <a:rPr lang="en-IN"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Impact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2788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Credit for EC/CC activities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Incentivization (financial etc.) and special focus to marginal sections</a:t>
                      </a:r>
                    </a:p>
                    <a:p>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Logistic, connecting to the syllabus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Holistic concepts of institutional learning</a:t>
                      </a:r>
                    </a:p>
                    <a:p>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More complete realization of human potential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Representation of students in national/ larger bodies</a:t>
                      </a:r>
                    </a:p>
                    <a:p>
                      <a:r>
                        <a:rPr lang="en-US" sz="2200" b="0" i="0" u="none" strike="noStrike" kern="1200" baseline="0" dirty="0">
                          <a:solidFill>
                            <a:schemeClr val="dk1"/>
                          </a:solidFill>
                          <a:latin typeface="Times New Roman" panose="02020603050405020304" pitchFamily="18" charset="0"/>
                          <a:ea typeface="+mn-ea"/>
                          <a:cs typeface="Times New Roman" panose="02020603050405020304" pitchFamily="18" charset="0"/>
                        </a:rPr>
                        <a:t>• Creates an eco-system that uncovers innate talents in the society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bl>
          </a:graphicData>
        </a:graphic>
      </p:graphicFrame>
      <p:sp>
        <p:nvSpPr>
          <p:cNvPr id="5" name="Rectangle 4"/>
          <p:cNvSpPr/>
          <p:nvPr/>
        </p:nvSpPr>
        <p:spPr>
          <a:xfrm>
            <a:off x="3390182" y="6488668"/>
            <a:ext cx="4794434" cy="276999"/>
          </a:xfrm>
          <a:prstGeom prst="rect">
            <a:avLst/>
          </a:prstGeom>
        </p:spPr>
        <p:txBody>
          <a:bodyPr wrap="square">
            <a:spAutoFit/>
          </a:bodyPr>
          <a:lstStyle/>
          <a:p>
            <a:r>
              <a:rPr lang="en-US" sz="1200" b="1" dirty="0">
                <a:solidFill>
                  <a:schemeClr val="accent5">
                    <a:lumMod val="75000"/>
                  </a:schemeClr>
                </a:solidFill>
              </a:rPr>
              <a:t>5th IQAC Meeting, 19th September 2025, SU</a:t>
            </a:r>
          </a:p>
        </p:txBody>
      </p:sp>
      <p:sp>
        <p:nvSpPr>
          <p:cNvPr id="7" name="Rectangle 6">
            <a:extLst>
              <a:ext uri="{FF2B5EF4-FFF2-40B4-BE49-F238E27FC236}">
                <a16:creationId xmlns:a16="http://schemas.microsoft.com/office/drawing/2014/main" id="{04B16540-597E-4193-931C-C863C53BF4EC}"/>
              </a:ext>
            </a:extLst>
          </p:cNvPr>
          <p:cNvSpPr/>
          <p:nvPr/>
        </p:nvSpPr>
        <p:spPr>
          <a:xfrm>
            <a:off x="0" y="35036"/>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r>
              <a:rPr lang="en-US" sz="2800" dirty="0">
                <a:solidFill>
                  <a:schemeClr val="bg1">
                    <a:lumMod val="95000"/>
                  </a:schemeClr>
                </a:solidFill>
              </a:rPr>
              <a:t>(viii) Extracurricular (EC) and Co-Curricular (CC) Activities </a:t>
            </a:r>
          </a:p>
          <a:p>
            <a:pPr algn="ctr">
              <a:defRPr/>
            </a:pPr>
            <a:endParaRPr lang="en-IN" sz="2800" dirty="0">
              <a:solidFill>
                <a:schemeClr val="bg1">
                  <a:lumMod val="95000"/>
                </a:schemeClr>
              </a:solidFill>
            </a:endParaRPr>
          </a:p>
          <a:p>
            <a:pPr algn="ctr">
              <a:defRPr/>
            </a:pPr>
            <a:r>
              <a:rPr lang="en-IN" sz="2800" dirty="0">
                <a:solidFill>
                  <a:schemeClr val="bg1">
                    <a:lumMod val="95000"/>
                  </a:schemeClr>
                </a:solidFill>
              </a:rPr>
              <a:t> </a:t>
            </a:r>
          </a:p>
          <a:p>
            <a:pPr algn="ctr">
              <a:defRPr/>
            </a:pPr>
            <a:endParaRPr lang="en-US" sz="2800" dirty="0">
              <a:solidFill>
                <a:schemeClr val="bg1">
                  <a:lumMod val="95000"/>
                </a:schemeClr>
              </a:solidFill>
            </a:endParaRP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8" name="object 14">
            <a:extLst>
              <a:ext uri="{FF2B5EF4-FFF2-40B4-BE49-F238E27FC236}">
                <a16:creationId xmlns:a16="http://schemas.microsoft.com/office/drawing/2014/main" id="{B280F7CB-C981-42D6-A6A2-AAD1B8B1186A}"/>
              </a:ext>
            </a:extLst>
          </p:cNvPr>
          <p:cNvSpPr>
            <a:spLocks noGrp="1" noChangeArrowheads="1"/>
          </p:cNvSpPr>
          <p:nvPr>
            <p:ph type="sldNum" sz="quarter" idx="12"/>
          </p:nvPr>
        </p:nvSpPr>
        <p:spPr bwMode="auto">
          <a:xfrm>
            <a:off x="8737600" y="6356353"/>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849">
              <a:defRPr>
                <a:solidFill>
                  <a:schemeClr val="tx1"/>
                </a:solidFill>
                <a:latin typeface="Arial" charset="0"/>
                <a:cs typeface="Arial" charset="0"/>
              </a:defRPr>
            </a:lvl1pPr>
            <a:lvl2pPr marL="1570671" indent="-604104">
              <a:defRPr>
                <a:solidFill>
                  <a:schemeClr val="tx1"/>
                </a:solidFill>
                <a:latin typeface="Arial" charset="0"/>
                <a:cs typeface="Arial" charset="0"/>
              </a:defRPr>
            </a:lvl2pPr>
            <a:lvl3pPr marL="2416416" indent="-483283">
              <a:defRPr>
                <a:solidFill>
                  <a:schemeClr val="tx1"/>
                </a:solidFill>
                <a:latin typeface="Arial" charset="0"/>
                <a:cs typeface="Arial" charset="0"/>
              </a:defRPr>
            </a:lvl3pPr>
            <a:lvl4pPr marL="3382983" indent="-483283">
              <a:defRPr>
                <a:solidFill>
                  <a:schemeClr val="tx1"/>
                </a:solidFill>
                <a:latin typeface="Arial" charset="0"/>
                <a:cs typeface="Arial" charset="0"/>
              </a:defRPr>
            </a:lvl4pPr>
            <a:lvl5pPr marL="4349549" indent="-483283">
              <a:defRPr>
                <a:solidFill>
                  <a:schemeClr val="tx1"/>
                </a:solidFill>
                <a:latin typeface="Arial" charset="0"/>
                <a:cs typeface="Arial" charset="0"/>
              </a:defRPr>
            </a:lvl5pPr>
            <a:lvl6pPr marL="5316116" indent="-483283" eaLnBrk="0" fontAlgn="base" hangingPunct="0">
              <a:spcBef>
                <a:spcPct val="0"/>
              </a:spcBef>
              <a:spcAft>
                <a:spcPct val="0"/>
              </a:spcAft>
              <a:defRPr>
                <a:solidFill>
                  <a:schemeClr val="tx1"/>
                </a:solidFill>
                <a:latin typeface="Arial" charset="0"/>
                <a:cs typeface="Arial" charset="0"/>
              </a:defRPr>
            </a:lvl6pPr>
            <a:lvl7pPr marL="6282682" indent="-483283" eaLnBrk="0" fontAlgn="base" hangingPunct="0">
              <a:spcBef>
                <a:spcPct val="0"/>
              </a:spcBef>
              <a:spcAft>
                <a:spcPct val="0"/>
              </a:spcAft>
              <a:defRPr>
                <a:solidFill>
                  <a:schemeClr val="tx1"/>
                </a:solidFill>
                <a:latin typeface="Arial" charset="0"/>
                <a:cs typeface="Arial" charset="0"/>
              </a:defRPr>
            </a:lvl7pPr>
            <a:lvl8pPr marL="7249249" indent="-483283" eaLnBrk="0" fontAlgn="base" hangingPunct="0">
              <a:spcBef>
                <a:spcPct val="0"/>
              </a:spcBef>
              <a:spcAft>
                <a:spcPct val="0"/>
              </a:spcAft>
              <a:defRPr>
                <a:solidFill>
                  <a:schemeClr val="tx1"/>
                </a:solidFill>
                <a:latin typeface="Arial" charset="0"/>
                <a:cs typeface="Arial" charset="0"/>
              </a:defRPr>
            </a:lvl8pPr>
            <a:lvl9pPr marL="8215815" indent="-483283" eaLnBrk="0" fontAlgn="base" hangingPunct="0">
              <a:spcBef>
                <a:spcPct val="0"/>
              </a:spcBef>
              <a:spcAft>
                <a:spcPct val="0"/>
              </a:spcAft>
              <a:defRPr>
                <a:solidFill>
                  <a:schemeClr val="tx1"/>
                </a:solidFill>
                <a:latin typeface="Arial" charset="0"/>
                <a:cs typeface="Arial" charset="0"/>
              </a:defRPr>
            </a:lvl9pPr>
          </a:lstStyle>
          <a:p>
            <a:fld id="{8E991991-F8FB-4E99-B76B-FAB9951D8132}" type="slidenum">
              <a:rPr lang="en-US" altLang="en-US" smtClean="0">
                <a:latin typeface="Microsoft Sans Serif" pitchFamily="34" charset="0"/>
                <a:cs typeface="Microsoft Sans Serif" pitchFamily="34" charset="0"/>
              </a:rPr>
              <a:pPr/>
              <a:t>31</a:t>
            </a:fld>
            <a:r>
              <a:rPr lang="en-US" altLang="en-US" dirty="0">
                <a:latin typeface="Microsoft Sans Serif" pitchFamily="34" charset="0"/>
                <a:cs typeface="Microsoft Sans Serif" pitchFamily="34" charset="0"/>
              </a:rPr>
              <a:t> </a:t>
            </a:r>
          </a:p>
          <a:p>
            <a:endParaRPr lang="en-US" altLang="en-US" b="1" dirty="0">
              <a:solidFill>
                <a:schemeClr val="bg1"/>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976553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5" name="Slide Number Placeholder 4"/>
          <p:cNvSpPr>
            <a:spLocks noGrp="1"/>
          </p:cNvSpPr>
          <p:nvPr>
            <p:ph type="sldNum" sz="quarter" idx="12"/>
          </p:nvPr>
        </p:nvSpPr>
        <p:spPr/>
        <p:txBody>
          <a:bodyPr/>
          <a:lstStyle/>
          <a:p>
            <a:fld id="{0369829C-C6AB-4FFE-8619-7C8CBBAF19CF}" type="slidenum">
              <a:rPr lang="en-US" smtClean="0"/>
              <a:pPr/>
              <a:t>32</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val="3305971635"/>
              </p:ext>
            </p:extLst>
          </p:nvPr>
        </p:nvGraphicFramePr>
        <p:xfrm>
          <a:off x="186905" y="1039775"/>
          <a:ext cx="11818189" cy="4828898"/>
        </p:xfrm>
        <a:graphic>
          <a:graphicData uri="http://schemas.openxmlformats.org/drawingml/2006/table">
            <a:tbl>
              <a:tblPr firstRow="1" firstCol="1" bandRow="1"/>
              <a:tblGrid>
                <a:gridCol w="2118951">
                  <a:extLst>
                    <a:ext uri="{9D8B030D-6E8A-4147-A177-3AD203B41FA5}">
                      <a16:colId xmlns:a16="http://schemas.microsoft.com/office/drawing/2014/main" val="20000"/>
                    </a:ext>
                  </a:extLst>
                </a:gridCol>
                <a:gridCol w="3746684">
                  <a:extLst>
                    <a:ext uri="{9D8B030D-6E8A-4147-A177-3AD203B41FA5}">
                      <a16:colId xmlns:a16="http://schemas.microsoft.com/office/drawing/2014/main" val="20001"/>
                    </a:ext>
                  </a:extLst>
                </a:gridCol>
                <a:gridCol w="3006566">
                  <a:extLst>
                    <a:ext uri="{9D8B030D-6E8A-4147-A177-3AD203B41FA5}">
                      <a16:colId xmlns:a16="http://schemas.microsoft.com/office/drawing/2014/main" val="20002"/>
                    </a:ext>
                  </a:extLst>
                </a:gridCol>
                <a:gridCol w="2945988">
                  <a:extLst>
                    <a:ext uri="{9D8B030D-6E8A-4147-A177-3AD203B41FA5}">
                      <a16:colId xmlns:a16="http://schemas.microsoft.com/office/drawing/2014/main" val="20003"/>
                    </a:ext>
                  </a:extLst>
                </a:gridCol>
              </a:tblGrid>
              <a:tr h="439778">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Input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Outcome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457200" algn="just">
                        <a:lnSpc>
                          <a:spcPct val="115000"/>
                        </a:lnSpc>
                        <a:spcAft>
                          <a:spcPts val="0"/>
                        </a:spcAft>
                      </a:pPr>
                      <a:r>
                        <a:rPr lang="en-IN"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Impact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4045958">
                <a:tc>
                  <a:txBody>
                    <a:bodyPr/>
                    <a:lstStyle/>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New imagination</a:t>
                      </a:r>
                    </a:p>
                    <a:p>
                      <a:pPr>
                        <a:lnSpc>
                          <a:spcPct val="115000"/>
                        </a:lnSpc>
                        <a:spcAft>
                          <a:spcPts val="0"/>
                        </a:spcAft>
                      </a:pP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New problems</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 research</a:t>
                      </a:r>
                    </a:p>
                    <a:p>
                      <a:pPr>
                        <a:lnSpc>
                          <a:spcPct val="115000"/>
                        </a:lnSpc>
                        <a:spcAft>
                          <a:spcPts val="0"/>
                        </a:spcAft>
                      </a:pP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Proper policy</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en-IN" sz="16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promotion</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of research and</a:t>
                      </a:r>
                      <a:r>
                        <a:rPr lang="en-IN" sz="16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research facilitation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00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Interdisciplinary approach</a:t>
                      </a:r>
                    </a:p>
                    <a:p>
                      <a:pPr>
                        <a:lnSpc>
                          <a:spcPct val="100000"/>
                        </a:lnSpc>
                        <a:spcAft>
                          <a:spcPts val="0"/>
                        </a:spcAft>
                      </a:pPr>
                      <a:endPar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Collaborative approach</a:t>
                      </a: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Research addressing</a:t>
                      </a:r>
                      <a:r>
                        <a:rPr lang="en-IN" sz="1600" b="1" baseline="0" dirty="0">
                          <a:solidFill>
                            <a:srgbClr val="C00000"/>
                          </a:solidFill>
                          <a:effectLst/>
                          <a:latin typeface="Times New Roman" pitchFamily="18" charset="0"/>
                          <a:ea typeface="Calibri" panose="020F0502020204030204" pitchFamily="34" charset="0"/>
                          <a:cs typeface="Times New Roman" pitchFamily="18" charset="0"/>
                        </a:rPr>
                        <a:t> </a:t>
                      </a: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local and regional issues</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of societal concern &amp;</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global issues like </a:t>
                      </a: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climate</a:t>
                      </a:r>
                      <a:r>
                        <a:rPr lang="en-IN" sz="1600" b="1" baseline="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change and world economy</a:t>
                      </a:r>
                    </a:p>
                    <a:p>
                      <a:pPr>
                        <a:lnSpc>
                          <a:spcPct val="100000"/>
                        </a:lnSpc>
                        <a:spcAft>
                          <a:spcPts val="0"/>
                        </a:spcAft>
                      </a:pP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Out of the box and fearless</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thinking that reduces</a:t>
                      </a:r>
                      <a:r>
                        <a:rPr lang="en-IN" sz="16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‘fear-of-failure’ barrier to</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develop sensitivity towards diversity in the society</a:t>
                      </a:r>
                    </a:p>
                    <a:p>
                      <a:pPr>
                        <a:lnSpc>
                          <a:spcPct val="100000"/>
                        </a:lnSpc>
                        <a:spcAft>
                          <a:spcPts val="0"/>
                        </a:spcAft>
                      </a:pP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Promoting open, equitable</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 secure scientific</a:t>
                      </a:r>
                      <a:r>
                        <a:rPr lang="en-IN" sz="16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collaboration and</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encouraging mobility of</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researchers and scientists</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across research and higher education institutions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Publications</a:t>
                      </a:r>
                    </a:p>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Patents</a:t>
                      </a:r>
                    </a:p>
                    <a:p>
                      <a:pPr marL="171450" indent="-171450">
                        <a:lnSpc>
                          <a:spcPct val="115000"/>
                        </a:lnSpc>
                        <a:spcAft>
                          <a:spcPts val="0"/>
                        </a:spcAft>
                        <a:buFont typeface="Arial" panose="020B0604020202020204" pitchFamily="34" charset="0"/>
                        <a:buChar char="•"/>
                      </a:pPr>
                      <a:r>
                        <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Innovations &amp; Start-ups</a:t>
                      </a:r>
                      <a:endPar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Participation of collaborative</a:t>
                      </a:r>
                      <a:r>
                        <a:rPr lang="en-IN" sz="1600" b="1" baseline="0" dirty="0">
                          <a:solidFill>
                            <a:schemeClr val="tx1"/>
                          </a:solidFill>
                          <a:effectLst/>
                          <a:latin typeface="Times New Roman" pitchFamily="18" charset="0"/>
                          <a:ea typeface="Calibri" panose="020F0502020204030204" pitchFamily="34" charset="0"/>
                          <a:cs typeface="Times New Roman" pitchFamily="18" charset="0"/>
                        </a:rPr>
                        <a:t> </a:t>
                      </a: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institutions in research</a:t>
                      </a:r>
                    </a:p>
                    <a:p>
                      <a:pPr>
                        <a:lnSpc>
                          <a:spcPct val="115000"/>
                        </a:lnSpc>
                        <a:spcAft>
                          <a:spcPts val="0"/>
                        </a:spcAft>
                      </a:pPr>
                      <a:r>
                        <a:rPr lang="e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Translational work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spcAft>
                          <a:spcPts val="0"/>
                        </a:spcAft>
                      </a:pP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Increase in Citations</a:t>
                      </a:r>
                    </a:p>
                    <a:p>
                      <a:pPr>
                        <a:lnSpc>
                          <a:spcPct val="115000"/>
                        </a:lnSpc>
                        <a:spcAft>
                          <a:spcPts val="0"/>
                        </a:spcAft>
                      </a:pP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Peer group recognition</a:t>
                      </a:r>
                    </a:p>
                    <a:p>
                      <a:pPr>
                        <a:lnSpc>
                          <a:spcPct val="115000"/>
                        </a:lnSpc>
                        <a:spcAft>
                          <a:spcPts val="0"/>
                        </a:spcAft>
                      </a:pP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Stakeholder impact</a:t>
                      </a:r>
                    </a:p>
                    <a:p>
                      <a:pPr>
                        <a:lnSpc>
                          <a:spcPct val="115000"/>
                        </a:lnSpc>
                        <a:spcAft>
                          <a:spcPts val="0"/>
                        </a:spcAft>
                      </a:pP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Better funding of research by industry and</a:t>
                      </a:r>
                      <a:r>
                        <a:rPr lang="en-IN" sz="1600" b="1" baseline="0" dirty="0">
                          <a:solidFill>
                            <a:srgbClr val="C00000"/>
                          </a:solidFill>
                          <a:effectLst/>
                          <a:latin typeface="Times New Roman" pitchFamily="18" charset="0"/>
                          <a:ea typeface="Calibri" panose="020F0502020204030204" pitchFamily="34" charset="0"/>
                          <a:cs typeface="Times New Roman" pitchFamily="18" charset="0"/>
                        </a:rPr>
                        <a:t> </a:t>
                      </a:r>
                      <a:r>
                        <a:rPr lang="en-IN"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other agencies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bl>
          </a:graphicData>
        </a:graphic>
      </p:graphicFrame>
      <p:sp>
        <p:nvSpPr>
          <p:cNvPr id="9" name="Rectangle 8">
            <a:extLst>
              <a:ext uri="{FF2B5EF4-FFF2-40B4-BE49-F238E27FC236}">
                <a16:creationId xmlns:a16="http://schemas.microsoft.com/office/drawing/2014/main" id="{5D184CBC-F435-4142-8886-19055F82FB1D}"/>
              </a:ext>
            </a:extLst>
          </p:cNvPr>
          <p:cNvSpPr/>
          <p:nvPr/>
        </p:nvSpPr>
        <p:spPr>
          <a:xfrm>
            <a:off x="0" y="35036"/>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r>
              <a:rPr lang="en-US" sz="2800" dirty="0">
                <a:solidFill>
                  <a:schemeClr val="bg1">
                    <a:lumMod val="95000"/>
                  </a:schemeClr>
                </a:solidFill>
              </a:rPr>
              <a:t>(</a:t>
            </a:r>
            <a:r>
              <a:rPr lang="en-IN" sz="2800" dirty="0">
                <a:solidFill>
                  <a:schemeClr val="bg1">
                    <a:lumMod val="95000"/>
                  </a:schemeClr>
                </a:solidFill>
              </a:rPr>
              <a:t>ix) Research and Innovation</a:t>
            </a:r>
          </a:p>
          <a:p>
            <a:pPr algn="ctr">
              <a:defRPr/>
            </a:pPr>
            <a:r>
              <a:rPr lang="en-US" sz="2800" dirty="0">
                <a:solidFill>
                  <a:schemeClr val="bg1">
                    <a:lumMod val="95000"/>
                  </a:schemeClr>
                </a:solidFill>
              </a:rPr>
              <a:t> </a:t>
            </a:r>
          </a:p>
          <a:p>
            <a:pPr algn="ctr">
              <a:defRPr/>
            </a:pPr>
            <a:endParaRPr lang="en-IN" sz="2800" dirty="0">
              <a:solidFill>
                <a:schemeClr val="bg1">
                  <a:lumMod val="95000"/>
                </a:schemeClr>
              </a:solidFill>
            </a:endParaRPr>
          </a:p>
          <a:p>
            <a:pPr algn="ctr">
              <a:defRPr/>
            </a:pPr>
            <a:r>
              <a:rPr lang="en-IN" sz="2800" dirty="0">
                <a:solidFill>
                  <a:schemeClr val="bg1">
                    <a:lumMod val="95000"/>
                  </a:schemeClr>
                </a:solidFill>
              </a:rPr>
              <a:t> </a:t>
            </a:r>
          </a:p>
          <a:p>
            <a:pPr algn="ctr">
              <a:defRPr/>
            </a:pPr>
            <a:endParaRPr lang="en-US" sz="2800" dirty="0">
              <a:solidFill>
                <a:schemeClr val="bg1">
                  <a:lumMod val="95000"/>
                </a:schemeClr>
              </a:solidFill>
            </a:endParaRP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0827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5" name="Slide Number Placeholder 4"/>
          <p:cNvSpPr>
            <a:spLocks noGrp="1"/>
          </p:cNvSpPr>
          <p:nvPr>
            <p:ph type="sldNum" sz="quarter" idx="12"/>
          </p:nvPr>
        </p:nvSpPr>
        <p:spPr/>
        <p:txBody>
          <a:bodyPr/>
          <a:lstStyle/>
          <a:p>
            <a:fld id="{0369829C-C6AB-4FFE-8619-7C8CBBAF19CF}" type="slidenum">
              <a:rPr lang="en-US" smtClean="0"/>
              <a:pPr/>
              <a:t>33</a:t>
            </a:fld>
            <a:endParaRPr lang="en-US"/>
          </a:p>
        </p:txBody>
      </p:sp>
      <p:graphicFrame>
        <p:nvGraphicFramePr>
          <p:cNvPr id="8" name="Table 7">
            <a:extLst>
              <a:ext uri="{FF2B5EF4-FFF2-40B4-BE49-F238E27FC236}">
                <a16:creationId xmlns:a16="http://schemas.microsoft.com/office/drawing/2014/main" id="{3BDA8F3A-3047-6EE7-84FA-F4CE08408711}"/>
              </a:ext>
            </a:extLst>
          </p:cNvPr>
          <p:cNvGraphicFramePr>
            <a:graphicFrameLocks noGrp="1"/>
          </p:cNvGraphicFramePr>
          <p:nvPr>
            <p:extLst>
              <p:ext uri="{D42A27DB-BD31-4B8C-83A1-F6EECF244321}">
                <p14:modId xmlns:p14="http://schemas.microsoft.com/office/powerpoint/2010/main" val="2881430478"/>
              </p:ext>
            </p:extLst>
          </p:nvPr>
        </p:nvGraphicFramePr>
        <p:xfrm>
          <a:off x="247291" y="1435931"/>
          <a:ext cx="11697418" cy="4389120"/>
        </p:xfrm>
        <a:graphic>
          <a:graphicData uri="http://schemas.openxmlformats.org/drawingml/2006/table">
            <a:tbl>
              <a:tblPr firstRow="1" bandRow="1">
                <a:tableStyleId>{5C22544A-7EE6-4342-B048-85BDC9FD1C3A}</a:tableStyleId>
              </a:tblPr>
              <a:tblGrid>
                <a:gridCol w="2170982">
                  <a:extLst>
                    <a:ext uri="{9D8B030D-6E8A-4147-A177-3AD203B41FA5}">
                      <a16:colId xmlns:a16="http://schemas.microsoft.com/office/drawing/2014/main" val="3814397008"/>
                    </a:ext>
                  </a:extLst>
                </a:gridCol>
                <a:gridCol w="3664788">
                  <a:extLst>
                    <a:ext uri="{9D8B030D-6E8A-4147-A177-3AD203B41FA5}">
                      <a16:colId xmlns:a16="http://schemas.microsoft.com/office/drawing/2014/main" val="2832060590"/>
                    </a:ext>
                  </a:extLst>
                </a:gridCol>
                <a:gridCol w="2930824">
                  <a:extLst>
                    <a:ext uri="{9D8B030D-6E8A-4147-A177-3AD203B41FA5}">
                      <a16:colId xmlns:a16="http://schemas.microsoft.com/office/drawing/2014/main" val="1359122509"/>
                    </a:ext>
                  </a:extLst>
                </a:gridCol>
                <a:gridCol w="2930824">
                  <a:extLst>
                    <a:ext uri="{9D8B030D-6E8A-4147-A177-3AD203B41FA5}">
                      <a16:colId xmlns:a16="http://schemas.microsoft.com/office/drawing/2014/main" val="1797006476"/>
                    </a:ext>
                  </a:extLst>
                </a:gridCol>
              </a:tblGrid>
              <a:tr h="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t>Input</a:t>
                      </a:r>
                    </a:p>
                    <a:p>
                      <a:pPr algn="ctr"/>
                      <a:endParaRPr lang="en-US" sz="1800" dirty="0"/>
                    </a:p>
                  </a:txBody>
                  <a:tcPr>
                    <a:solidFill>
                      <a:schemeClr val="bg1">
                        <a:lumMod val="50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t>Process</a:t>
                      </a:r>
                    </a:p>
                    <a:p>
                      <a:pPr algn="ctr"/>
                      <a:endParaRPr lang="en-US" sz="1800" dirty="0"/>
                    </a:p>
                  </a:txBody>
                  <a:tcPr>
                    <a:solidFill>
                      <a:schemeClr val="bg1">
                        <a:lumMod val="50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t>Outcome</a:t>
                      </a:r>
                    </a:p>
                    <a:p>
                      <a:pPr algn="ctr"/>
                      <a:endParaRPr lang="en-US" sz="1800" dirty="0"/>
                    </a:p>
                  </a:txBody>
                  <a:tcPr>
                    <a:solidFill>
                      <a:schemeClr val="bg1">
                        <a:lumMod val="50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t>Impact</a:t>
                      </a:r>
                    </a:p>
                    <a:p>
                      <a:pPr algn="ctr"/>
                      <a:endParaRPr lang="en-US" sz="1800" dirty="0"/>
                    </a:p>
                  </a:txBody>
                  <a:tcPr>
                    <a:solidFill>
                      <a:schemeClr val="bg1">
                        <a:lumMod val="50000"/>
                      </a:schemeClr>
                    </a:solidFill>
                  </a:tcPr>
                </a:tc>
                <a:extLst>
                  <a:ext uri="{0D108BD9-81ED-4DB2-BD59-A6C34878D82A}">
                    <a16:rowId xmlns:a16="http://schemas.microsoft.com/office/drawing/2014/main" val="1190049877"/>
                  </a:ext>
                </a:extLst>
              </a:tr>
              <a:tr h="0">
                <a:tc>
                  <a:txBody>
                    <a:bodyPr/>
                    <a:lstStyle/>
                    <a:p>
                      <a:r>
                        <a:rPr lang="en-US" sz="2000" b="0" i="0" u="none" strike="noStrike" baseline="0" dirty="0">
                          <a:solidFill>
                            <a:schemeClr val="dk1"/>
                          </a:solidFill>
                          <a:latin typeface="+mn-lt"/>
                          <a:ea typeface="+mn-ea"/>
                          <a:cs typeface="+mn-cs"/>
                        </a:rPr>
                        <a:t>Credit for Green Initiatives</a:t>
                      </a:r>
                      <a:endParaRPr lang="en-US" sz="2000" dirty="0"/>
                    </a:p>
                  </a:txBody>
                  <a:tcPr>
                    <a:solidFill>
                      <a:schemeClr val="bg1">
                        <a:lumMod val="85000"/>
                      </a:schemeClr>
                    </a:solidFill>
                  </a:tcPr>
                </a:tc>
                <a:tc>
                  <a:txBody>
                    <a:bodyPr/>
                    <a:lstStyle/>
                    <a:p>
                      <a:r>
                        <a:rPr lang="en-US" sz="2000" b="0" i="0" u="none" strike="noStrike" baseline="0" dirty="0">
                          <a:solidFill>
                            <a:schemeClr val="dk1"/>
                          </a:solidFill>
                          <a:latin typeface="+mn-lt"/>
                          <a:ea typeface="+mn-ea"/>
                          <a:cs typeface="+mn-cs"/>
                        </a:rPr>
                        <a:t>• Use of renewable energy</a:t>
                      </a:r>
                    </a:p>
                    <a:p>
                      <a:r>
                        <a:rPr lang="en-US" sz="2000" b="0" i="0" u="none" strike="noStrike" baseline="0" dirty="0">
                          <a:solidFill>
                            <a:schemeClr val="dk1"/>
                          </a:solidFill>
                          <a:latin typeface="+mn-lt"/>
                          <a:ea typeface="+mn-ea"/>
                          <a:cs typeface="+mn-cs"/>
                        </a:rPr>
                        <a:t>• Waste Management</a:t>
                      </a:r>
                    </a:p>
                    <a:p>
                      <a:r>
                        <a:rPr lang="en-US" sz="2000" b="0" i="0" u="none" strike="noStrike" baseline="0" dirty="0">
                          <a:solidFill>
                            <a:schemeClr val="dk1"/>
                          </a:solidFill>
                          <a:latin typeface="+mn-lt"/>
                          <a:ea typeface="+mn-ea"/>
                          <a:cs typeface="+mn-cs"/>
                        </a:rPr>
                        <a:t>• Environment friendly initiatives, e.g., Green building, Eco restoration</a:t>
                      </a:r>
                    </a:p>
                    <a:p>
                      <a:r>
                        <a:rPr lang="en-US" sz="2000" b="0" i="0" u="none" strike="noStrike" baseline="0" dirty="0">
                          <a:solidFill>
                            <a:schemeClr val="dk1"/>
                          </a:solidFill>
                          <a:latin typeface="+mn-lt"/>
                          <a:ea typeface="+mn-ea"/>
                          <a:cs typeface="+mn-cs"/>
                        </a:rPr>
                        <a:t>• Spreading awareness among  stakeholders</a:t>
                      </a:r>
                    </a:p>
                    <a:p>
                      <a:r>
                        <a:rPr lang="en-US" sz="2000" b="0" i="0" u="none" strike="noStrike" baseline="0" dirty="0">
                          <a:solidFill>
                            <a:schemeClr val="dk1"/>
                          </a:solidFill>
                          <a:latin typeface="+mn-lt"/>
                          <a:ea typeface="+mn-ea"/>
                          <a:cs typeface="+mn-cs"/>
                        </a:rPr>
                        <a:t>• Rainwater harvesting and water recycling</a:t>
                      </a:r>
                    </a:p>
                    <a:p>
                      <a:r>
                        <a:rPr lang="en-US" sz="2000" b="0" i="0" u="none" strike="noStrike" baseline="0" dirty="0">
                          <a:solidFill>
                            <a:schemeClr val="dk1"/>
                          </a:solidFill>
                          <a:latin typeface="+mn-lt"/>
                          <a:ea typeface="+mn-ea"/>
                          <a:cs typeface="+mn-cs"/>
                        </a:rPr>
                        <a:t>• Appreciation towards the importance of achieving </a:t>
                      </a:r>
                      <a:r>
                        <a:rPr lang="en-US" sz="2000" b="1" i="0" u="none" strike="noStrike" baseline="0" dirty="0">
                          <a:solidFill>
                            <a:schemeClr val="dk1"/>
                          </a:solidFill>
                          <a:latin typeface="+mn-lt"/>
                          <a:ea typeface="+mn-ea"/>
                          <a:cs typeface="+mn-cs"/>
                        </a:rPr>
                        <a:t>SDGs</a:t>
                      </a:r>
                      <a:r>
                        <a:rPr lang="en-US" sz="2000" b="0" i="0" u="none" strike="noStrike" baseline="0" dirty="0">
                          <a:solidFill>
                            <a:schemeClr val="dk1"/>
                          </a:solidFill>
                          <a:latin typeface="+mn-lt"/>
                          <a:ea typeface="+mn-ea"/>
                          <a:cs typeface="+mn-cs"/>
                        </a:rPr>
                        <a:t> rapidly		</a:t>
                      </a:r>
                    </a:p>
                  </a:txBody>
                  <a:tcPr>
                    <a:solidFill>
                      <a:schemeClr val="bg1">
                        <a:lumMod val="85000"/>
                      </a:schemeClr>
                    </a:solidFill>
                  </a:tcPr>
                </a:tc>
                <a:tc>
                  <a:txBody>
                    <a:bodyPr/>
                    <a:lstStyle/>
                    <a:p>
                      <a:r>
                        <a:rPr lang="en-US" sz="2000" b="0" i="0" u="none" strike="noStrike" baseline="0" dirty="0">
                          <a:solidFill>
                            <a:schemeClr val="dk1"/>
                          </a:solidFill>
                          <a:latin typeface="+mn-lt"/>
                          <a:ea typeface="+mn-ea"/>
                          <a:cs typeface="+mn-cs"/>
                        </a:rPr>
                        <a:t>• Orientation towards environmental friendly actions</a:t>
                      </a:r>
                    </a:p>
                    <a:p>
                      <a:r>
                        <a:rPr lang="en-US" sz="2000" b="0" i="0" u="none" strike="noStrike" baseline="0" dirty="0">
                          <a:solidFill>
                            <a:schemeClr val="dk1"/>
                          </a:solidFill>
                          <a:latin typeface="+mn-lt"/>
                          <a:ea typeface="+mn-ea"/>
                          <a:cs typeface="+mn-cs"/>
                        </a:rPr>
                        <a:t>• Shift towards renewable energy	</a:t>
                      </a:r>
                      <a:endParaRPr lang="en-US" sz="2000" dirty="0"/>
                    </a:p>
                  </a:txBody>
                  <a:tcPr>
                    <a:solidFill>
                      <a:schemeClr val="bg1">
                        <a:lumMod val="85000"/>
                      </a:schemeClr>
                    </a:solidFill>
                  </a:tcPr>
                </a:tc>
                <a:tc>
                  <a:txBody>
                    <a:bodyPr/>
                    <a:lstStyle/>
                    <a:p>
                      <a:r>
                        <a:rPr lang="en-US" sz="2000" b="0" i="0" u="none" strike="noStrike" baseline="0" dirty="0">
                          <a:solidFill>
                            <a:schemeClr val="dk1"/>
                          </a:solidFill>
                          <a:latin typeface="+mn-lt"/>
                          <a:ea typeface="+mn-ea"/>
                          <a:cs typeface="+mn-cs"/>
                        </a:rPr>
                        <a:t>• Reduction of carbon footprint</a:t>
                      </a:r>
                      <a:endParaRPr lang="en-US" sz="2000" dirty="0"/>
                    </a:p>
                  </a:txBody>
                  <a:tcPr>
                    <a:solidFill>
                      <a:schemeClr val="bg1">
                        <a:lumMod val="85000"/>
                      </a:schemeClr>
                    </a:solidFill>
                  </a:tcPr>
                </a:tc>
                <a:extLst>
                  <a:ext uri="{0D108BD9-81ED-4DB2-BD59-A6C34878D82A}">
                    <a16:rowId xmlns:a16="http://schemas.microsoft.com/office/drawing/2014/main" val="3295403926"/>
                  </a:ext>
                </a:extLst>
              </a:tr>
            </a:tbl>
          </a:graphicData>
        </a:graphic>
      </p:graphicFrame>
      <p:sp>
        <p:nvSpPr>
          <p:cNvPr id="7" name="Rectangle 6">
            <a:extLst>
              <a:ext uri="{FF2B5EF4-FFF2-40B4-BE49-F238E27FC236}">
                <a16:creationId xmlns:a16="http://schemas.microsoft.com/office/drawing/2014/main" id="{7E5A1508-13AA-4651-AC16-986E0CCC823D}"/>
              </a:ext>
            </a:extLst>
          </p:cNvPr>
          <p:cNvSpPr/>
          <p:nvPr/>
        </p:nvSpPr>
        <p:spPr>
          <a:xfrm>
            <a:off x="0" y="35036"/>
            <a:ext cx="12192000" cy="68148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Arial Nova" panose="020B0504020202020204" pitchFamily="34" charset="0"/>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endParaRPr lang="en-US" sz="2800" dirty="0">
              <a:solidFill>
                <a:schemeClr val="bg1">
                  <a:lumMod val="95000"/>
                </a:schemeClr>
              </a:solidFill>
            </a:endParaRPr>
          </a:p>
          <a:p>
            <a:pPr algn="ctr">
              <a:defRPr/>
            </a:pPr>
            <a:r>
              <a:rPr lang="en-US" sz="2800" dirty="0">
                <a:solidFill>
                  <a:schemeClr val="bg1">
                    <a:lumMod val="95000"/>
                  </a:schemeClr>
                </a:solidFill>
              </a:rPr>
              <a:t>(</a:t>
            </a:r>
            <a:r>
              <a:rPr lang="en-IN" sz="2800" dirty="0">
                <a:solidFill>
                  <a:schemeClr val="bg1">
                    <a:lumMod val="95000"/>
                  </a:schemeClr>
                </a:solidFill>
              </a:rPr>
              <a:t>x) </a:t>
            </a:r>
            <a:r>
              <a:rPr lang="en-US" sz="2800" dirty="0">
                <a:solidFill>
                  <a:schemeClr val="bg1">
                    <a:lumMod val="95000"/>
                  </a:schemeClr>
                </a:solidFill>
              </a:rPr>
              <a:t>Green Initiatives</a:t>
            </a:r>
            <a:endParaRPr lang="en-IN" sz="2800" dirty="0">
              <a:solidFill>
                <a:schemeClr val="bg1">
                  <a:lumMod val="95000"/>
                </a:schemeClr>
              </a:solidFill>
            </a:endParaRPr>
          </a:p>
          <a:p>
            <a:pPr algn="ctr">
              <a:defRPr/>
            </a:pPr>
            <a:r>
              <a:rPr lang="en-US" sz="2800" dirty="0">
                <a:solidFill>
                  <a:schemeClr val="bg1">
                    <a:lumMod val="95000"/>
                  </a:schemeClr>
                </a:solidFill>
              </a:rPr>
              <a:t> </a:t>
            </a:r>
          </a:p>
          <a:p>
            <a:pPr algn="ctr">
              <a:defRPr/>
            </a:pPr>
            <a:endParaRPr lang="en-IN" sz="2800" dirty="0">
              <a:solidFill>
                <a:schemeClr val="bg1">
                  <a:lumMod val="95000"/>
                </a:schemeClr>
              </a:solidFill>
            </a:endParaRPr>
          </a:p>
          <a:p>
            <a:pPr algn="ctr">
              <a:defRPr/>
            </a:pPr>
            <a:r>
              <a:rPr lang="en-IN" sz="2800" dirty="0">
                <a:solidFill>
                  <a:schemeClr val="bg1">
                    <a:lumMod val="95000"/>
                  </a:schemeClr>
                </a:solidFill>
              </a:rPr>
              <a:t> </a:t>
            </a:r>
          </a:p>
          <a:p>
            <a:pPr algn="ctr">
              <a:defRPr/>
            </a:pPr>
            <a:endParaRPr lang="en-US" sz="2800" dirty="0">
              <a:solidFill>
                <a:schemeClr val="bg1">
                  <a:lumMod val="95000"/>
                </a:schemeClr>
              </a:solidFill>
            </a:endParaRPr>
          </a:p>
          <a:p>
            <a:pPr algn="ctr">
              <a:defRPr/>
            </a:pPr>
            <a:endParaRPr lang="en-IN" sz="2800" dirty="0">
              <a:solidFill>
                <a:schemeClr val="bg1">
                  <a:lumMod val="95000"/>
                </a:schemeClr>
              </a:solidFill>
            </a:endParaRPr>
          </a:p>
          <a:p>
            <a:pPr algn="ctr">
              <a:defRPr/>
            </a:pPr>
            <a:endParaRPr lang="en-US" sz="2800" b="1"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6748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287812" y="2758843"/>
            <a:ext cx="1495425" cy="869469"/>
          </a:xfrm>
          <a:prstGeom prst="rect">
            <a:avLst/>
          </a:prstGeom>
          <a:ln w="9143">
            <a:solidFill>
              <a:srgbClr val="C00000"/>
            </a:solidFill>
          </a:ln>
        </p:spPr>
        <p:txBody>
          <a:bodyPr vert="horz" wrap="square" lIns="0" tIns="38100" rIns="0" bIns="0" rtlCol="0">
            <a:spAutoFit/>
          </a:bodyPr>
          <a:lstStyle/>
          <a:p>
            <a:pPr marL="121285" marR="127635" algn="ctr">
              <a:lnSpc>
                <a:spcPct val="99500"/>
              </a:lnSpc>
              <a:spcBef>
                <a:spcPts val="300"/>
              </a:spcBef>
            </a:pPr>
            <a:r>
              <a:rPr b="1" dirty="0">
                <a:solidFill>
                  <a:srgbClr val="FF0000"/>
                </a:solidFill>
                <a:latin typeface="Times New Roman"/>
                <a:cs typeface="Times New Roman"/>
              </a:rPr>
              <a:t>New</a:t>
            </a:r>
            <a:r>
              <a:rPr b="1" spc="-55" dirty="0">
                <a:solidFill>
                  <a:srgbClr val="FF0000"/>
                </a:solidFill>
                <a:latin typeface="Times New Roman"/>
                <a:cs typeface="Times New Roman"/>
              </a:rPr>
              <a:t> </a:t>
            </a:r>
            <a:r>
              <a:rPr b="1" spc="-10" dirty="0">
                <a:solidFill>
                  <a:srgbClr val="FF0000"/>
                </a:solidFill>
                <a:latin typeface="Times New Roman"/>
                <a:cs typeface="Times New Roman"/>
              </a:rPr>
              <a:t>Metrics introduce</a:t>
            </a:r>
            <a:r>
              <a:rPr lang="en-IN" b="1" spc="-10" dirty="0">
                <a:solidFill>
                  <a:srgbClr val="FF0000"/>
                </a:solidFill>
                <a:latin typeface="Times New Roman"/>
                <a:cs typeface="Times New Roman"/>
              </a:rPr>
              <a:t>d</a:t>
            </a:r>
            <a:r>
              <a:rPr b="1" spc="-10" dirty="0">
                <a:solidFill>
                  <a:srgbClr val="FF0000"/>
                </a:solidFill>
                <a:latin typeface="Times New Roman"/>
                <a:cs typeface="Times New Roman"/>
              </a:rPr>
              <a:t>/ Modified</a:t>
            </a:r>
            <a:endParaRPr dirty="0">
              <a:latin typeface="Times New Roman"/>
              <a:cs typeface="Times New Roman"/>
            </a:endParaRPr>
          </a:p>
        </p:txBody>
      </p:sp>
      <p:sp>
        <p:nvSpPr>
          <p:cNvPr id="13" name="object 13"/>
          <p:cNvSpPr txBox="1"/>
          <p:nvPr/>
        </p:nvSpPr>
        <p:spPr>
          <a:xfrm>
            <a:off x="2081106" y="1202121"/>
            <a:ext cx="1574800" cy="226985"/>
          </a:xfrm>
          <a:prstGeom prst="rect">
            <a:avLst/>
          </a:prstGeom>
        </p:spPr>
        <p:txBody>
          <a:bodyPr vert="horz" wrap="square" lIns="0" tIns="11430" rIns="0" bIns="0" rtlCol="0">
            <a:spAutoFit/>
          </a:bodyPr>
          <a:lstStyle/>
          <a:p>
            <a:pPr marL="12700">
              <a:spcBef>
                <a:spcPts val="90"/>
              </a:spcBef>
            </a:pPr>
            <a:r>
              <a:rPr sz="1400" b="1" dirty="0">
                <a:solidFill>
                  <a:srgbClr val="001F5F"/>
                </a:solidFill>
                <a:latin typeface="Arial"/>
                <a:cs typeface="Arial"/>
              </a:rPr>
              <a:t>1. </a:t>
            </a:r>
            <a:r>
              <a:rPr sz="1400" b="1" spc="-130" dirty="0">
                <a:solidFill>
                  <a:srgbClr val="001F5F"/>
                </a:solidFill>
                <a:latin typeface="Arial"/>
                <a:cs typeface="Arial"/>
              </a:rPr>
              <a:t>Curriculum</a:t>
            </a:r>
            <a:r>
              <a:rPr sz="1400" b="1" spc="30" dirty="0">
                <a:solidFill>
                  <a:srgbClr val="001F5F"/>
                </a:solidFill>
                <a:latin typeface="Arial"/>
                <a:cs typeface="Arial"/>
              </a:rPr>
              <a:t> </a:t>
            </a:r>
            <a:r>
              <a:rPr sz="1400" b="1" spc="-95" dirty="0">
                <a:solidFill>
                  <a:srgbClr val="001F5F"/>
                </a:solidFill>
                <a:latin typeface="Arial"/>
                <a:cs typeface="Arial"/>
              </a:rPr>
              <a:t>Design</a:t>
            </a:r>
            <a:endParaRPr sz="1400" dirty="0">
              <a:latin typeface="Arial"/>
              <a:cs typeface="Arial"/>
            </a:endParaRPr>
          </a:p>
        </p:txBody>
      </p:sp>
      <p:grpSp>
        <p:nvGrpSpPr>
          <p:cNvPr id="14" name="object 14"/>
          <p:cNvGrpSpPr/>
          <p:nvPr/>
        </p:nvGrpSpPr>
        <p:grpSpPr>
          <a:xfrm>
            <a:off x="3809067" y="605586"/>
            <a:ext cx="7262037" cy="1372983"/>
            <a:chOff x="3546348" y="71627"/>
            <a:chExt cx="5575173" cy="932815"/>
          </a:xfrm>
        </p:grpSpPr>
        <p:sp>
          <p:nvSpPr>
            <p:cNvPr id="15" name="object 15"/>
            <p:cNvSpPr/>
            <p:nvPr/>
          </p:nvSpPr>
          <p:spPr>
            <a:xfrm>
              <a:off x="3546348" y="71627"/>
              <a:ext cx="372110" cy="932815"/>
            </a:xfrm>
            <a:custGeom>
              <a:avLst/>
              <a:gdLst/>
              <a:ahLst/>
              <a:cxnLst/>
              <a:rect l="l" t="t" r="r" b="b"/>
              <a:pathLst>
                <a:path w="372110" h="932815">
                  <a:moveTo>
                    <a:pt x="371855" y="932688"/>
                  </a:moveTo>
                  <a:lnTo>
                    <a:pt x="313066" y="926050"/>
                  </a:lnTo>
                  <a:lnTo>
                    <a:pt x="262024" y="907568"/>
                  </a:lnTo>
                  <a:lnTo>
                    <a:pt x="221784" y="879387"/>
                  </a:lnTo>
                  <a:lnTo>
                    <a:pt x="195401" y="843653"/>
                  </a:lnTo>
                  <a:lnTo>
                    <a:pt x="185927" y="802513"/>
                  </a:lnTo>
                  <a:lnTo>
                    <a:pt x="185927" y="596519"/>
                  </a:lnTo>
                  <a:lnTo>
                    <a:pt x="176454" y="555378"/>
                  </a:lnTo>
                  <a:lnTo>
                    <a:pt x="150071" y="519644"/>
                  </a:lnTo>
                  <a:lnTo>
                    <a:pt x="109831" y="491463"/>
                  </a:lnTo>
                  <a:lnTo>
                    <a:pt x="58789" y="472981"/>
                  </a:lnTo>
                  <a:lnTo>
                    <a:pt x="0" y="466344"/>
                  </a:lnTo>
                  <a:lnTo>
                    <a:pt x="58789" y="459706"/>
                  </a:lnTo>
                  <a:lnTo>
                    <a:pt x="109831" y="441224"/>
                  </a:lnTo>
                  <a:lnTo>
                    <a:pt x="150071" y="413043"/>
                  </a:lnTo>
                  <a:lnTo>
                    <a:pt x="176454" y="377309"/>
                  </a:lnTo>
                  <a:lnTo>
                    <a:pt x="185927" y="336169"/>
                  </a:lnTo>
                  <a:lnTo>
                    <a:pt x="185927" y="130175"/>
                  </a:lnTo>
                  <a:lnTo>
                    <a:pt x="195401" y="89034"/>
                  </a:lnTo>
                  <a:lnTo>
                    <a:pt x="221784" y="53300"/>
                  </a:lnTo>
                  <a:lnTo>
                    <a:pt x="262024" y="25119"/>
                  </a:lnTo>
                  <a:lnTo>
                    <a:pt x="313066" y="6637"/>
                  </a:lnTo>
                  <a:lnTo>
                    <a:pt x="371855" y="0"/>
                  </a:lnTo>
                </a:path>
              </a:pathLst>
            </a:custGeom>
            <a:ln w="15240">
              <a:solidFill>
                <a:srgbClr val="344152"/>
              </a:solidFill>
            </a:ln>
          </p:spPr>
          <p:txBody>
            <a:bodyPr wrap="square" lIns="0" tIns="0" rIns="0" bIns="0" rtlCol="0"/>
            <a:lstStyle/>
            <a:p>
              <a:endParaRPr/>
            </a:p>
          </p:txBody>
        </p:sp>
        <p:sp>
          <p:nvSpPr>
            <p:cNvPr id="16" name="object 16"/>
            <p:cNvSpPr/>
            <p:nvPr/>
          </p:nvSpPr>
          <p:spPr>
            <a:xfrm>
              <a:off x="3967350" y="71627"/>
              <a:ext cx="5154171" cy="932815"/>
            </a:xfrm>
            <a:custGeom>
              <a:avLst/>
              <a:gdLst/>
              <a:ahLst/>
              <a:cxnLst/>
              <a:rect l="l" t="t" r="r" b="b"/>
              <a:pathLst>
                <a:path w="5053965" h="932815">
                  <a:moveTo>
                    <a:pt x="5053584" y="0"/>
                  </a:moveTo>
                  <a:lnTo>
                    <a:pt x="0" y="0"/>
                  </a:lnTo>
                  <a:lnTo>
                    <a:pt x="0" y="932688"/>
                  </a:lnTo>
                  <a:lnTo>
                    <a:pt x="5053584" y="932688"/>
                  </a:lnTo>
                  <a:lnTo>
                    <a:pt x="5053584" y="0"/>
                  </a:lnTo>
                  <a:close/>
                </a:path>
              </a:pathLst>
            </a:custGeom>
            <a:solidFill>
              <a:srgbClr val="001F5F"/>
            </a:solidFill>
          </p:spPr>
          <p:txBody>
            <a:bodyPr wrap="square" lIns="0" tIns="0" rIns="0" bIns="0" rtlCol="0"/>
            <a:lstStyle/>
            <a:p>
              <a:endParaRPr/>
            </a:p>
          </p:txBody>
        </p:sp>
        <p:sp>
          <p:nvSpPr>
            <p:cNvPr id="17" name="object 17"/>
            <p:cNvSpPr/>
            <p:nvPr/>
          </p:nvSpPr>
          <p:spPr>
            <a:xfrm>
              <a:off x="4067556" y="71627"/>
              <a:ext cx="5053965" cy="932815"/>
            </a:xfrm>
            <a:custGeom>
              <a:avLst/>
              <a:gdLst/>
              <a:ahLst/>
              <a:cxnLst/>
              <a:rect l="l" t="t" r="r" b="b"/>
              <a:pathLst>
                <a:path w="5053965" h="932815">
                  <a:moveTo>
                    <a:pt x="0" y="932688"/>
                  </a:moveTo>
                  <a:lnTo>
                    <a:pt x="5053584" y="932688"/>
                  </a:lnTo>
                  <a:lnTo>
                    <a:pt x="5053584" y="0"/>
                  </a:lnTo>
                  <a:lnTo>
                    <a:pt x="0" y="0"/>
                  </a:lnTo>
                  <a:lnTo>
                    <a:pt x="0" y="932688"/>
                  </a:lnTo>
                  <a:close/>
                </a:path>
              </a:pathLst>
            </a:custGeom>
            <a:ln w="15240">
              <a:solidFill>
                <a:srgbClr val="E7E6E6"/>
              </a:solidFill>
            </a:ln>
          </p:spPr>
          <p:txBody>
            <a:bodyPr wrap="square" lIns="0" tIns="0" rIns="0" bIns="0" rtlCol="0"/>
            <a:lstStyle/>
            <a:p>
              <a:endParaRPr/>
            </a:p>
          </p:txBody>
        </p:sp>
      </p:grpSp>
      <p:sp>
        <p:nvSpPr>
          <p:cNvPr id="18" name="object 18"/>
          <p:cNvSpPr txBox="1"/>
          <p:nvPr/>
        </p:nvSpPr>
        <p:spPr>
          <a:xfrm>
            <a:off x="4526900" y="672246"/>
            <a:ext cx="6607889" cy="1153777"/>
          </a:xfrm>
          <a:prstGeom prst="rect">
            <a:avLst/>
          </a:prstGeom>
        </p:spPr>
        <p:txBody>
          <a:bodyPr vert="horz" wrap="square" lIns="0" tIns="12700" rIns="0" bIns="0" rtlCol="0">
            <a:spAutoFit/>
          </a:bodyPr>
          <a:lstStyle/>
          <a:p>
            <a:pPr marL="69850" indent="-57150">
              <a:lnSpc>
                <a:spcPts val="1295"/>
              </a:lnSpc>
              <a:spcBef>
                <a:spcPts val="100"/>
              </a:spcBef>
              <a:buSzPct val="90909"/>
              <a:buChar char="•"/>
              <a:tabLst>
                <a:tab pos="69850" algn="l"/>
              </a:tabLst>
            </a:pPr>
            <a:r>
              <a:rPr spc="-90" dirty="0">
                <a:solidFill>
                  <a:srgbClr val="FFFFFF"/>
                </a:solidFill>
                <a:latin typeface="Times New Roman" panose="02020603050405020304" pitchFamily="18" charset="0"/>
                <a:cs typeface="Times New Roman" panose="02020603050405020304" pitchFamily="18" charset="0"/>
              </a:rPr>
              <a:t>Curriculum</a:t>
            </a:r>
            <a:r>
              <a:rPr dirty="0">
                <a:solidFill>
                  <a:srgbClr val="FFFFFF"/>
                </a:solidFill>
                <a:latin typeface="Times New Roman" panose="02020603050405020304" pitchFamily="18" charset="0"/>
                <a:cs typeface="Times New Roman" panose="02020603050405020304" pitchFamily="18" charset="0"/>
              </a:rPr>
              <a:t> </a:t>
            </a:r>
            <a:r>
              <a:rPr spc="-70" dirty="0">
                <a:solidFill>
                  <a:srgbClr val="FFFFFF"/>
                </a:solidFill>
                <a:latin typeface="Times New Roman" panose="02020603050405020304" pitchFamily="18" charset="0"/>
                <a:cs typeface="Times New Roman" panose="02020603050405020304" pitchFamily="18" charset="0"/>
              </a:rPr>
              <a:t>alignment</a:t>
            </a:r>
            <a:r>
              <a:rPr spc="3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to</a:t>
            </a:r>
            <a:r>
              <a:rPr spc="20" dirty="0">
                <a:solidFill>
                  <a:srgbClr val="FFFFFF"/>
                </a:solidFill>
                <a:latin typeface="Times New Roman" panose="02020603050405020304" pitchFamily="18" charset="0"/>
                <a:cs typeface="Times New Roman" panose="02020603050405020304" pitchFamily="18" charset="0"/>
              </a:rPr>
              <a:t> </a:t>
            </a:r>
            <a:r>
              <a:rPr spc="-75" dirty="0">
                <a:solidFill>
                  <a:srgbClr val="FFFFFF"/>
                </a:solidFill>
                <a:latin typeface="Times New Roman" panose="02020603050405020304" pitchFamily="18" charset="0"/>
                <a:cs typeface="Times New Roman" panose="02020603050405020304" pitchFamily="18" charset="0"/>
              </a:rPr>
              <a:t>Program</a:t>
            </a:r>
            <a:r>
              <a:rPr spc="30" dirty="0">
                <a:solidFill>
                  <a:srgbClr val="FFFFFF"/>
                </a:solidFill>
                <a:latin typeface="Times New Roman" panose="02020603050405020304" pitchFamily="18" charset="0"/>
                <a:cs typeface="Times New Roman" panose="02020603050405020304" pitchFamily="18" charset="0"/>
              </a:rPr>
              <a:t> </a:t>
            </a:r>
            <a:r>
              <a:rPr spc="-50" dirty="0">
                <a:solidFill>
                  <a:srgbClr val="FFFFFF"/>
                </a:solidFill>
                <a:latin typeface="Times New Roman" panose="02020603050405020304" pitchFamily="18" charset="0"/>
                <a:cs typeface="Times New Roman" panose="02020603050405020304" pitchFamily="18" charset="0"/>
              </a:rPr>
              <a:t>and</a:t>
            </a:r>
            <a:r>
              <a:rPr spc="10" dirty="0">
                <a:solidFill>
                  <a:srgbClr val="FFFFFF"/>
                </a:solidFill>
                <a:latin typeface="Times New Roman" panose="02020603050405020304" pitchFamily="18" charset="0"/>
                <a:cs typeface="Times New Roman" panose="02020603050405020304" pitchFamily="18" charset="0"/>
              </a:rPr>
              <a:t> </a:t>
            </a:r>
            <a:r>
              <a:rPr spc="-105" dirty="0">
                <a:solidFill>
                  <a:srgbClr val="FFFFFF"/>
                </a:solidFill>
                <a:latin typeface="Times New Roman" panose="02020603050405020304" pitchFamily="18" charset="0"/>
                <a:cs typeface="Times New Roman" panose="02020603050405020304" pitchFamily="18" charset="0"/>
              </a:rPr>
              <a:t>Course</a:t>
            </a:r>
            <a:r>
              <a:rPr spc="10" dirty="0">
                <a:solidFill>
                  <a:srgbClr val="FFFFFF"/>
                </a:solidFill>
                <a:latin typeface="Times New Roman" panose="02020603050405020304" pitchFamily="18" charset="0"/>
                <a:cs typeface="Times New Roman" panose="02020603050405020304" pitchFamily="18" charset="0"/>
              </a:rPr>
              <a:t> </a:t>
            </a:r>
            <a:r>
              <a:rPr spc="-105" dirty="0">
                <a:solidFill>
                  <a:srgbClr val="FFFFFF"/>
                </a:solidFill>
                <a:latin typeface="Times New Roman" panose="02020603050405020304" pitchFamily="18" charset="0"/>
                <a:cs typeface="Times New Roman" panose="02020603050405020304" pitchFamily="18" charset="0"/>
              </a:rPr>
              <a:t>Outcomes</a:t>
            </a:r>
            <a:r>
              <a:rPr spc="15" dirty="0">
                <a:solidFill>
                  <a:srgbClr val="FFFFFF"/>
                </a:solidFill>
                <a:latin typeface="Times New Roman" panose="02020603050405020304" pitchFamily="18" charset="0"/>
                <a:cs typeface="Times New Roman" panose="02020603050405020304" pitchFamily="18" charset="0"/>
              </a:rPr>
              <a:t> </a:t>
            </a:r>
            <a:r>
              <a:rPr spc="-85" dirty="0">
                <a:solidFill>
                  <a:srgbClr val="FFFFFF"/>
                </a:solidFill>
                <a:latin typeface="Times New Roman" panose="02020603050405020304" pitchFamily="18" charset="0"/>
                <a:cs typeface="Times New Roman" panose="02020603050405020304" pitchFamily="18" charset="0"/>
              </a:rPr>
              <a:t>(PO/PSOs</a:t>
            </a:r>
            <a:r>
              <a:rPr spc="10" dirty="0">
                <a:solidFill>
                  <a:srgbClr val="FFFFFF"/>
                </a:solidFill>
                <a:latin typeface="Times New Roman" panose="02020603050405020304" pitchFamily="18" charset="0"/>
                <a:cs typeface="Times New Roman" panose="02020603050405020304" pitchFamily="18" charset="0"/>
              </a:rPr>
              <a:t> </a:t>
            </a:r>
            <a:r>
              <a:rPr spc="-40" dirty="0" err="1">
                <a:solidFill>
                  <a:srgbClr val="FFFFFF"/>
                </a:solidFill>
                <a:latin typeface="Times New Roman" panose="02020603050405020304" pitchFamily="18" charset="0"/>
                <a:cs typeface="Times New Roman" panose="02020603050405020304" pitchFamily="18" charset="0"/>
              </a:rPr>
              <a:t>and</a:t>
            </a:r>
            <a:r>
              <a:rPr spc="-20" dirty="0" err="1">
                <a:solidFill>
                  <a:srgbClr val="FFFFFF"/>
                </a:solidFill>
                <a:latin typeface="Times New Roman" panose="02020603050405020304" pitchFamily="18" charset="0"/>
                <a:cs typeface="Times New Roman" panose="02020603050405020304" pitchFamily="18" charset="0"/>
              </a:rPr>
              <a:t>COs</a:t>
            </a:r>
            <a:r>
              <a:rPr spc="-20" dirty="0">
                <a:solidFill>
                  <a:srgbClr val="FFFFFF"/>
                </a:solidFill>
                <a:latin typeface="Times New Roman" panose="02020603050405020304" pitchFamily="18" charset="0"/>
                <a:cs typeface="Times New Roman" panose="02020603050405020304" pitchFamily="18" charset="0"/>
              </a:rPr>
              <a:t>)</a:t>
            </a:r>
            <a:endParaRPr dirty="0">
              <a:latin typeface="Times New Roman" panose="02020603050405020304" pitchFamily="18" charset="0"/>
              <a:cs typeface="Times New Roman" panose="02020603050405020304" pitchFamily="18" charset="0"/>
            </a:endParaRPr>
          </a:p>
          <a:p>
            <a:pPr marL="69215" marR="5080" indent="-57150">
              <a:lnSpc>
                <a:spcPts val="1080"/>
              </a:lnSpc>
              <a:spcBef>
                <a:spcPts val="215"/>
              </a:spcBef>
              <a:buSzPct val="90909"/>
              <a:buChar char="•"/>
              <a:tabLst>
                <a:tab pos="70485" algn="l"/>
              </a:tabLst>
            </a:pPr>
            <a:r>
              <a:rPr spc="-80" dirty="0">
                <a:solidFill>
                  <a:srgbClr val="FFFFFF"/>
                </a:solidFill>
                <a:latin typeface="Times New Roman" panose="02020603050405020304" pitchFamily="18" charset="0"/>
                <a:cs typeface="Times New Roman" panose="02020603050405020304" pitchFamily="18" charset="0"/>
              </a:rPr>
              <a:t>Curriculum</a:t>
            </a:r>
            <a:r>
              <a:rPr spc="45" dirty="0">
                <a:solidFill>
                  <a:srgbClr val="FFFFFF"/>
                </a:solidFill>
                <a:latin typeface="Times New Roman" panose="02020603050405020304" pitchFamily="18" charset="0"/>
                <a:cs typeface="Times New Roman" panose="02020603050405020304" pitchFamily="18" charset="0"/>
              </a:rPr>
              <a:t> </a:t>
            </a:r>
            <a:r>
              <a:rPr spc="-25" dirty="0">
                <a:solidFill>
                  <a:srgbClr val="FFFFFF"/>
                </a:solidFill>
                <a:latin typeface="Times New Roman" panose="02020603050405020304" pitchFamily="18" charset="0"/>
                <a:cs typeface="Times New Roman" panose="02020603050405020304" pitchFamily="18" charset="0"/>
              </a:rPr>
              <a:t>Flexibility</a:t>
            </a:r>
            <a:r>
              <a:rPr spc="5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a:t>
            </a:r>
            <a:r>
              <a:rPr spc="55" dirty="0">
                <a:solidFill>
                  <a:srgbClr val="FFFFFF"/>
                </a:solidFill>
                <a:latin typeface="Times New Roman" panose="02020603050405020304" pitchFamily="18" charset="0"/>
                <a:cs typeface="Times New Roman" panose="02020603050405020304" pitchFamily="18" charset="0"/>
              </a:rPr>
              <a:t> </a:t>
            </a:r>
            <a:r>
              <a:rPr spc="-135" dirty="0">
                <a:solidFill>
                  <a:srgbClr val="FFFFFF"/>
                </a:solidFill>
                <a:latin typeface="Times New Roman" panose="02020603050405020304" pitchFamily="18" charset="0"/>
                <a:cs typeface="Times New Roman" panose="02020603050405020304" pitchFamily="18" charset="0"/>
              </a:rPr>
              <a:t>MEME,</a:t>
            </a:r>
            <a:r>
              <a:rPr spc="60" dirty="0">
                <a:solidFill>
                  <a:srgbClr val="FFFFFF"/>
                </a:solidFill>
                <a:latin typeface="Times New Roman" panose="02020603050405020304" pitchFamily="18" charset="0"/>
                <a:cs typeface="Times New Roman" panose="02020603050405020304" pitchFamily="18" charset="0"/>
              </a:rPr>
              <a:t> </a:t>
            </a:r>
            <a:r>
              <a:rPr spc="-85" dirty="0">
                <a:solidFill>
                  <a:srgbClr val="FFFFFF"/>
                </a:solidFill>
                <a:latin typeface="Times New Roman" panose="02020603050405020304" pitchFamily="18" charset="0"/>
                <a:cs typeface="Times New Roman" panose="02020603050405020304" pitchFamily="18" charset="0"/>
              </a:rPr>
              <a:t>ABC,</a:t>
            </a:r>
            <a:r>
              <a:rPr spc="50" dirty="0">
                <a:solidFill>
                  <a:srgbClr val="FFFFFF"/>
                </a:solidFill>
                <a:latin typeface="Times New Roman" panose="02020603050405020304" pitchFamily="18" charset="0"/>
                <a:cs typeface="Times New Roman" panose="02020603050405020304" pitchFamily="18" charset="0"/>
              </a:rPr>
              <a:t> </a:t>
            </a:r>
            <a:r>
              <a:rPr spc="-80" dirty="0">
                <a:solidFill>
                  <a:srgbClr val="FFFFFF"/>
                </a:solidFill>
                <a:latin typeface="Times New Roman" panose="02020603050405020304" pitchFamily="18" charset="0"/>
                <a:cs typeface="Times New Roman" panose="02020603050405020304" pitchFamily="18" charset="0"/>
              </a:rPr>
              <a:t>Electives,</a:t>
            </a:r>
            <a:r>
              <a:rPr spc="35" dirty="0">
                <a:solidFill>
                  <a:srgbClr val="FFFFFF"/>
                </a:solidFill>
                <a:latin typeface="Times New Roman" panose="02020603050405020304" pitchFamily="18" charset="0"/>
                <a:cs typeface="Times New Roman" panose="02020603050405020304" pitchFamily="18" charset="0"/>
              </a:rPr>
              <a:t> </a:t>
            </a:r>
            <a:r>
              <a:rPr spc="-45" dirty="0">
                <a:solidFill>
                  <a:srgbClr val="FFFFFF"/>
                </a:solidFill>
                <a:latin typeface="Times New Roman" panose="02020603050405020304" pitchFamily="18" charset="0"/>
                <a:cs typeface="Times New Roman" panose="02020603050405020304" pitchFamily="18" charset="0"/>
              </a:rPr>
              <a:t>Dual</a:t>
            </a:r>
            <a:r>
              <a:rPr spc="50" dirty="0">
                <a:solidFill>
                  <a:srgbClr val="FFFFFF"/>
                </a:solidFill>
                <a:latin typeface="Times New Roman" panose="02020603050405020304" pitchFamily="18" charset="0"/>
                <a:cs typeface="Times New Roman" panose="02020603050405020304" pitchFamily="18" charset="0"/>
              </a:rPr>
              <a:t> </a:t>
            </a:r>
            <a:r>
              <a:rPr spc="-45" dirty="0">
                <a:solidFill>
                  <a:srgbClr val="FFFFFF"/>
                </a:solidFill>
                <a:latin typeface="Times New Roman" panose="02020603050405020304" pitchFamily="18" charset="0"/>
                <a:cs typeface="Times New Roman" panose="02020603050405020304" pitchFamily="18" charset="0"/>
              </a:rPr>
              <a:t>Degree,</a:t>
            </a:r>
            <a:r>
              <a:rPr spc="45" dirty="0">
                <a:solidFill>
                  <a:srgbClr val="FFFFFF"/>
                </a:solidFill>
                <a:latin typeface="Times New Roman" panose="02020603050405020304" pitchFamily="18" charset="0"/>
                <a:cs typeface="Times New Roman" panose="02020603050405020304" pitchFamily="18" charset="0"/>
              </a:rPr>
              <a:t> </a:t>
            </a:r>
            <a:r>
              <a:rPr spc="-75" dirty="0">
                <a:solidFill>
                  <a:srgbClr val="FFFFFF"/>
                </a:solidFill>
                <a:latin typeface="Times New Roman" panose="02020603050405020304" pitchFamily="18" charset="0"/>
                <a:cs typeface="Times New Roman" panose="02020603050405020304" pitchFamily="18" charset="0"/>
              </a:rPr>
              <a:t>Twinning,</a:t>
            </a:r>
            <a:r>
              <a:rPr spc="55" dirty="0">
                <a:solidFill>
                  <a:srgbClr val="FFFFFF"/>
                </a:solidFill>
                <a:latin typeface="Times New Roman" panose="02020603050405020304" pitchFamily="18" charset="0"/>
                <a:cs typeface="Times New Roman" panose="02020603050405020304" pitchFamily="18" charset="0"/>
              </a:rPr>
              <a:t> </a:t>
            </a:r>
            <a:r>
              <a:rPr spc="-40" dirty="0">
                <a:solidFill>
                  <a:srgbClr val="FFFFFF"/>
                </a:solidFill>
                <a:latin typeface="Times New Roman" panose="02020603050405020304" pitchFamily="18" charset="0"/>
                <a:cs typeface="Times New Roman" panose="02020603050405020304" pitchFamily="18" charset="0"/>
              </a:rPr>
              <a:t>Mother</a:t>
            </a:r>
            <a:r>
              <a:rPr spc="45" dirty="0">
                <a:solidFill>
                  <a:srgbClr val="FFFFFF"/>
                </a:solidFill>
                <a:latin typeface="Times New Roman" panose="02020603050405020304" pitchFamily="18" charset="0"/>
                <a:cs typeface="Times New Roman" panose="02020603050405020304" pitchFamily="18" charset="0"/>
              </a:rPr>
              <a:t> </a:t>
            </a:r>
            <a:r>
              <a:rPr spc="-50" dirty="0">
                <a:solidFill>
                  <a:srgbClr val="FFFFFF"/>
                </a:solidFill>
                <a:latin typeface="Times New Roman" panose="02020603050405020304" pitchFamily="18" charset="0"/>
                <a:cs typeface="Times New Roman" panose="02020603050405020304" pitchFamily="18" charset="0"/>
              </a:rPr>
              <a:t>Tongue, </a:t>
            </a:r>
            <a:endParaRPr lang="en-US" spc="-50" dirty="0">
              <a:solidFill>
                <a:srgbClr val="FFFFFF"/>
              </a:solidFill>
              <a:latin typeface="Times New Roman" panose="02020603050405020304" pitchFamily="18" charset="0"/>
              <a:cs typeface="Times New Roman" panose="02020603050405020304" pitchFamily="18" charset="0"/>
            </a:endParaRPr>
          </a:p>
          <a:p>
            <a:pPr marL="69215" marR="5080" indent="-57150">
              <a:lnSpc>
                <a:spcPts val="1080"/>
              </a:lnSpc>
              <a:spcBef>
                <a:spcPts val="215"/>
              </a:spcBef>
              <a:buSzPct val="90909"/>
              <a:buChar char="•"/>
              <a:tabLst>
                <a:tab pos="70485" algn="l"/>
              </a:tabLst>
            </a:pPr>
            <a:r>
              <a:rPr spc="-55" dirty="0">
                <a:solidFill>
                  <a:srgbClr val="FFFFFF"/>
                </a:solidFill>
                <a:latin typeface="Times New Roman" panose="02020603050405020304" pitchFamily="18" charset="0"/>
                <a:cs typeface="Times New Roman" panose="02020603050405020304" pitchFamily="18" charset="0"/>
              </a:rPr>
              <a:t>Inter-</a:t>
            </a:r>
            <a:r>
              <a:rPr spc="-60" dirty="0">
                <a:solidFill>
                  <a:srgbClr val="FFFFFF"/>
                </a:solidFill>
                <a:latin typeface="Times New Roman" panose="02020603050405020304" pitchFamily="18" charset="0"/>
                <a:cs typeface="Times New Roman" panose="02020603050405020304" pitchFamily="18" charset="0"/>
              </a:rPr>
              <a:t>Institutional</a:t>
            </a:r>
            <a:r>
              <a:rPr spc="75" dirty="0">
                <a:solidFill>
                  <a:srgbClr val="FFFFFF"/>
                </a:solidFill>
                <a:latin typeface="Times New Roman" panose="02020603050405020304" pitchFamily="18" charset="0"/>
                <a:cs typeface="Times New Roman" panose="02020603050405020304" pitchFamily="18" charset="0"/>
              </a:rPr>
              <a:t> </a:t>
            </a:r>
            <a:r>
              <a:rPr spc="-35" dirty="0">
                <a:solidFill>
                  <a:srgbClr val="FFFFFF"/>
                </a:solidFill>
                <a:latin typeface="Times New Roman" panose="02020603050405020304" pitchFamily="18" charset="0"/>
                <a:cs typeface="Times New Roman" panose="02020603050405020304" pitchFamily="18" charset="0"/>
              </a:rPr>
              <a:t>Credit</a:t>
            </a:r>
            <a:r>
              <a:rPr spc="-5" dirty="0">
                <a:solidFill>
                  <a:srgbClr val="FFFFFF"/>
                </a:solidFill>
                <a:latin typeface="Times New Roman" panose="02020603050405020304" pitchFamily="18" charset="0"/>
                <a:cs typeface="Times New Roman" panose="02020603050405020304" pitchFamily="18" charset="0"/>
              </a:rPr>
              <a:t> </a:t>
            </a:r>
            <a:r>
              <a:rPr spc="-90" dirty="0">
                <a:solidFill>
                  <a:srgbClr val="FFFFFF"/>
                </a:solidFill>
                <a:latin typeface="Times New Roman" panose="02020603050405020304" pitchFamily="18" charset="0"/>
                <a:cs typeface="Times New Roman" panose="02020603050405020304" pitchFamily="18" charset="0"/>
              </a:rPr>
              <a:t>Transfers,</a:t>
            </a:r>
            <a:r>
              <a:rPr spc="25" dirty="0">
                <a:solidFill>
                  <a:srgbClr val="FFFFFF"/>
                </a:solidFill>
                <a:latin typeface="Times New Roman" panose="02020603050405020304" pitchFamily="18" charset="0"/>
                <a:cs typeface="Times New Roman" panose="02020603050405020304" pitchFamily="18" charset="0"/>
              </a:rPr>
              <a:t> </a:t>
            </a:r>
            <a:r>
              <a:rPr spc="-50" dirty="0">
                <a:solidFill>
                  <a:srgbClr val="FFFFFF"/>
                </a:solidFill>
                <a:latin typeface="Times New Roman" panose="02020603050405020304" pitchFamily="18" charset="0"/>
                <a:cs typeface="Times New Roman" panose="02020603050405020304" pitchFamily="18" charset="0"/>
              </a:rPr>
              <a:t>Criticization</a:t>
            </a:r>
            <a:r>
              <a:rPr spc="2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of</a:t>
            </a:r>
            <a:r>
              <a:rPr spc="-5" dirty="0">
                <a:solidFill>
                  <a:srgbClr val="FFFFFF"/>
                </a:solidFill>
                <a:latin typeface="Times New Roman" panose="02020603050405020304" pitchFamily="18" charset="0"/>
                <a:cs typeface="Times New Roman" panose="02020603050405020304" pitchFamily="18" charset="0"/>
              </a:rPr>
              <a:t> </a:t>
            </a:r>
            <a:r>
              <a:rPr spc="-210" dirty="0">
                <a:solidFill>
                  <a:srgbClr val="FFFFFF"/>
                </a:solidFill>
                <a:latin typeface="Times New Roman" panose="02020603050405020304" pitchFamily="18" charset="0"/>
                <a:cs typeface="Times New Roman" panose="02020603050405020304" pitchFamily="18" charset="0"/>
              </a:rPr>
              <a:t>EC</a:t>
            </a:r>
            <a:r>
              <a:rPr spc="-15" dirty="0">
                <a:solidFill>
                  <a:srgbClr val="FFFFFF"/>
                </a:solidFill>
                <a:latin typeface="Times New Roman" panose="02020603050405020304" pitchFamily="18" charset="0"/>
                <a:cs typeface="Times New Roman" panose="02020603050405020304" pitchFamily="18" charset="0"/>
              </a:rPr>
              <a:t> </a:t>
            </a:r>
            <a:r>
              <a:rPr spc="-40" dirty="0">
                <a:solidFill>
                  <a:srgbClr val="FFFFFF"/>
                </a:solidFill>
                <a:latin typeface="Times New Roman" panose="02020603050405020304" pitchFamily="18" charset="0"/>
                <a:cs typeface="Times New Roman" panose="02020603050405020304" pitchFamily="18" charset="0"/>
              </a:rPr>
              <a:t>and</a:t>
            </a:r>
            <a:r>
              <a:rPr spc="20" dirty="0">
                <a:solidFill>
                  <a:srgbClr val="FFFFFF"/>
                </a:solidFill>
                <a:latin typeface="Times New Roman" panose="02020603050405020304" pitchFamily="18" charset="0"/>
                <a:cs typeface="Times New Roman" panose="02020603050405020304" pitchFamily="18" charset="0"/>
              </a:rPr>
              <a:t> </a:t>
            </a:r>
            <a:r>
              <a:rPr spc="-25" dirty="0">
                <a:solidFill>
                  <a:srgbClr val="FFFFFF"/>
                </a:solidFill>
                <a:latin typeface="Times New Roman" panose="02020603050405020304" pitchFamily="18" charset="0"/>
                <a:cs typeface="Times New Roman" panose="02020603050405020304" pitchFamily="18" charset="0"/>
              </a:rPr>
              <a:t>CC</a:t>
            </a:r>
            <a:endParaRPr dirty="0">
              <a:latin typeface="Times New Roman" panose="02020603050405020304" pitchFamily="18" charset="0"/>
              <a:cs typeface="Times New Roman" panose="02020603050405020304" pitchFamily="18" charset="0"/>
            </a:endParaRPr>
          </a:p>
          <a:p>
            <a:pPr marL="69850" indent="-57150">
              <a:lnSpc>
                <a:spcPts val="1215"/>
              </a:lnSpc>
              <a:buSzPct val="90909"/>
              <a:buChar char="•"/>
              <a:tabLst>
                <a:tab pos="69850" algn="l"/>
              </a:tabLst>
            </a:pPr>
            <a:r>
              <a:rPr dirty="0">
                <a:solidFill>
                  <a:srgbClr val="FFFFFF"/>
                </a:solidFill>
                <a:latin typeface="Times New Roman" panose="02020603050405020304" pitchFamily="18" charset="0"/>
                <a:cs typeface="Times New Roman" panose="02020603050405020304" pitchFamily="18" charset="0"/>
              </a:rPr>
              <a:t>%</a:t>
            </a:r>
            <a:r>
              <a:rPr spc="-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of</a:t>
            </a:r>
            <a:r>
              <a:rPr spc="-5" dirty="0">
                <a:solidFill>
                  <a:srgbClr val="FFFFFF"/>
                </a:solidFill>
                <a:latin typeface="Times New Roman" panose="02020603050405020304" pitchFamily="18" charset="0"/>
                <a:cs typeface="Times New Roman" panose="02020603050405020304" pitchFamily="18" charset="0"/>
              </a:rPr>
              <a:t> </a:t>
            </a:r>
            <a:r>
              <a:rPr spc="-70" dirty="0">
                <a:solidFill>
                  <a:srgbClr val="FFFFFF"/>
                </a:solidFill>
                <a:latin typeface="Times New Roman" panose="02020603050405020304" pitchFamily="18" charset="0"/>
                <a:cs typeface="Times New Roman" panose="02020603050405020304" pitchFamily="18" charset="0"/>
              </a:rPr>
              <a:t>Skill</a:t>
            </a:r>
            <a:r>
              <a:rPr spc="-25" dirty="0">
                <a:solidFill>
                  <a:srgbClr val="FFFFFF"/>
                </a:solidFill>
                <a:latin typeface="Times New Roman" panose="02020603050405020304" pitchFamily="18" charset="0"/>
                <a:cs typeface="Times New Roman" panose="02020603050405020304" pitchFamily="18" charset="0"/>
              </a:rPr>
              <a:t> </a:t>
            </a:r>
            <a:r>
              <a:rPr spc="-35" dirty="0">
                <a:solidFill>
                  <a:srgbClr val="FFFFFF"/>
                </a:solidFill>
                <a:latin typeface="Times New Roman" panose="02020603050405020304" pitchFamily="18" charset="0"/>
                <a:cs typeface="Times New Roman" panose="02020603050405020304" pitchFamily="18" charset="0"/>
              </a:rPr>
              <a:t>Oriented</a:t>
            </a:r>
            <a:r>
              <a:rPr spc="15" dirty="0">
                <a:solidFill>
                  <a:srgbClr val="FFFFFF"/>
                </a:solidFill>
                <a:latin typeface="Times New Roman" panose="02020603050405020304" pitchFamily="18" charset="0"/>
                <a:cs typeface="Times New Roman" panose="02020603050405020304" pitchFamily="18" charset="0"/>
              </a:rPr>
              <a:t> </a:t>
            </a:r>
            <a:r>
              <a:rPr spc="-120" dirty="0">
                <a:solidFill>
                  <a:srgbClr val="FFFFFF"/>
                </a:solidFill>
                <a:latin typeface="Times New Roman" panose="02020603050405020304" pitchFamily="18" charset="0"/>
                <a:cs typeface="Times New Roman" panose="02020603050405020304" pitchFamily="18" charset="0"/>
              </a:rPr>
              <a:t>Courses</a:t>
            </a:r>
            <a:r>
              <a:rPr dirty="0">
                <a:solidFill>
                  <a:srgbClr val="FFFFFF"/>
                </a:solidFill>
                <a:latin typeface="Times New Roman" panose="02020603050405020304" pitchFamily="18" charset="0"/>
                <a:cs typeface="Times New Roman" panose="02020603050405020304" pitchFamily="18" charset="0"/>
              </a:rPr>
              <a:t> </a:t>
            </a:r>
            <a:r>
              <a:rPr spc="-35" dirty="0">
                <a:solidFill>
                  <a:srgbClr val="FFFFFF"/>
                </a:solidFill>
                <a:latin typeface="Times New Roman" panose="02020603050405020304" pitchFamily="18" charset="0"/>
                <a:cs typeface="Times New Roman" panose="02020603050405020304" pitchFamily="18" charset="0"/>
              </a:rPr>
              <a:t>aligned</a:t>
            </a:r>
            <a:r>
              <a:rPr spc="20" dirty="0">
                <a:solidFill>
                  <a:srgbClr val="FFFFFF"/>
                </a:solidFill>
                <a:latin typeface="Times New Roman" panose="02020603050405020304" pitchFamily="18" charset="0"/>
                <a:cs typeface="Times New Roman" panose="02020603050405020304" pitchFamily="18" charset="0"/>
              </a:rPr>
              <a:t> </a:t>
            </a:r>
            <a:r>
              <a:rPr spc="-50" dirty="0">
                <a:solidFill>
                  <a:srgbClr val="FFFFFF"/>
                </a:solidFill>
                <a:latin typeface="Times New Roman" panose="02020603050405020304" pitchFamily="18" charset="0"/>
                <a:cs typeface="Times New Roman" panose="02020603050405020304" pitchFamily="18" charset="0"/>
              </a:rPr>
              <a:t>with</a:t>
            </a:r>
            <a:r>
              <a:rPr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NSQF</a:t>
            </a:r>
            <a:r>
              <a:rPr spc="-2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&amp;</a:t>
            </a:r>
            <a:r>
              <a:rPr spc="15" dirty="0">
                <a:solidFill>
                  <a:srgbClr val="FFFFFF"/>
                </a:solidFill>
                <a:latin typeface="Times New Roman" panose="02020603050405020304" pitchFamily="18" charset="0"/>
                <a:cs typeface="Times New Roman" panose="02020603050405020304" pitchFamily="18" charset="0"/>
              </a:rPr>
              <a:t> </a:t>
            </a:r>
            <a:r>
              <a:rPr spc="-65" dirty="0">
                <a:solidFill>
                  <a:srgbClr val="FFFFFF"/>
                </a:solidFill>
                <a:latin typeface="Times New Roman" panose="02020603050405020304" pitchFamily="18" charset="0"/>
                <a:cs typeface="Times New Roman" panose="02020603050405020304" pitchFamily="18" charset="0"/>
              </a:rPr>
              <a:t>Skill</a:t>
            </a:r>
            <a:r>
              <a:rPr spc="-20" dirty="0">
                <a:solidFill>
                  <a:srgbClr val="FFFFFF"/>
                </a:solidFill>
                <a:latin typeface="Times New Roman" panose="02020603050405020304" pitchFamily="18" charset="0"/>
                <a:cs typeface="Times New Roman" panose="02020603050405020304" pitchFamily="18" charset="0"/>
              </a:rPr>
              <a:t> </a:t>
            </a:r>
            <a:r>
              <a:rPr spc="-10" dirty="0">
                <a:solidFill>
                  <a:srgbClr val="FFFFFF"/>
                </a:solidFill>
                <a:latin typeface="Times New Roman" panose="02020603050405020304" pitchFamily="18" charset="0"/>
                <a:cs typeface="Times New Roman" panose="02020603050405020304" pitchFamily="18" charset="0"/>
              </a:rPr>
              <a:t>Focus</a:t>
            </a:r>
            <a:endParaRPr dirty="0">
              <a:latin typeface="Times New Roman" panose="02020603050405020304" pitchFamily="18" charset="0"/>
              <a:cs typeface="Times New Roman" panose="02020603050405020304" pitchFamily="18" charset="0"/>
            </a:endParaRPr>
          </a:p>
          <a:p>
            <a:pPr marL="69850" indent="-57150">
              <a:lnSpc>
                <a:spcPts val="1260"/>
              </a:lnSpc>
              <a:buSzPct val="90909"/>
              <a:buChar char="•"/>
              <a:tabLst>
                <a:tab pos="69850" algn="l"/>
              </a:tabLst>
            </a:pPr>
            <a:r>
              <a:rPr dirty="0">
                <a:solidFill>
                  <a:srgbClr val="FFFFFF"/>
                </a:solidFill>
                <a:latin typeface="Times New Roman" panose="02020603050405020304" pitchFamily="18" charset="0"/>
                <a:cs typeface="Times New Roman" panose="02020603050405020304" pitchFamily="18" charset="0"/>
              </a:rPr>
              <a:t>% of </a:t>
            </a:r>
            <a:r>
              <a:rPr spc="-65" dirty="0">
                <a:solidFill>
                  <a:srgbClr val="FFFFFF"/>
                </a:solidFill>
                <a:latin typeface="Times New Roman" panose="02020603050405020304" pitchFamily="18" charset="0"/>
                <a:cs typeface="Times New Roman" panose="02020603050405020304" pitchFamily="18" charset="0"/>
              </a:rPr>
              <a:t>Online</a:t>
            </a:r>
            <a:r>
              <a:rPr dirty="0">
                <a:solidFill>
                  <a:srgbClr val="FFFFFF"/>
                </a:solidFill>
                <a:latin typeface="Times New Roman" panose="02020603050405020304" pitchFamily="18" charset="0"/>
                <a:cs typeface="Times New Roman" panose="02020603050405020304" pitchFamily="18" charset="0"/>
              </a:rPr>
              <a:t> </a:t>
            </a:r>
            <a:r>
              <a:rPr spc="-120" dirty="0">
                <a:solidFill>
                  <a:srgbClr val="FFFFFF"/>
                </a:solidFill>
                <a:latin typeface="Times New Roman" panose="02020603050405020304" pitchFamily="18" charset="0"/>
                <a:cs typeface="Times New Roman" panose="02020603050405020304" pitchFamily="18" charset="0"/>
              </a:rPr>
              <a:t>Courses</a:t>
            </a:r>
            <a:r>
              <a:rPr dirty="0">
                <a:solidFill>
                  <a:srgbClr val="FFFFFF"/>
                </a:solidFill>
                <a:latin typeface="Times New Roman" panose="02020603050405020304" pitchFamily="18" charset="0"/>
                <a:cs typeface="Times New Roman" panose="02020603050405020304" pitchFamily="18" charset="0"/>
              </a:rPr>
              <a:t> </a:t>
            </a:r>
            <a:r>
              <a:rPr spc="-75" dirty="0">
                <a:solidFill>
                  <a:srgbClr val="FFFFFF"/>
                </a:solidFill>
                <a:latin typeface="Times New Roman" panose="02020603050405020304" pitchFamily="18" charset="0"/>
                <a:cs typeface="Times New Roman" panose="02020603050405020304" pitchFamily="18" charset="0"/>
              </a:rPr>
              <a:t>through</a:t>
            </a:r>
            <a:r>
              <a:rPr spc="35" dirty="0">
                <a:solidFill>
                  <a:srgbClr val="FFFFFF"/>
                </a:solidFill>
                <a:latin typeface="Times New Roman" panose="02020603050405020304" pitchFamily="18" charset="0"/>
                <a:cs typeface="Times New Roman" panose="02020603050405020304" pitchFamily="18" charset="0"/>
              </a:rPr>
              <a:t> </a:t>
            </a:r>
            <a:r>
              <a:rPr spc="-10" dirty="0">
                <a:solidFill>
                  <a:srgbClr val="FFFFFF"/>
                </a:solidFill>
                <a:latin typeface="Times New Roman" panose="02020603050405020304" pitchFamily="18" charset="0"/>
                <a:cs typeface="Times New Roman" panose="02020603050405020304" pitchFamily="18" charset="0"/>
              </a:rPr>
              <a:t>SWAYAM</a:t>
            </a:r>
            <a:endParaRPr dirty="0">
              <a:latin typeface="Times New Roman" panose="02020603050405020304" pitchFamily="18" charset="0"/>
              <a:cs typeface="Times New Roman" panose="02020603050405020304" pitchFamily="18" charset="0"/>
            </a:endParaRPr>
          </a:p>
          <a:p>
            <a:pPr marL="69850" indent="-57150">
              <a:lnSpc>
                <a:spcPts val="1295"/>
              </a:lnSpc>
              <a:buSzPct val="90909"/>
              <a:buChar char="•"/>
              <a:tabLst>
                <a:tab pos="69850" algn="l"/>
              </a:tabLst>
            </a:pPr>
            <a:r>
              <a:rPr spc="-70" dirty="0">
                <a:solidFill>
                  <a:srgbClr val="FFFFFF"/>
                </a:solidFill>
                <a:latin typeface="Times New Roman" panose="02020603050405020304" pitchFamily="18" charset="0"/>
                <a:cs typeface="Times New Roman" panose="02020603050405020304" pitchFamily="18" charset="0"/>
              </a:rPr>
              <a:t>Indian</a:t>
            </a:r>
            <a:r>
              <a:rPr spc="45" dirty="0">
                <a:solidFill>
                  <a:srgbClr val="FFFFFF"/>
                </a:solidFill>
                <a:latin typeface="Times New Roman" panose="02020603050405020304" pitchFamily="18" charset="0"/>
                <a:cs typeface="Times New Roman" panose="02020603050405020304" pitchFamily="18" charset="0"/>
              </a:rPr>
              <a:t> </a:t>
            </a:r>
            <a:r>
              <a:rPr spc="-70" dirty="0">
                <a:solidFill>
                  <a:srgbClr val="FFFFFF"/>
                </a:solidFill>
                <a:latin typeface="Times New Roman" panose="02020603050405020304" pitchFamily="18" charset="0"/>
                <a:cs typeface="Times New Roman" panose="02020603050405020304" pitchFamily="18" charset="0"/>
              </a:rPr>
              <a:t>Knowledge</a:t>
            </a:r>
            <a:r>
              <a:rPr spc="55" dirty="0">
                <a:solidFill>
                  <a:srgbClr val="FFFFFF"/>
                </a:solidFill>
                <a:latin typeface="Times New Roman" panose="02020603050405020304" pitchFamily="18" charset="0"/>
                <a:cs typeface="Times New Roman" panose="02020603050405020304" pitchFamily="18" charset="0"/>
              </a:rPr>
              <a:t> </a:t>
            </a:r>
            <a:r>
              <a:rPr spc="-114" dirty="0">
                <a:solidFill>
                  <a:srgbClr val="FFFFFF"/>
                </a:solidFill>
                <a:latin typeface="Times New Roman" panose="02020603050405020304" pitchFamily="18" charset="0"/>
                <a:cs typeface="Times New Roman" panose="02020603050405020304" pitchFamily="18" charset="0"/>
              </a:rPr>
              <a:t>System</a:t>
            </a:r>
            <a:r>
              <a:rPr spc="65" dirty="0">
                <a:solidFill>
                  <a:srgbClr val="FFFFFF"/>
                </a:solidFill>
                <a:latin typeface="Times New Roman" panose="02020603050405020304" pitchFamily="18" charset="0"/>
                <a:cs typeface="Times New Roman" panose="02020603050405020304" pitchFamily="18" charset="0"/>
              </a:rPr>
              <a:t> </a:t>
            </a:r>
            <a:r>
              <a:rPr spc="-10" dirty="0">
                <a:solidFill>
                  <a:srgbClr val="FFFFFF"/>
                </a:solidFill>
                <a:latin typeface="Times New Roman" panose="02020603050405020304" pitchFamily="18" charset="0"/>
                <a:cs typeface="Times New Roman" panose="02020603050405020304" pitchFamily="18" charset="0"/>
              </a:rPr>
              <a:t>Incorporation</a:t>
            </a:r>
            <a:endParaRPr dirty="0">
              <a:latin typeface="Times New Roman" panose="02020603050405020304" pitchFamily="18" charset="0"/>
              <a:cs typeface="Times New Roman" panose="02020603050405020304" pitchFamily="18" charset="0"/>
            </a:endParaRPr>
          </a:p>
        </p:txBody>
      </p:sp>
      <p:sp>
        <p:nvSpPr>
          <p:cNvPr id="19" name="object 19"/>
          <p:cNvSpPr txBox="1"/>
          <p:nvPr/>
        </p:nvSpPr>
        <p:spPr>
          <a:xfrm>
            <a:off x="2081106" y="2578662"/>
            <a:ext cx="1525905" cy="226985"/>
          </a:xfrm>
          <a:prstGeom prst="rect">
            <a:avLst/>
          </a:prstGeom>
        </p:spPr>
        <p:txBody>
          <a:bodyPr vert="horz" wrap="square" lIns="0" tIns="11430" rIns="0" bIns="0" rtlCol="0">
            <a:spAutoFit/>
          </a:bodyPr>
          <a:lstStyle/>
          <a:p>
            <a:pPr marL="12700">
              <a:spcBef>
                <a:spcPts val="90"/>
              </a:spcBef>
            </a:pPr>
            <a:r>
              <a:rPr sz="1400" b="1" dirty="0">
                <a:solidFill>
                  <a:srgbClr val="001F5F"/>
                </a:solidFill>
                <a:latin typeface="Arial"/>
                <a:cs typeface="Arial"/>
              </a:rPr>
              <a:t>2.</a:t>
            </a:r>
            <a:r>
              <a:rPr sz="1400" b="1" spc="-20" dirty="0">
                <a:solidFill>
                  <a:srgbClr val="001F5F"/>
                </a:solidFill>
                <a:latin typeface="Arial"/>
                <a:cs typeface="Arial"/>
              </a:rPr>
              <a:t> </a:t>
            </a:r>
            <a:r>
              <a:rPr sz="1400" b="1" spc="-114" dirty="0">
                <a:solidFill>
                  <a:srgbClr val="001F5F"/>
                </a:solidFill>
                <a:latin typeface="Arial"/>
                <a:cs typeface="Arial"/>
              </a:rPr>
              <a:t>Faculty</a:t>
            </a:r>
            <a:r>
              <a:rPr sz="1400" b="1" spc="-5" dirty="0">
                <a:solidFill>
                  <a:srgbClr val="001F5F"/>
                </a:solidFill>
                <a:latin typeface="Arial"/>
                <a:cs typeface="Arial"/>
              </a:rPr>
              <a:t> </a:t>
            </a:r>
            <a:r>
              <a:rPr sz="1400" b="1" spc="-145" dirty="0">
                <a:solidFill>
                  <a:srgbClr val="001F5F"/>
                </a:solidFill>
                <a:latin typeface="Arial"/>
                <a:cs typeface="Arial"/>
              </a:rPr>
              <a:t>Resources</a:t>
            </a:r>
            <a:endParaRPr sz="1400" dirty="0">
              <a:latin typeface="Arial"/>
              <a:cs typeface="Arial"/>
            </a:endParaRPr>
          </a:p>
        </p:txBody>
      </p:sp>
      <p:grpSp>
        <p:nvGrpSpPr>
          <p:cNvPr id="20" name="object 20"/>
          <p:cNvGrpSpPr/>
          <p:nvPr/>
        </p:nvGrpSpPr>
        <p:grpSpPr>
          <a:xfrm>
            <a:off x="3724276" y="2034200"/>
            <a:ext cx="7357390" cy="1116156"/>
            <a:chOff x="3538728" y="1014983"/>
            <a:chExt cx="5590540" cy="695325"/>
          </a:xfrm>
        </p:grpSpPr>
        <p:sp>
          <p:nvSpPr>
            <p:cNvPr id="21" name="object 21"/>
            <p:cNvSpPr/>
            <p:nvPr/>
          </p:nvSpPr>
          <p:spPr>
            <a:xfrm>
              <a:off x="3546348" y="1022603"/>
              <a:ext cx="372110" cy="680085"/>
            </a:xfrm>
            <a:custGeom>
              <a:avLst/>
              <a:gdLst/>
              <a:ahLst/>
              <a:cxnLst/>
              <a:rect l="l" t="t" r="r" b="b"/>
              <a:pathLst>
                <a:path w="372110" h="680085">
                  <a:moveTo>
                    <a:pt x="371855" y="679704"/>
                  </a:moveTo>
                  <a:lnTo>
                    <a:pt x="313066" y="673066"/>
                  </a:lnTo>
                  <a:lnTo>
                    <a:pt x="262024" y="654584"/>
                  </a:lnTo>
                  <a:lnTo>
                    <a:pt x="221784" y="626403"/>
                  </a:lnTo>
                  <a:lnTo>
                    <a:pt x="195401" y="590669"/>
                  </a:lnTo>
                  <a:lnTo>
                    <a:pt x="185927" y="549529"/>
                  </a:lnTo>
                  <a:lnTo>
                    <a:pt x="185927" y="470026"/>
                  </a:lnTo>
                  <a:lnTo>
                    <a:pt x="176454" y="428886"/>
                  </a:lnTo>
                  <a:lnTo>
                    <a:pt x="150071" y="393152"/>
                  </a:lnTo>
                  <a:lnTo>
                    <a:pt x="109831" y="364971"/>
                  </a:lnTo>
                  <a:lnTo>
                    <a:pt x="58789" y="346489"/>
                  </a:lnTo>
                  <a:lnTo>
                    <a:pt x="0" y="339851"/>
                  </a:lnTo>
                  <a:lnTo>
                    <a:pt x="58789" y="333214"/>
                  </a:lnTo>
                  <a:lnTo>
                    <a:pt x="109831" y="314732"/>
                  </a:lnTo>
                  <a:lnTo>
                    <a:pt x="150071" y="286551"/>
                  </a:lnTo>
                  <a:lnTo>
                    <a:pt x="176454" y="250817"/>
                  </a:lnTo>
                  <a:lnTo>
                    <a:pt x="185927" y="209676"/>
                  </a:lnTo>
                  <a:lnTo>
                    <a:pt x="185927" y="130175"/>
                  </a:lnTo>
                  <a:lnTo>
                    <a:pt x="195401" y="89034"/>
                  </a:lnTo>
                  <a:lnTo>
                    <a:pt x="221784" y="53300"/>
                  </a:lnTo>
                  <a:lnTo>
                    <a:pt x="262024" y="25119"/>
                  </a:lnTo>
                  <a:lnTo>
                    <a:pt x="313066" y="6637"/>
                  </a:lnTo>
                  <a:lnTo>
                    <a:pt x="371855" y="0"/>
                  </a:lnTo>
                </a:path>
              </a:pathLst>
            </a:custGeom>
            <a:ln w="15240">
              <a:solidFill>
                <a:srgbClr val="344152"/>
              </a:solidFill>
            </a:ln>
          </p:spPr>
          <p:txBody>
            <a:bodyPr wrap="square" lIns="0" tIns="0" rIns="0" bIns="0" rtlCol="0"/>
            <a:lstStyle/>
            <a:p>
              <a:endParaRPr/>
            </a:p>
          </p:txBody>
        </p:sp>
        <p:sp>
          <p:nvSpPr>
            <p:cNvPr id="22" name="object 22"/>
            <p:cNvSpPr/>
            <p:nvPr/>
          </p:nvSpPr>
          <p:spPr>
            <a:xfrm>
              <a:off x="4067556" y="1022603"/>
              <a:ext cx="5053965" cy="680085"/>
            </a:xfrm>
            <a:custGeom>
              <a:avLst/>
              <a:gdLst/>
              <a:ahLst/>
              <a:cxnLst/>
              <a:rect l="l" t="t" r="r" b="b"/>
              <a:pathLst>
                <a:path w="5053965" h="680085">
                  <a:moveTo>
                    <a:pt x="5053584" y="0"/>
                  </a:moveTo>
                  <a:lnTo>
                    <a:pt x="0" y="0"/>
                  </a:lnTo>
                  <a:lnTo>
                    <a:pt x="0" y="679703"/>
                  </a:lnTo>
                  <a:lnTo>
                    <a:pt x="5053584" y="679703"/>
                  </a:lnTo>
                  <a:lnTo>
                    <a:pt x="5053584" y="0"/>
                  </a:lnTo>
                  <a:close/>
                </a:path>
              </a:pathLst>
            </a:custGeom>
            <a:solidFill>
              <a:srgbClr val="001F5F"/>
            </a:solidFill>
          </p:spPr>
          <p:txBody>
            <a:bodyPr wrap="square" lIns="0" tIns="0" rIns="0" bIns="0" rtlCol="0"/>
            <a:lstStyle/>
            <a:p>
              <a:endParaRPr/>
            </a:p>
          </p:txBody>
        </p:sp>
        <p:sp>
          <p:nvSpPr>
            <p:cNvPr id="23" name="object 23"/>
            <p:cNvSpPr/>
            <p:nvPr/>
          </p:nvSpPr>
          <p:spPr>
            <a:xfrm>
              <a:off x="4067556" y="1022603"/>
              <a:ext cx="5053965" cy="680085"/>
            </a:xfrm>
            <a:custGeom>
              <a:avLst/>
              <a:gdLst/>
              <a:ahLst/>
              <a:cxnLst/>
              <a:rect l="l" t="t" r="r" b="b"/>
              <a:pathLst>
                <a:path w="5053965" h="680085">
                  <a:moveTo>
                    <a:pt x="0" y="679703"/>
                  </a:moveTo>
                  <a:lnTo>
                    <a:pt x="5053584" y="679703"/>
                  </a:lnTo>
                  <a:lnTo>
                    <a:pt x="5053584" y="0"/>
                  </a:lnTo>
                  <a:lnTo>
                    <a:pt x="0" y="0"/>
                  </a:lnTo>
                  <a:lnTo>
                    <a:pt x="0" y="679703"/>
                  </a:lnTo>
                  <a:close/>
                </a:path>
              </a:pathLst>
            </a:custGeom>
            <a:ln w="15239">
              <a:solidFill>
                <a:srgbClr val="E7E6E6"/>
              </a:solidFill>
            </a:ln>
          </p:spPr>
          <p:txBody>
            <a:bodyPr wrap="square" lIns="0" tIns="0" rIns="0" bIns="0" rtlCol="0"/>
            <a:lstStyle/>
            <a:p>
              <a:endParaRPr/>
            </a:p>
          </p:txBody>
        </p:sp>
      </p:grpSp>
      <p:sp>
        <p:nvSpPr>
          <p:cNvPr id="24" name="object 24"/>
          <p:cNvSpPr txBox="1"/>
          <p:nvPr/>
        </p:nvSpPr>
        <p:spPr>
          <a:xfrm>
            <a:off x="4941854" y="2106461"/>
            <a:ext cx="5901496" cy="889859"/>
          </a:xfrm>
          <a:prstGeom prst="rect">
            <a:avLst/>
          </a:prstGeom>
        </p:spPr>
        <p:txBody>
          <a:bodyPr vert="horz" wrap="square" lIns="0" tIns="12700" rIns="0" bIns="0" rtlCol="0">
            <a:spAutoFit/>
          </a:bodyPr>
          <a:lstStyle/>
          <a:p>
            <a:pPr marL="128270" indent="-115570">
              <a:lnSpc>
                <a:spcPts val="1415"/>
              </a:lnSpc>
              <a:spcBef>
                <a:spcPts val="100"/>
              </a:spcBef>
              <a:buChar char="•"/>
              <a:tabLst>
                <a:tab pos="128270" algn="l"/>
              </a:tabLst>
            </a:pPr>
            <a:r>
              <a:rPr sz="1600" spc="-75" dirty="0">
                <a:solidFill>
                  <a:srgbClr val="FFFFFF"/>
                </a:solidFill>
                <a:latin typeface="Arial MT"/>
                <a:cs typeface="Arial MT"/>
              </a:rPr>
              <a:t>Faculty</a:t>
            </a:r>
            <a:r>
              <a:rPr sz="1600" spc="-5" dirty="0">
                <a:solidFill>
                  <a:srgbClr val="FFFFFF"/>
                </a:solidFill>
                <a:latin typeface="Arial MT"/>
                <a:cs typeface="Arial MT"/>
              </a:rPr>
              <a:t> </a:t>
            </a:r>
            <a:r>
              <a:rPr sz="1600" spc="-105" dirty="0">
                <a:solidFill>
                  <a:srgbClr val="FFFFFF"/>
                </a:solidFill>
                <a:latin typeface="Arial MT"/>
                <a:cs typeface="Arial MT"/>
              </a:rPr>
              <a:t>Recruitment</a:t>
            </a:r>
            <a:r>
              <a:rPr sz="1600" spc="50" dirty="0">
                <a:solidFill>
                  <a:srgbClr val="FFFFFF"/>
                </a:solidFill>
                <a:latin typeface="Arial MT"/>
                <a:cs typeface="Arial MT"/>
              </a:rPr>
              <a:t> </a:t>
            </a:r>
            <a:r>
              <a:rPr sz="1600" spc="-120" dirty="0">
                <a:solidFill>
                  <a:srgbClr val="FFFFFF"/>
                </a:solidFill>
                <a:latin typeface="Arial MT"/>
                <a:cs typeface="Arial MT"/>
              </a:rPr>
              <a:t>Processes;</a:t>
            </a:r>
            <a:r>
              <a:rPr sz="1600" spc="10" dirty="0">
                <a:solidFill>
                  <a:srgbClr val="FFFFFF"/>
                </a:solidFill>
                <a:latin typeface="Arial MT"/>
                <a:cs typeface="Arial MT"/>
              </a:rPr>
              <a:t> </a:t>
            </a:r>
            <a:r>
              <a:rPr sz="1600" spc="-10" dirty="0">
                <a:solidFill>
                  <a:srgbClr val="FFFFFF"/>
                </a:solidFill>
                <a:latin typeface="Arial MT"/>
                <a:cs typeface="Arial MT"/>
              </a:rPr>
              <a:t>Transparency</a:t>
            </a:r>
            <a:endParaRPr sz="1600" dirty="0">
              <a:latin typeface="Arial MT"/>
              <a:cs typeface="Arial MT"/>
            </a:endParaRPr>
          </a:p>
          <a:p>
            <a:pPr marL="128270" indent="-115570">
              <a:lnSpc>
                <a:spcPts val="1380"/>
              </a:lnSpc>
              <a:buChar char="•"/>
              <a:tabLst>
                <a:tab pos="128270" algn="l"/>
              </a:tabLst>
            </a:pPr>
            <a:r>
              <a:rPr sz="1600" spc="-50" dirty="0">
                <a:solidFill>
                  <a:srgbClr val="FFFFFF"/>
                </a:solidFill>
                <a:latin typeface="Arial MT"/>
                <a:cs typeface="Arial MT"/>
              </a:rPr>
              <a:t>Whether</a:t>
            </a:r>
            <a:r>
              <a:rPr sz="1600" spc="-25" dirty="0">
                <a:solidFill>
                  <a:srgbClr val="FFFFFF"/>
                </a:solidFill>
                <a:latin typeface="Arial MT"/>
                <a:cs typeface="Arial MT"/>
              </a:rPr>
              <a:t> </a:t>
            </a:r>
            <a:r>
              <a:rPr sz="1600" dirty="0">
                <a:solidFill>
                  <a:srgbClr val="FFFFFF"/>
                </a:solidFill>
                <a:latin typeface="Arial MT"/>
                <a:cs typeface="Arial MT"/>
              </a:rPr>
              <a:t>pay</a:t>
            </a:r>
            <a:r>
              <a:rPr sz="1600" spc="-25" dirty="0">
                <a:solidFill>
                  <a:srgbClr val="FFFFFF"/>
                </a:solidFill>
                <a:latin typeface="Arial MT"/>
                <a:cs typeface="Arial MT"/>
              </a:rPr>
              <a:t> </a:t>
            </a:r>
            <a:r>
              <a:rPr sz="1600" spc="-45" dirty="0">
                <a:solidFill>
                  <a:srgbClr val="FFFFFF"/>
                </a:solidFill>
                <a:latin typeface="Arial MT"/>
                <a:cs typeface="Arial MT"/>
              </a:rPr>
              <a:t>and</a:t>
            </a:r>
            <a:r>
              <a:rPr sz="1600" spc="-20" dirty="0">
                <a:solidFill>
                  <a:srgbClr val="FFFFFF"/>
                </a:solidFill>
                <a:latin typeface="Arial MT"/>
                <a:cs typeface="Arial MT"/>
              </a:rPr>
              <a:t> </a:t>
            </a:r>
            <a:r>
              <a:rPr sz="1600" spc="-80" dirty="0">
                <a:solidFill>
                  <a:srgbClr val="FFFFFF"/>
                </a:solidFill>
                <a:latin typeface="Arial MT"/>
                <a:cs typeface="Arial MT"/>
              </a:rPr>
              <a:t>allowances</a:t>
            </a:r>
            <a:r>
              <a:rPr sz="1600" spc="-40" dirty="0">
                <a:solidFill>
                  <a:srgbClr val="FFFFFF"/>
                </a:solidFill>
                <a:latin typeface="Arial MT"/>
                <a:cs typeface="Arial MT"/>
              </a:rPr>
              <a:t> </a:t>
            </a:r>
            <a:r>
              <a:rPr sz="1600" spc="-110" dirty="0">
                <a:solidFill>
                  <a:srgbClr val="FFFFFF"/>
                </a:solidFill>
                <a:latin typeface="Arial MT"/>
                <a:cs typeface="Arial MT"/>
              </a:rPr>
              <a:t>as</a:t>
            </a:r>
            <a:r>
              <a:rPr sz="1600" spc="-15" dirty="0">
                <a:solidFill>
                  <a:srgbClr val="FFFFFF"/>
                </a:solidFill>
                <a:latin typeface="Arial MT"/>
                <a:cs typeface="Arial MT"/>
              </a:rPr>
              <a:t> </a:t>
            </a:r>
            <a:r>
              <a:rPr sz="1600" dirty="0">
                <a:solidFill>
                  <a:srgbClr val="FFFFFF"/>
                </a:solidFill>
                <a:latin typeface="Arial MT"/>
                <a:cs typeface="Arial MT"/>
              </a:rPr>
              <a:t>per</a:t>
            </a:r>
            <a:r>
              <a:rPr sz="1600" spc="-15" dirty="0">
                <a:solidFill>
                  <a:srgbClr val="FFFFFF"/>
                </a:solidFill>
                <a:latin typeface="Arial MT"/>
                <a:cs typeface="Arial MT"/>
              </a:rPr>
              <a:t> </a:t>
            </a:r>
            <a:r>
              <a:rPr sz="1600" spc="-100" dirty="0">
                <a:solidFill>
                  <a:srgbClr val="FFFFFF"/>
                </a:solidFill>
                <a:latin typeface="Arial MT"/>
                <a:cs typeface="Arial MT"/>
              </a:rPr>
              <a:t>UGC/AICTE</a:t>
            </a:r>
            <a:r>
              <a:rPr sz="1600" dirty="0">
                <a:solidFill>
                  <a:srgbClr val="FFFFFF"/>
                </a:solidFill>
                <a:latin typeface="Arial MT"/>
                <a:cs typeface="Arial MT"/>
              </a:rPr>
              <a:t> </a:t>
            </a:r>
            <a:r>
              <a:rPr sz="1600" spc="-10" dirty="0">
                <a:solidFill>
                  <a:srgbClr val="FFFFFF"/>
                </a:solidFill>
                <a:latin typeface="Arial MT"/>
                <a:cs typeface="Arial MT"/>
              </a:rPr>
              <a:t>Norms</a:t>
            </a:r>
            <a:endParaRPr lang="en-US" sz="1600" spc="-10" dirty="0">
              <a:solidFill>
                <a:srgbClr val="FFFFFF"/>
              </a:solidFill>
              <a:latin typeface="Arial MT"/>
              <a:cs typeface="Arial MT"/>
            </a:endParaRPr>
          </a:p>
          <a:p>
            <a:pPr marL="128270" indent="-115570">
              <a:lnSpc>
                <a:spcPts val="1380"/>
              </a:lnSpc>
              <a:buChar char="•"/>
              <a:tabLst>
                <a:tab pos="128270" algn="l"/>
              </a:tabLst>
            </a:pPr>
            <a:endParaRPr sz="1600" dirty="0">
              <a:latin typeface="Arial MT"/>
              <a:cs typeface="Arial MT"/>
            </a:endParaRPr>
          </a:p>
          <a:p>
            <a:pPr marL="128270" indent="-115570">
              <a:lnSpc>
                <a:spcPts val="1275"/>
              </a:lnSpc>
              <a:buChar char="•"/>
              <a:tabLst>
                <a:tab pos="128270" algn="l"/>
              </a:tabLst>
            </a:pPr>
            <a:r>
              <a:rPr sz="1600" spc="-75" dirty="0">
                <a:solidFill>
                  <a:srgbClr val="FFFFFF"/>
                </a:solidFill>
                <a:latin typeface="Arial MT"/>
                <a:cs typeface="Arial MT"/>
              </a:rPr>
              <a:t>Faculty</a:t>
            </a:r>
            <a:r>
              <a:rPr sz="1600" spc="-45" dirty="0">
                <a:solidFill>
                  <a:srgbClr val="FFFFFF"/>
                </a:solidFill>
                <a:latin typeface="Arial MT"/>
                <a:cs typeface="Arial MT"/>
              </a:rPr>
              <a:t> </a:t>
            </a:r>
            <a:r>
              <a:rPr sz="1600" spc="-70" dirty="0">
                <a:solidFill>
                  <a:srgbClr val="FFFFFF"/>
                </a:solidFill>
                <a:latin typeface="Arial MT"/>
                <a:cs typeface="Arial MT"/>
              </a:rPr>
              <a:t>Diversity,</a:t>
            </a:r>
            <a:r>
              <a:rPr sz="1600" spc="10" dirty="0">
                <a:solidFill>
                  <a:srgbClr val="FFFFFF"/>
                </a:solidFill>
                <a:latin typeface="Arial MT"/>
                <a:cs typeface="Arial MT"/>
              </a:rPr>
              <a:t> </a:t>
            </a:r>
            <a:r>
              <a:rPr sz="1600" spc="-75" dirty="0">
                <a:solidFill>
                  <a:srgbClr val="FFFFFF"/>
                </a:solidFill>
                <a:latin typeface="Arial MT"/>
                <a:cs typeface="Arial MT"/>
              </a:rPr>
              <a:t>Faculty</a:t>
            </a:r>
            <a:r>
              <a:rPr sz="1600" spc="-45" dirty="0">
                <a:solidFill>
                  <a:srgbClr val="FFFFFF"/>
                </a:solidFill>
                <a:latin typeface="Arial MT"/>
                <a:cs typeface="Arial MT"/>
              </a:rPr>
              <a:t> </a:t>
            </a:r>
            <a:r>
              <a:rPr sz="1600" spc="-60" dirty="0">
                <a:solidFill>
                  <a:srgbClr val="FFFFFF"/>
                </a:solidFill>
                <a:latin typeface="Arial MT"/>
                <a:cs typeface="Arial MT"/>
              </a:rPr>
              <a:t>Cadre,</a:t>
            </a:r>
            <a:r>
              <a:rPr sz="1600" spc="-15" dirty="0">
                <a:solidFill>
                  <a:srgbClr val="FFFFFF"/>
                </a:solidFill>
                <a:latin typeface="Arial MT"/>
                <a:cs typeface="Arial MT"/>
              </a:rPr>
              <a:t> </a:t>
            </a:r>
            <a:r>
              <a:rPr sz="1600" dirty="0">
                <a:solidFill>
                  <a:srgbClr val="FFFFFF"/>
                </a:solidFill>
                <a:latin typeface="Arial MT"/>
                <a:cs typeface="Arial MT"/>
              </a:rPr>
              <a:t>%</a:t>
            </a:r>
            <a:r>
              <a:rPr sz="1600" spc="-15" dirty="0">
                <a:solidFill>
                  <a:srgbClr val="FFFFFF"/>
                </a:solidFill>
                <a:latin typeface="Arial MT"/>
                <a:cs typeface="Arial MT"/>
              </a:rPr>
              <a:t> </a:t>
            </a:r>
            <a:r>
              <a:rPr sz="1600" dirty="0">
                <a:solidFill>
                  <a:srgbClr val="FFFFFF"/>
                </a:solidFill>
                <a:latin typeface="Arial MT"/>
                <a:cs typeface="Arial MT"/>
              </a:rPr>
              <a:t>of</a:t>
            </a:r>
            <a:r>
              <a:rPr sz="1600" spc="35" dirty="0">
                <a:solidFill>
                  <a:srgbClr val="FFFFFF"/>
                </a:solidFill>
                <a:latin typeface="Arial MT"/>
                <a:cs typeface="Arial MT"/>
              </a:rPr>
              <a:t> </a:t>
            </a:r>
            <a:r>
              <a:rPr sz="1600" spc="-30" dirty="0">
                <a:solidFill>
                  <a:srgbClr val="FFFFFF"/>
                </a:solidFill>
                <a:latin typeface="Arial MT"/>
                <a:cs typeface="Arial MT"/>
              </a:rPr>
              <a:t>faculty</a:t>
            </a:r>
            <a:r>
              <a:rPr sz="1600" spc="-15" dirty="0">
                <a:solidFill>
                  <a:srgbClr val="FFFFFF"/>
                </a:solidFill>
                <a:latin typeface="Arial MT"/>
                <a:cs typeface="Arial MT"/>
              </a:rPr>
              <a:t> </a:t>
            </a:r>
            <a:r>
              <a:rPr sz="1600" spc="-50" dirty="0">
                <a:solidFill>
                  <a:srgbClr val="FFFFFF"/>
                </a:solidFill>
                <a:latin typeface="Arial MT"/>
                <a:cs typeface="Arial MT"/>
              </a:rPr>
              <a:t>working</a:t>
            </a:r>
            <a:r>
              <a:rPr sz="1600" spc="-10" dirty="0">
                <a:solidFill>
                  <a:srgbClr val="FFFFFF"/>
                </a:solidFill>
                <a:latin typeface="Arial MT"/>
                <a:cs typeface="Arial MT"/>
              </a:rPr>
              <a:t> </a:t>
            </a:r>
            <a:r>
              <a:rPr sz="1600" spc="-90" dirty="0">
                <a:solidFill>
                  <a:srgbClr val="FFFFFF"/>
                </a:solidFill>
                <a:latin typeface="Arial MT"/>
                <a:cs typeface="Arial MT"/>
              </a:rPr>
              <a:t>continuously</a:t>
            </a:r>
            <a:r>
              <a:rPr sz="1600" spc="-15" dirty="0">
                <a:solidFill>
                  <a:srgbClr val="FFFFFF"/>
                </a:solidFill>
                <a:latin typeface="Arial MT"/>
                <a:cs typeface="Arial MT"/>
              </a:rPr>
              <a:t> </a:t>
            </a:r>
            <a:r>
              <a:rPr sz="1600" dirty="0">
                <a:solidFill>
                  <a:srgbClr val="FFFFFF"/>
                </a:solidFill>
                <a:latin typeface="Arial MT"/>
                <a:cs typeface="Arial MT"/>
              </a:rPr>
              <a:t>for</a:t>
            </a:r>
            <a:r>
              <a:rPr sz="1600" spc="-15" dirty="0">
                <a:solidFill>
                  <a:srgbClr val="FFFFFF"/>
                </a:solidFill>
                <a:latin typeface="Arial MT"/>
                <a:cs typeface="Arial MT"/>
              </a:rPr>
              <a:t> </a:t>
            </a:r>
            <a:r>
              <a:rPr sz="1600" spc="-60" dirty="0">
                <a:solidFill>
                  <a:srgbClr val="FFFFFF"/>
                </a:solidFill>
                <a:latin typeface="Arial MT"/>
                <a:cs typeface="Arial MT"/>
              </a:rPr>
              <a:t>last</a:t>
            </a:r>
            <a:r>
              <a:rPr sz="1600" spc="-30" dirty="0">
                <a:solidFill>
                  <a:srgbClr val="FFFFFF"/>
                </a:solidFill>
                <a:latin typeface="Arial MT"/>
                <a:cs typeface="Arial MT"/>
              </a:rPr>
              <a:t> </a:t>
            </a:r>
            <a:r>
              <a:rPr sz="1600" spc="-50" dirty="0">
                <a:solidFill>
                  <a:srgbClr val="FFFFFF"/>
                </a:solidFill>
                <a:latin typeface="Arial MT"/>
                <a:cs typeface="Arial MT"/>
              </a:rPr>
              <a:t>3</a:t>
            </a:r>
            <a:r>
              <a:rPr lang="en-US" sz="1600" spc="-50" dirty="0">
                <a:solidFill>
                  <a:srgbClr val="FFFFFF"/>
                </a:solidFill>
                <a:latin typeface="Arial MT"/>
                <a:cs typeface="Arial MT"/>
              </a:rPr>
              <a:t> </a:t>
            </a:r>
            <a:r>
              <a:rPr sz="1600" spc="-10" dirty="0">
                <a:solidFill>
                  <a:srgbClr val="FFFFFF"/>
                </a:solidFill>
                <a:latin typeface="Arial MT"/>
                <a:cs typeface="Arial MT"/>
              </a:rPr>
              <a:t>years</a:t>
            </a:r>
            <a:endParaRPr sz="1600" dirty="0">
              <a:latin typeface="Arial MT"/>
              <a:cs typeface="Arial MT"/>
            </a:endParaRPr>
          </a:p>
        </p:txBody>
      </p:sp>
      <p:sp>
        <p:nvSpPr>
          <p:cNvPr id="25" name="object 25"/>
          <p:cNvSpPr txBox="1"/>
          <p:nvPr/>
        </p:nvSpPr>
        <p:spPr>
          <a:xfrm>
            <a:off x="2081106" y="3487788"/>
            <a:ext cx="1186180" cy="226985"/>
          </a:xfrm>
          <a:prstGeom prst="rect">
            <a:avLst/>
          </a:prstGeom>
        </p:spPr>
        <p:txBody>
          <a:bodyPr vert="horz" wrap="square" lIns="0" tIns="11430" rIns="0" bIns="0" rtlCol="0">
            <a:spAutoFit/>
          </a:bodyPr>
          <a:lstStyle/>
          <a:p>
            <a:pPr marL="12700">
              <a:spcBef>
                <a:spcPts val="90"/>
              </a:spcBef>
            </a:pPr>
            <a:r>
              <a:rPr sz="1400" b="1" dirty="0">
                <a:solidFill>
                  <a:srgbClr val="001F5F"/>
                </a:solidFill>
                <a:latin typeface="Arial"/>
                <a:cs typeface="Arial"/>
              </a:rPr>
              <a:t>3.</a:t>
            </a:r>
            <a:r>
              <a:rPr sz="1400" b="1" spc="-75" dirty="0">
                <a:solidFill>
                  <a:srgbClr val="001F5F"/>
                </a:solidFill>
                <a:latin typeface="Arial"/>
                <a:cs typeface="Arial"/>
              </a:rPr>
              <a:t> </a:t>
            </a:r>
            <a:r>
              <a:rPr sz="1400" b="1" spc="-105" dirty="0">
                <a:solidFill>
                  <a:srgbClr val="001F5F"/>
                </a:solidFill>
                <a:latin typeface="Arial"/>
                <a:cs typeface="Arial"/>
              </a:rPr>
              <a:t>Infrastructure</a:t>
            </a:r>
            <a:endParaRPr sz="1400" dirty="0">
              <a:latin typeface="Arial"/>
              <a:cs typeface="Arial"/>
            </a:endParaRPr>
          </a:p>
        </p:txBody>
      </p:sp>
      <p:grpSp>
        <p:nvGrpSpPr>
          <p:cNvPr id="26" name="object 26"/>
          <p:cNvGrpSpPr/>
          <p:nvPr/>
        </p:nvGrpSpPr>
        <p:grpSpPr>
          <a:xfrm>
            <a:off x="3734304" y="3180476"/>
            <a:ext cx="7347362" cy="1010158"/>
            <a:chOff x="3541776" y="1706879"/>
            <a:chExt cx="5584190" cy="749935"/>
          </a:xfrm>
        </p:grpSpPr>
        <p:sp>
          <p:nvSpPr>
            <p:cNvPr id="27" name="object 27"/>
            <p:cNvSpPr/>
            <p:nvPr/>
          </p:nvSpPr>
          <p:spPr>
            <a:xfrm>
              <a:off x="3549396" y="1714499"/>
              <a:ext cx="372110" cy="734695"/>
            </a:xfrm>
            <a:custGeom>
              <a:avLst/>
              <a:gdLst/>
              <a:ahLst/>
              <a:cxnLst/>
              <a:rect l="l" t="t" r="r" b="b"/>
              <a:pathLst>
                <a:path w="372110" h="734694">
                  <a:moveTo>
                    <a:pt x="371855" y="734567"/>
                  </a:moveTo>
                  <a:lnTo>
                    <a:pt x="313066" y="727930"/>
                  </a:lnTo>
                  <a:lnTo>
                    <a:pt x="262024" y="709448"/>
                  </a:lnTo>
                  <a:lnTo>
                    <a:pt x="221784" y="681267"/>
                  </a:lnTo>
                  <a:lnTo>
                    <a:pt x="195401" y="645533"/>
                  </a:lnTo>
                  <a:lnTo>
                    <a:pt x="185927" y="604392"/>
                  </a:lnTo>
                  <a:lnTo>
                    <a:pt x="185927" y="497459"/>
                  </a:lnTo>
                  <a:lnTo>
                    <a:pt x="176454" y="456318"/>
                  </a:lnTo>
                  <a:lnTo>
                    <a:pt x="150071" y="420584"/>
                  </a:lnTo>
                  <a:lnTo>
                    <a:pt x="109831" y="392403"/>
                  </a:lnTo>
                  <a:lnTo>
                    <a:pt x="58789" y="373921"/>
                  </a:lnTo>
                  <a:lnTo>
                    <a:pt x="0" y="367284"/>
                  </a:lnTo>
                  <a:lnTo>
                    <a:pt x="58789" y="360646"/>
                  </a:lnTo>
                  <a:lnTo>
                    <a:pt x="109831" y="342164"/>
                  </a:lnTo>
                  <a:lnTo>
                    <a:pt x="150071" y="313983"/>
                  </a:lnTo>
                  <a:lnTo>
                    <a:pt x="176454" y="278249"/>
                  </a:lnTo>
                  <a:lnTo>
                    <a:pt x="185927" y="237109"/>
                  </a:lnTo>
                  <a:lnTo>
                    <a:pt x="185927" y="130175"/>
                  </a:lnTo>
                  <a:lnTo>
                    <a:pt x="195401" y="89034"/>
                  </a:lnTo>
                  <a:lnTo>
                    <a:pt x="221784" y="53300"/>
                  </a:lnTo>
                  <a:lnTo>
                    <a:pt x="262024" y="25119"/>
                  </a:lnTo>
                  <a:lnTo>
                    <a:pt x="313066" y="6637"/>
                  </a:lnTo>
                  <a:lnTo>
                    <a:pt x="371855" y="0"/>
                  </a:lnTo>
                </a:path>
              </a:pathLst>
            </a:custGeom>
            <a:ln w="15239">
              <a:solidFill>
                <a:srgbClr val="838383"/>
              </a:solidFill>
            </a:ln>
          </p:spPr>
          <p:txBody>
            <a:bodyPr wrap="square" lIns="0" tIns="0" rIns="0" bIns="0" rtlCol="0"/>
            <a:lstStyle/>
            <a:p>
              <a:endParaRPr/>
            </a:p>
          </p:txBody>
        </p:sp>
        <p:sp>
          <p:nvSpPr>
            <p:cNvPr id="28" name="object 28"/>
            <p:cNvSpPr/>
            <p:nvPr/>
          </p:nvSpPr>
          <p:spPr>
            <a:xfrm>
              <a:off x="4067556" y="1714499"/>
              <a:ext cx="5050790" cy="734695"/>
            </a:xfrm>
            <a:custGeom>
              <a:avLst/>
              <a:gdLst/>
              <a:ahLst/>
              <a:cxnLst/>
              <a:rect l="l" t="t" r="r" b="b"/>
              <a:pathLst>
                <a:path w="5050790" h="734694">
                  <a:moveTo>
                    <a:pt x="5050536" y="0"/>
                  </a:moveTo>
                  <a:lnTo>
                    <a:pt x="0" y="0"/>
                  </a:lnTo>
                  <a:lnTo>
                    <a:pt x="0" y="734567"/>
                  </a:lnTo>
                  <a:lnTo>
                    <a:pt x="5050536" y="734567"/>
                  </a:lnTo>
                  <a:lnTo>
                    <a:pt x="5050536" y="0"/>
                  </a:lnTo>
                  <a:close/>
                </a:path>
              </a:pathLst>
            </a:custGeom>
            <a:solidFill>
              <a:srgbClr val="001F5F"/>
            </a:solidFill>
          </p:spPr>
          <p:txBody>
            <a:bodyPr wrap="square" lIns="0" tIns="0" rIns="0" bIns="0" rtlCol="0"/>
            <a:lstStyle/>
            <a:p>
              <a:endParaRPr/>
            </a:p>
          </p:txBody>
        </p:sp>
        <p:sp>
          <p:nvSpPr>
            <p:cNvPr id="29" name="object 29"/>
            <p:cNvSpPr/>
            <p:nvPr/>
          </p:nvSpPr>
          <p:spPr>
            <a:xfrm>
              <a:off x="4067556" y="1714499"/>
              <a:ext cx="5050790" cy="734695"/>
            </a:xfrm>
            <a:custGeom>
              <a:avLst/>
              <a:gdLst/>
              <a:ahLst/>
              <a:cxnLst/>
              <a:rect l="l" t="t" r="r" b="b"/>
              <a:pathLst>
                <a:path w="5050790" h="734694">
                  <a:moveTo>
                    <a:pt x="0" y="734567"/>
                  </a:moveTo>
                  <a:lnTo>
                    <a:pt x="5050536" y="734567"/>
                  </a:lnTo>
                  <a:lnTo>
                    <a:pt x="5050536" y="0"/>
                  </a:lnTo>
                  <a:lnTo>
                    <a:pt x="0" y="0"/>
                  </a:lnTo>
                  <a:lnTo>
                    <a:pt x="0" y="734567"/>
                  </a:lnTo>
                  <a:close/>
                </a:path>
              </a:pathLst>
            </a:custGeom>
            <a:ln w="15240">
              <a:solidFill>
                <a:srgbClr val="FFFFFF"/>
              </a:solidFill>
            </a:ln>
          </p:spPr>
          <p:txBody>
            <a:bodyPr wrap="square" lIns="0" tIns="0" rIns="0" bIns="0" rtlCol="0"/>
            <a:lstStyle/>
            <a:p>
              <a:endParaRPr/>
            </a:p>
          </p:txBody>
        </p:sp>
      </p:grpSp>
      <p:sp>
        <p:nvSpPr>
          <p:cNvPr id="30" name="object 30"/>
          <p:cNvSpPr txBox="1"/>
          <p:nvPr/>
        </p:nvSpPr>
        <p:spPr>
          <a:xfrm>
            <a:off x="5030710" y="3271709"/>
            <a:ext cx="5812640" cy="893706"/>
          </a:xfrm>
          <a:prstGeom prst="rect">
            <a:avLst/>
          </a:prstGeom>
        </p:spPr>
        <p:txBody>
          <a:bodyPr vert="horz" wrap="square" lIns="0" tIns="45085" rIns="0" bIns="0" rtlCol="0">
            <a:spAutoFit/>
          </a:bodyPr>
          <a:lstStyle/>
          <a:p>
            <a:pPr marL="128270" marR="48895" indent="-116205">
              <a:lnSpc>
                <a:spcPts val="1180"/>
              </a:lnSpc>
              <a:spcBef>
                <a:spcPts val="355"/>
              </a:spcBef>
              <a:buChar char="•"/>
              <a:tabLst>
                <a:tab pos="128270" algn="l"/>
              </a:tabLst>
            </a:pPr>
            <a:r>
              <a:rPr sz="1600" spc="-75" dirty="0">
                <a:solidFill>
                  <a:srgbClr val="FFFFFF"/>
                </a:solidFill>
                <a:latin typeface="Arial MT"/>
                <a:cs typeface="Arial MT"/>
              </a:rPr>
              <a:t>Learning</a:t>
            </a:r>
            <a:r>
              <a:rPr sz="1600" spc="15" dirty="0">
                <a:solidFill>
                  <a:srgbClr val="FFFFFF"/>
                </a:solidFill>
                <a:latin typeface="Arial MT"/>
                <a:cs typeface="Arial MT"/>
              </a:rPr>
              <a:t> </a:t>
            </a:r>
            <a:r>
              <a:rPr sz="1600" spc="-80" dirty="0">
                <a:solidFill>
                  <a:srgbClr val="FFFFFF"/>
                </a:solidFill>
                <a:latin typeface="Arial MT"/>
                <a:cs typeface="Arial MT"/>
              </a:rPr>
              <a:t>Management</a:t>
            </a:r>
            <a:r>
              <a:rPr sz="1600" spc="-35" dirty="0">
                <a:solidFill>
                  <a:srgbClr val="FFFFFF"/>
                </a:solidFill>
                <a:latin typeface="Arial MT"/>
                <a:cs typeface="Arial MT"/>
              </a:rPr>
              <a:t> </a:t>
            </a:r>
            <a:r>
              <a:rPr sz="1600" spc="-110" dirty="0">
                <a:solidFill>
                  <a:srgbClr val="FFFFFF"/>
                </a:solidFill>
                <a:latin typeface="Arial MT"/>
                <a:cs typeface="Arial MT"/>
              </a:rPr>
              <a:t>System;</a:t>
            </a:r>
            <a:r>
              <a:rPr sz="1600" spc="15" dirty="0">
                <a:solidFill>
                  <a:srgbClr val="FFFFFF"/>
                </a:solidFill>
                <a:latin typeface="Arial MT"/>
                <a:cs typeface="Arial MT"/>
              </a:rPr>
              <a:t> </a:t>
            </a:r>
            <a:r>
              <a:rPr sz="1600" spc="-80" dirty="0">
                <a:solidFill>
                  <a:srgbClr val="FFFFFF"/>
                </a:solidFill>
                <a:latin typeface="Arial MT"/>
                <a:cs typeface="Arial MT"/>
              </a:rPr>
              <a:t>Augmented</a:t>
            </a:r>
            <a:r>
              <a:rPr sz="1600" spc="15" dirty="0">
                <a:solidFill>
                  <a:srgbClr val="FFFFFF"/>
                </a:solidFill>
                <a:latin typeface="Arial MT"/>
                <a:cs typeface="Arial MT"/>
              </a:rPr>
              <a:t> </a:t>
            </a:r>
            <a:r>
              <a:rPr sz="1600" spc="-10" dirty="0">
                <a:solidFill>
                  <a:srgbClr val="FFFFFF"/>
                </a:solidFill>
                <a:latin typeface="Arial MT"/>
                <a:cs typeface="Arial MT"/>
              </a:rPr>
              <a:t>reality</a:t>
            </a:r>
            <a:r>
              <a:rPr sz="1600" spc="-25" dirty="0">
                <a:solidFill>
                  <a:srgbClr val="FFFFFF"/>
                </a:solidFill>
                <a:latin typeface="Arial MT"/>
                <a:cs typeface="Arial MT"/>
              </a:rPr>
              <a:t> </a:t>
            </a:r>
            <a:r>
              <a:rPr sz="1600" spc="-130" dirty="0">
                <a:solidFill>
                  <a:srgbClr val="FFFFFF"/>
                </a:solidFill>
                <a:latin typeface="Arial MT"/>
                <a:cs typeface="Arial MT"/>
              </a:rPr>
              <a:t>(AR)</a:t>
            </a:r>
            <a:r>
              <a:rPr sz="1600" spc="15" dirty="0">
                <a:solidFill>
                  <a:srgbClr val="FFFFFF"/>
                </a:solidFill>
                <a:latin typeface="Arial MT"/>
                <a:cs typeface="Arial MT"/>
              </a:rPr>
              <a:t> </a:t>
            </a:r>
            <a:r>
              <a:rPr sz="1600" spc="-45" dirty="0">
                <a:solidFill>
                  <a:srgbClr val="FFFFFF"/>
                </a:solidFill>
                <a:latin typeface="Arial MT"/>
                <a:cs typeface="Arial MT"/>
              </a:rPr>
              <a:t>and</a:t>
            </a:r>
            <a:r>
              <a:rPr sz="1600" spc="15" dirty="0">
                <a:solidFill>
                  <a:srgbClr val="FFFFFF"/>
                </a:solidFill>
                <a:latin typeface="Arial MT"/>
                <a:cs typeface="Arial MT"/>
              </a:rPr>
              <a:t> </a:t>
            </a:r>
            <a:r>
              <a:rPr sz="1600" spc="-10" dirty="0">
                <a:solidFill>
                  <a:srgbClr val="FFFFFF"/>
                </a:solidFill>
                <a:latin typeface="Arial MT"/>
                <a:cs typeface="Arial MT"/>
              </a:rPr>
              <a:t>virtual reality</a:t>
            </a:r>
            <a:r>
              <a:rPr sz="1600" spc="-30" dirty="0">
                <a:solidFill>
                  <a:srgbClr val="FFFFFF"/>
                </a:solidFill>
                <a:latin typeface="Arial MT"/>
                <a:cs typeface="Arial MT"/>
              </a:rPr>
              <a:t> </a:t>
            </a:r>
            <a:r>
              <a:rPr sz="1600" spc="-105" dirty="0">
                <a:solidFill>
                  <a:srgbClr val="FFFFFF"/>
                </a:solidFill>
                <a:latin typeface="Arial MT"/>
                <a:cs typeface="Arial MT"/>
              </a:rPr>
              <a:t>(VR)</a:t>
            </a:r>
            <a:r>
              <a:rPr lang="en-IN" sz="1600" spc="-105" dirty="0">
                <a:solidFill>
                  <a:srgbClr val="FFFFFF"/>
                </a:solidFill>
                <a:latin typeface="Arial MT"/>
                <a:cs typeface="Arial MT"/>
              </a:rPr>
              <a:t>,</a:t>
            </a:r>
            <a:r>
              <a:rPr sz="1600" spc="10" dirty="0">
                <a:solidFill>
                  <a:srgbClr val="FFFFFF"/>
                </a:solidFill>
                <a:latin typeface="Arial MT"/>
                <a:cs typeface="Arial MT"/>
              </a:rPr>
              <a:t> </a:t>
            </a:r>
            <a:r>
              <a:rPr sz="1600" spc="-30" dirty="0">
                <a:solidFill>
                  <a:srgbClr val="FFFFFF"/>
                </a:solidFill>
                <a:latin typeface="Arial MT"/>
                <a:cs typeface="Arial MT"/>
              </a:rPr>
              <a:t>Virtual</a:t>
            </a:r>
            <a:r>
              <a:rPr sz="1600" spc="-25" dirty="0">
                <a:solidFill>
                  <a:srgbClr val="FFFFFF"/>
                </a:solidFill>
                <a:latin typeface="Arial MT"/>
                <a:cs typeface="Arial MT"/>
              </a:rPr>
              <a:t> </a:t>
            </a:r>
            <a:r>
              <a:rPr sz="1600" spc="-20" dirty="0">
                <a:solidFill>
                  <a:srgbClr val="FFFFFF"/>
                </a:solidFill>
                <a:latin typeface="Arial MT"/>
                <a:cs typeface="Arial MT"/>
              </a:rPr>
              <a:t>Labs</a:t>
            </a:r>
            <a:endParaRPr sz="1600" dirty="0">
              <a:latin typeface="Arial MT"/>
              <a:cs typeface="Arial MT"/>
            </a:endParaRPr>
          </a:p>
          <a:p>
            <a:pPr marL="128270" indent="-115570">
              <a:lnSpc>
                <a:spcPts val="1355"/>
              </a:lnSpc>
              <a:buChar char="•"/>
              <a:tabLst>
                <a:tab pos="128270" algn="l"/>
              </a:tabLst>
            </a:pPr>
            <a:r>
              <a:rPr sz="1600" spc="-110" dirty="0">
                <a:solidFill>
                  <a:srgbClr val="FFFFFF"/>
                </a:solidFill>
                <a:latin typeface="Arial MT"/>
                <a:cs typeface="Arial MT"/>
              </a:rPr>
              <a:t>Research</a:t>
            </a:r>
            <a:r>
              <a:rPr sz="1600" spc="-5" dirty="0">
                <a:solidFill>
                  <a:srgbClr val="FFFFFF"/>
                </a:solidFill>
                <a:latin typeface="Arial MT"/>
                <a:cs typeface="Arial MT"/>
              </a:rPr>
              <a:t> </a:t>
            </a:r>
            <a:r>
              <a:rPr sz="1600" spc="-140" dirty="0">
                <a:solidFill>
                  <a:srgbClr val="FFFFFF"/>
                </a:solidFill>
                <a:latin typeface="Arial MT"/>
                <a:cs typeface="Arial MT"/>
              </a:rPr>
              <a:t>Resources</a:t>
            </a:r>
            <a:r>
              <a:rPr sz="1600" spc="40" dirty="0">
                <a:solidFill>
                  <a:srgbClr val="FFFFFF"/>
                </a:solidFill>
                <a:latin typeface="Arial MT"/>
                <a:cs typeface="Arial MT"/>
              </a:rPr>
              <a:t> </a:t>
            </a:r>
            <a:r>
              <a:rPr sz="1600" spc="-70" dirty="0">
                <a:solidFill>
                  <a:srgbClr val="FFFFFF"/>
                </a:solidFill>
                <a:latin typeface="Arial MT"/>
                <a:cs typeface="Arial MT"/>
              </a:rPr>
              <a:t>–</a:t>
            </a:r>
            <a:r>
              <a:rPr sz="1600" spc="20" dirty="0">
                <a:solidFill>
                  <a:srgbClr val="FFFFFF"/>
                </a:solidFill>
                <a:latin typeface="Arial MT"/>
                <a:cs typeface="Arial MT"/>
              </a:rPr>
              <a:t> </a:t>
            </a:r>
            <a:r>
              <a:rPr sz="1600" spc="-60" dirty="0">
                <a:solidFill>
                  <a:srgbClr val="FFFFFF"/>
                </a:solidFill>
                <a:latin typeface="Arial MT"/>
                <a:cs typeface="Arial MT"/>
              </a:rPr>
              <a:t>Plagiarism</a:t>
            </a:r>
            <a:r>
              <a:rPr sz="1600" spc="20" dirty="0">
                <a:solidFill>
                  <a:srgbClr val="FFFFFF"/>
                </a:solidFill>
                <a:latin typeface="Arial MT"/>
                <a:cs typeface="Arial MT"/>
              </a:rPr>
              <a:t> </a:t>
            </a:r>
            <a:r>
              <a:rPr sz="1600" spc="-105" dirty="0">
                <a:solidFill>
                  <a:srgbClr val="FFFFFF"/>
                </a:solidFill>
                <a:latin typeface="Arial MT"/>
                <a:cs typeface="Arial MT"/>
              </a:rPr>
              <a:t>Check;</a:t>
            </a:r>
            <a:r>
              <a:rPr sz="1600" spc="40" dirty="0">
                <a:solidFill>
                  <a:srgbClr val="FFFFFF"/>
                </a:solidFill>
                <a:latin typeface="Arial MT"/>
                <a:cs typeface="Arial MT"/>
              </a:rPr>
              <a:t> </a:t>
            </a:r>
            <a:r>
              <a:rPr sz="1600" spc="-55" dirty="0">
                <a:solidFill>
                  <a:srgbClr val="FFFFFF"/>
                </a:solidFill>
                <a:latin typeface="Arial MT"/>
                <a:cs typeface="Arial MT"/>
              </a:rPr>
              <a:t>Software-</a:t>
            </a:r>
            <a:r>
              <a:rPr sz="1600" spc="-60" dirty="0">
                <a:solidFill>
                  <a:srgbClr val="FFFFFF"/>
                </a:solidFill>
                <a:latin typeface="Arial MT"/>
                <a:cs typeface="Arial MT"/>
              </a:rPr>
              <a:t>Statistical,</a:t>
            </a:r>
            <a:r>
              <a:rPr sz="1600" spc="-35" dirty="0">
                <a:solidFill>
                  <a:srgbClr val="FFFFFF"/>
                </a:solidFill>
                <a:latin typeface="Arial MT"/>
                <a:cs typeface="Arial MT"/>
              </a:rPr>
              <a:t> </a:t>
            </a:r>
            <a:r>
              <a:rPr sz="1600" spc="-75" dirty="0">
                <a:solidFill>
                  <a:srgbClr val="FFFFFF"/>
                </a:solidFill>
                <a:latin typeface="Arial MT"/>
                <a:cs typeface="Arial MT"/>
              </a:rPr>
              <a:t>Simulation</a:t>
            </a:r>
            <a:r>
              <a:rPr sz="1600" spc="25" dirty="0">
                <a:solidFill>
                  <a:srgbClr val="FFFFFF"/>
                </a:solidFill>
                <a:latin typeface="Arial MT"/>
                <a:cs typeface="Arial MT"/>
              </a:rPr>
              <a:t> </a:t>
            </a:r>
            <a:r>
              <a:rPr sz="1600" spc="-20" dirty="0">
                <a:solidFill>
                  <a:srgbClr val="FFFFFF"/>
                </a:solidFill>
                <a:latin typeface="Arial MT"/>
                <a:cs typeface="Arial MT"/>
              </a:rPr>
              <a:t>etc.</a:t>
            </a:r>
            <a:endParaRPr sz="1600" dirty="0">
              <a:latin typeface="Arial MT"/>
              <a:cs typeface="Arial MT"/>
            </a:endParaRPr>
          </a:p>
          <a:p>
            <a:pPr marL="128270" indent="-115570">
              <a:lnSpc>
                <a:spcPts val="1405"/>
              </a:lnSpc>
              <a:buChar char="•"/>
              <a:tabLst>
                <a:tab pos="128270" algn="l"/>
              </a:tabLst>
            </a:pPr>
            <a:r>
              <a:rPr sz="1600" spc="-55" dirty="0">
                <a:solidFill>
                  <a:srgbClr val="FFFFFF"/>
                </a:solidFill>
                <a:latin typeface="Arial MT"/>
                <a:cs typeface="Arial MT"/>
              </a:rPr>
              <a:t>Divyangjan</a:t>
            </a:r>
            <a:r>
              <a:rPr sz="1600" spc="-40" dirty="0">
                <a:solidFill>
                  <a:srgbClr val="FFFFFF"/>
                </a:solidFill>
                <a:latin typeface="Arial MT"/>
                <a:cs typeface="Arial MT"/>
              </a:rPr>
              <a:t> </a:t>
            </a:r>
            <a:r>
              <a:rPr sz="1600" dirty="0">
                <a:solidFill>
                  <a:srgbClr val="FFFFFF"/>
                </a:solidFill>
                <a:latin typeface="Arial MT"/>
                <a:cs typeface="Arial MT"/>
              </a:rPr>
              <a:t>– </a:t>
            </a:r>
            <a:r>
              <a:rPr sz="1600" spc="-100" dirty="0">
                <a:solidFill>
                  <a:srgbClr val="FFFFFF"/>
                </a:solidFill>
                <a:latin typeface="Arial MT"/>
                <a:cs typeface="Arial MT"/>
              </a:rPr>
              <a:t>Assistive</a:t>
            </a:r>
            <a:r>
              <a:rPr sz="1600" spc="-45" dirty="0">
                <a:solidFill>
                  <a:srgbClr val="FFFFFF"/>
                </a:solidFill>
                <a:latin typeface="Arial MT"/>
                <a:cs typeface="Arial MT"/>
              </a:rPr>
              <a:t> </a:t>
            </a:r>
            <a:r>
              <a:rPr sz="1600" spc="-90" dirty="0">
                <a:solidFill>
                  <a:srgbClr val="FFFFFF"/>
                </a:solidFill>
                <a:latin typeface="Arial MT"/>
                <a:cs typeface="Arial MT"/>
              </a:rPr>
              <a:t>Technology</a:t>
            </a:r>
            <a:r>
              <a:rPr sz="1600" spc="-5" dirty="0">
                <a:solidFill>
                  <a:srgbClr val="FFFFFF"/>
                </a:solidFill>
                <a:latin typeface="Arial MT"/>
                <a:cs typeface="Arial MT"/>
              </a:rPr>
              <a:t> </a:t>
            </a:r>
            <a:r>
              <a:rPr sz="1600" spc="-65" dirty="0">
                <a:solidFill>
                  <a:srgbClr val="FFFFFF"/>
                </a:solidFill>
                <a:latin typeface="Arial MT"/>
                <a:cs typeface="Arial MT"/>
              </a:rPr>
              <a:t>Facilities</a:t>
            </a:r>
            <a:r>
              <a:rPr sz="1600" spc="-40" dirty="0">
                <a:solidFill>
                  <a:srgbClr val="FFFFFF"/>
                </a:solidFill>
                <a:latin typeface="Arial MT"/>
                <a:cs typeface="Arial MT"/>
              </a:rPr>
              <a:t> </a:t>
            </a:r>
            <a:r>
              <a:rPr sz="1600" spc="-20" dirty="0">
                <a:solidFill>
                  <a:srgbClr val="FFFFFF"/>
                </a:solidFill>
                <a:latin typeface="Arial MT"/>
                <a:cs typeface="Arial MT"/>
              </a:rPr>
              <a:t>etc.</a:t>
            </a:r>
            <a:endParaRPr sz="1600" dirty="0">
              <a:latin typeface="Arial MT"/>
              <a:cs typeface="Arial MT"/>
            </a:endParaRPr>
          </a:p>
        </p:txBody>
      </p:sp>
      <p:grpSp>
        <p:nvGrpSpPr>
          <p:cNvPr id="31" name="object 31"/>
          <p:cNvGrpSpPr/>
          <p:nvPr/>
        </p:nvGrpSpPr>
        <p:grpSpPr>
          <a:xfrm>
            <a:off x="3744330" y="4192703"/>
            <a:ext cx="7326773" cy="989630"/>
            <a:chOff x="3541776" y="2453639"/>
            <a:chExt cx="5584190" cy="439420"/>
          </a:xfrm>
        </p:grpSpPr>
        <p:sp>
          <p:nvSpPr>
            <p:cNvPr id="32" name="object 32"/>
            <p:cNvSpPr/>
            <p:nvPr/>
          </p:nvSpPr>
          <p:spPr>
            <a:xfrm>
              <a:off x="3549396" y="2467355"/>
              <a:ext cx="372110" cy="417830"/>
            </a:xfrm>
            <a:custGeom>
              <a:avLst/>
              <a:gdLst/>
              <a:ahLst/>
              <a:cxnLst/>
              <a:rect l="l" t="t" r="r" b="b"/>
              <a:pathLst>
                <a:path w="372110" h="417830">
                  <a:moveTo>
                    <a:pt x="371855" y="417576"/>
                  </a:moveTo>
                  <a:lnTo>
                    <a:pt x="313066" y="412254"/>
                  </a:lnTo>
                  <a:lnTo>
                    <a:pt x="262024" y="397434"/>
                  </a:lnTo>
                  <a:lnTo>
                    <a:pt x="221784" y="374836"/>
                  </a:lnTo>
                  <a:lnTo>
                    <a:pt x="195401" y="346179"/>
                  </a:lnTo>
                  <a:lnTo>
                    <a:pt x="185927" y="313182"/>
                  </a:lnTo>
                  <a:lnTo>
                    <a:pt x="150071" y="251527"/>
                  </a:lnTo>
                  <a:lnTo>
                    <a:pt x="109831" y="228929"/>
                  </a:lnTo>
                  <a:lnTo>
                    <a:pt x="58789" y="214109"/>
                  </a:lnTo>
                  <a:lnTo>
                    <a:pt x="0" y="208788"/>
                  </a:lnTo>
                  <a:lnTo>
                    <a:pt x="58789" y="203466"/>
                  </a:lnTo>
                  <a:lnTo>
                    <a:pt x="109831" y="188646"/>
                  </a:lnTo>
                  <a:lnTo>
                    <a:pt x="150071" y="166048"/>
                  </a:lnTo>
                  <a:lnTo>
                    <a:pt x="176454" y="137391"/>
                  </a:lnTo>
                  <a:lnTo>
                    <a:pt x="185927" y="104394"/>
                  </a:lnTo>
                  <a:lnTo>
                    <a:pt x="195401" y="71396"/>
                  </a:lnTo>
                  <a:lnTo>
                    <a:pt x="221784" y="42739"/>
                  </a:lnTo>
                  <a:lnTo>
                    <a:pt x="262024" y="20141"/>
                  </a:lnTo>
                  <a:lnTo>
                    <a:pt x="313066" y="5321"/>
                  </a:lnTo>
                  <a:lnTo>
                    <a:pt x="371855" y="0"/>
                  </a:lnTo>
                </a:path>
              </a:pathLst>
            </a:custGeom>
            <a:ln w="15240">
              <a:solidFill>
                <a:srgbClr val="838383"/>
              </a:solidFill>
            </a:ln>
          </p:spPr>
          <p:txBody>
            <a:bodyPr wrap="square" lIns="0" tIns="0" rIns="0" bIns="0" rtlCol="0"/>
            <a:lstStyle/>
            <a:p>
              <a:endParaRPr/>
            </a:p>
          </p:txBody>
        </p:sp>
        <p:sp>
          <p:nvSpPr>
            <p:cNvPr id="33" name="object 33"/>
            <p:cNvSpPr/>
            <p:nvPr/>
          </p:nvSpPr>
          <p:spPr>
            <a:xfrm>
              <a:off x="4067556" y="2461259"/>
              <a:ext cx="5050790" cy="417830"/>
            </a:xfrm>
            <a:custGeom>
              <a:avLst/>
              <a:gdLst/>
              <a:ahLst/>
              <a:cxnLst/>
              <a:rect l="l" t="t" r="r" b="b"/>
              <a:pathLst>
                <a:path w="5050790" h="417830">
                  <a:moveTo>
                    <a:pt x="5050536" y="0"/>
                  </a:moveTo>
                  <a:lnTo>
                    <a:pt x="0" y="0"/>
                  </a:lnTo>
                  <a:lnTo>
                    <a:pt x="0" y="417575"/>
                  </a:lnTo>
                  <a:lnTo>
                    <a:pt x="5050536" y="417575"/>
                  </a:lnTo>
                  <a:lnTo>
                    <a:pt x="5050536" y="0"/>
                  </a:lnTo>
                  <a:close/>
                </a:path>
              </a:pathLst>
            </a:custGeom>
            <a:solidFill>
              <a:srgbClr val="001F5F"/>
            </a:solidFill>
          </p:spPr>
          <p:txBody>
            <a:bodyPr wrap="square" lIns="0" tIns="0" rIns="0" bIns="0" rtlCol="0"/>
            <a:lstStyle/>
            <a:p>
              <a:endParaRPr/>
            </a:p>
          </p:txBody>
        </p:sp>
        <p:sp>
          <p:nvSpPr>
            <p:cNvPr id="34" name="object 34"/>
            <p:cNvSpPr/>
            <p:nvPr/>
          </p:nvSpPr>
          <p:spPr>
            <a:xfrm>
              <a:off x="4067556" y="2461259"/>
              <a:ext cx="5050790" cy="417830"/>
            </a:xfrm>
            <a:custGeom>
              <a:avLst/>
              <a:gdLst/>
              <a:ahLst/>
              <a:cxnLst/>
              <a:rect l="l" t="t" r="r" b="b"/>
              <a:pathLst>
                <a:path w="5050790" h="417830">
                  <a:moveTo>
                    <a:pt x="0" y="417575"/>
                  </a:moveTo>
                  <a:lnTo>
                    <a:pt x="5050536" y="417575"/>
                  </a:lnTo>
                  <a:lnTo>
                    <a:pt x="5050536" y="0"/>
                  </a:lnTo>
                  <a:lnTo>
                    <a:pt x="0" y="0"/>
                  </a:lnTo>
                  <a:lnTo>
                    <a:pt x="0" y="417575"/>
                  </a:lnTo>
                  <a:close/>
                </a:path>
              </a:pathLst>
            </a:custGeom>
            <a:ln w="15239">
              <a:solidFill>
                <a:srgbClr val="FFFFFF"/>
              </a:solidFill>
            </a:ln>
          </p:spPr>
          <p:txBody>
            <a:bodyPr wrap="square" lIns="0" tIns="0" rIns="0" bIns="0" rtlCol="0"/>
            <a:lstStyle/>
            <a:p>
              <a:endParaRPr/>
            </a:p>
          </p:txBody>
        </p:sp>
      </p:grpSp>
      <p:sp>
        <p:nvSpPr>
          <p:cNvPr id="35" name="object 35"/>
          <p:cNvSpPr txBox="1"/>
          <p:nvPr/>
        </p:nvSpPr>
        <p:spPr>
          <a:xfrm>
            <a:off x="5030709" y="4350295"/>
            <a:ext cx="5839799" cy="566052"/>
          </a:xfrm>
          <a:prstGeom prst="rect">
            <a:avLst/>
          </a:prstGeom>
        </p:spPr>
        <p:txBody>
          <a:bodyPr vert="horz" wrap="square" lIns="0" tIns="12700" rIns="0" bIns="0" rtlCol="0">
            <a:spAutoFit/>
          </a:bodyPr>
          <a:lstStyle/>
          <a:p>
            <a:pPr marL="128270" indent="-115570">
              <a:lnSpc>
                <a:spcPts val="1415"/>
              </a:lnSpc>
              <a:spcBef>
                <a:spcPts val="100"/>
              </a:spcBef>
              <a:buChar char="•"/>
              <a:tabLst>
                <a:tab pos="128270" algn="l"/>
              </a:tabLst>
            </a:pPr>
            <a:r>
              <a:rPr sz="1600" spc="-70" dirty="0">
                <a:solidFill>
                  <a:srgbClr val="FFFFFF"/>
                </a:solidFill>
                <a:latin typeface="Arial MT"/>
                <a:cs typeface="Arial MT"/>
              </a:rPr>
              <a:t>Financial</a:t>
            </a:r>
            <a:r>
              <a:rPr sz="1600" spc="10" dirty="0">
                <a:solidFill>
                  <a:srgbClr val="FFFFFF"/>
                </a:solidFill>
                <a:latin typeface="Arial MT"/>
                <a:cs typeface="Arial MT"/>
              </a:rPr>
              <a:t> </a:t>
            </a:r>
            <a:r>
              <a:rPr sz="1600" spc="-55" dirty="0">
                <a:solidFill>
                  <a:srgbClr val="FFFFFF"/>
                </a:solidFill>
                <a:latin typeface="Arial MT"/>
                <a:cs typeface="Arial MT"/>
              </a:rPr>
              <a:t>Sustainability</a:t>
            </a:r>
            <a:r>
              <a:rPr sz="1600" spc="-50" dirty="0">
                <a:solidFill>
                  <a:srgbClr val="FFFFFF"/>
                </a:solidFill>
                <a:latin typeface="Arial MT"/>
                <a:cs typeface="Arial MT"/>
              </a:rPr>
              <a:t> </a:t>
            </a:r>
            <a:r>
              <a:rPr sz="1600" dirty="0">
                <a:solidFill>
                  <a:srgbClr val="FFFFFF"/>
                </a:solidFill>
                <a:latin typeface="Arial MT"/>
                <a:cs typeface="Arial MT"/>
              </a:rPr>
              <a:t>&amp;</a:t>
            </a:r>
            <a:r>
              <a:rPr sz="1600" spc="30" dirty="0">
                <a:solidFill>
                  <a:srgbClr val="FFFFFF"/>
                </a:solidFill>
                <a:latin typeface="Arial MT"/>
                <a:cs typeface="Arial MT"/>
              </a:rPr>
              <a:t> </a:t>
            </a:r>
            <a:r>
              <a:rPr sz="1600" spc="-55" dirty="0">
                <a:solidFill>
                  <a:srgbClr val="FFFFFF"/>
                </a:solidFill>
                <a:latin typeface="Arial MT"/>
                <a:cs typeface="Arial MT"/>
              </a:rPr>
              <a:t>Growth;</a:t>
            </a:r>
            <a:r>
              <a:rPr sz="1600" dirty="0">
                <a:solidFill>
                  <a:srgbClr val="FFFFFF"/>
                </a:solidFill>
                <a:latin typeface="Arial MT"/>
                <a:cs typeface="Arial MT"/>
              </a:rPr>
              <a:t> </a:t>
            </a:r>
            <a:r>
              <a:rPr sz="1600" spc="-80" dirty="0">
                <a:solidFill>
                  <a:srgbClr val="FFFFFF"/>
                </a:solidFill>
                <a:latin typeface="Arial MT"/>
                <a:cs typeface="Arial MT"/>
              </a:rPr>
              <a:t>Corpus;</a:t>
            </a:r>
            <a:r>
              <a:rPr sz="1600" spc="-10" dirty="0">
                <a:solidFill>
                  <a:srgbClr val="FFFFFF"/>
                </a:solidFill>
                <a:latin typeface="Arial MT"/>
                <a:cs typeface="Arial MT"/>
              </a:rPr>
              <a:t> </a:t>
            </a:r>
            <a:r>
              <a:rPr sz="1600" spc="-60" dirty="0">
                <a:solidFill>
                  <a:srgbClr val="FFFFFF"/>
                </a:solidFill>
                <a:latin typeface="Arial MT"/>
                <a:cs typeface="Arial MT"/>
              </a:rPr>
              <a:t>Decentralized</a:t>
            </a:r>
            <a:r>
              <a:rPr sz="1600" spc="-5" dirty="0">
                <a:solidFill>
                  <a:srgbClr val="FFFFFF"/>
                </a:solidFill>
                <a:latin typeface="Arial MT"/>
                <a:cs typeface="Arial MT"/>
              </a:rPr>
              <a:t> </a:t>
            </a:r>
            <a:r>
              <a:rPr sz="1600" spc="-45" dirty="0">
                <a:solidFill>
                  <a:srgbClr val="FFFFFF"/>
                </a:solidFill>
                <a:latin typeface="Arial MT"/>
                <a:cs typeface="Arial MT"/>
              </a:rPr>
              <a:t>Budgeting</a:t>
            </a:r>
            <a:endParaRPr lang="en-US" sz="1600" spc="-45" dirty="0">
              <a:solidFill>
                <a:srgbClr val="FFFFFF"/>
              </a:solidFill>
              <a:latin typeface="Arial MT"/>
              <a:cs typeface="Arial MT"/>
            </a:endParaRPr>
          </a:p>
          <a:p>
            <a:pPr marL="128270" indent="-115570">
              <a:lnSpc>
                <a:spcPts val="1415"/>
              </a:lnSpc>
              <a:spcBef>
                <a:spcPts val="100"/>
              </a:spcBef>
              <a:buChar char="•"/>
              <a:tabLst>
                <a:tab pos="128270" algn="l"/>
              </a:tabLst>
            </a:pPr>
            <a:endParaRPr sz="1600" dirty="0">
              <a:latin typeface="Arial MT"/>
              <a:cs typeface="Arial MT"/>
            </a:endParaRPr>
          </a:p>
          <a:p>
            <a:pPr marL="128270" indent="-115570">
              <a:lnSpc>
                <a:spcPts val="1415"/>
              </a:lnSpc>
              <a:buChar char="•"/>
              <a:tabLst>
                <a:tab pos="128270" algn="l"/>
              </a:tabLst>
            </a:pPr>
            <a:r>
              <a:rPr sz="1600" spc="-140" dirty="0">
                <a:solidFill>
                  <a:srgbClr val="FFFFFF"/>
                </a:solidFill>
                <a:latin typeface="Arial MT"/>
                <a:cs typeface="Arial MT"/>
              </a:rPr>
              <a:t>Risk</a:t>
            </a:r>
            <a:r>
              <a:rPr sz="1600" dirty="0">
                <a:solidFill>
                  <a:srgbClr val="FFFFFF"/>
                </a:solidFill>
                <a:latin typeface="Arial MT"/>
                <a:cs typeface="Arial MT"/>
              </a:rPr>
              <a:t> </a:t>
            </a:r>
            <a:r>
              <a:rPr sz="1600" spc="-75" dirty="0">
                <a:solidFill>
                  <a:srgbClr val="FFFFFF"/>
                </a:solidFill>
                <a:latin typeface="Arial MT"/>
                <a:cs typeface="Arial MT"/>
              </a:rPr>
              <a:t>Management</a:t>
            </a:r>
            <a:r>
              <a:rPr sz="1600" spc="-10" dirty="0">
                <a:solidFill>
                  <a:srgbClr val="FFFFFF"/>
                </a:solidFill>
                <a:latin typeface="Arial MT"/>
                <a:cs typeface="Arial MT"/>
              </a:rPr>
              <a:t> Strategies</a:t>
            </a:r>
            <a:endParaRPr sz="1600" dirty="0">
              <a:latin typeface="Arial MT"/>
              <a:cs typeface="Arial MT"/>
            </a:endParaRPr>
          </a:p>
        </p:txBody>
      </p:sp>
      <p:sp>
        <p:nvSpPr>
          <p:cNvPr id="36" name="object 36"/>
          <p:cNvSpPr txBox="1"/>
          <p:nvPr/>
        </p:nvSpPr>
        <p:spPr>
          <a:xfrm>
            <a:off x="2081107" y="4495965"/>
            <a:ext cx="1525904" cy="588623"/>
          </a:xfrm>
          <a:prstGeom prst="rect">
            <a:avLst/>
          </a:prstGeom>
        </p:spPr>
        <p:txBody>
          <a:bodyPr vert="horz" wrap="square" lIns="0" tIns="11430" rIns="0" bIns="0" rtlCol="0">
            <a:spAutoFit/>
          </a:bodyPr>
          <a:lstStyle/>
          <a:p>
            <a:pPr marL="187960" marR="6350" indent="-187960" algn="r">
              <a:lnSpc>
                <a:spcPts val="1525"/>
              </a:lnSpc>
              <a:spcBef>
                <a:spcPts val="90"/>
              </a:spcBef>
              <a:buAutoNum type="arabicPeriod" startAt="4"/>
              <a:tabLst>
                <a:tab pos="187960" algn="l"/>
              </a:tabLst>
            </a:pPr>
            <a:r>
              <a:rPr sz="1400" b="1" spc="-95" dirty="0">
                <a:solidFill>
                  <a:srgbClr val="001F5F"/>
                </a:solidFill>
                <a:latin typeface="Arial"/>
                <a:cs typeface="Arial"/>
              </a:rPr>
              <a:t>Financial</a:t>
            </a:r>
            <a:r>
              <a:rPr sz="1400" b="1" spc="45" dirty="0">
                <a:solidFill>
                  <a:srgbClr val="001F5F"/>
                </a:solidFill>
                <a:latin typeface="Arial"/>
                <a:cs typeface="Arial"/>
              </a:rPr>
              <a:t> </a:t>
            </a:r>
            <a:r>
              <a:rPr sz="1400" b="1" spc="-145" dirty="0">
                <a:solidFill>
                  <a:srgbClr val="001F5F"/>
                </a:solidFill>
                <a:latin typeface="Arial"/>
                <a:cs typeface="Arial"/>
              </a:rPr>
              <a:t>Resources</a:t>
            </a:r>
            <a:endParaRPr sz="1400" dirty="0">
              <a:latin typeface="Arial"/>
              <a:cs typeface="Arial"/>
            </a:endParaRPr>
          </a:p>
          <a:p>
            <a:pPr marR="5080" algn="r">
              <a:lnSpc>
                <a:spcPts val="1525"/>
              </a:lnSpc>
            </a:pPr>
            <a:r>
              <a:rPr sz="1400" b="1" spc="-140" dirty="0">
                <a:solidFill>
                  <a:srgbClr val="001F5F"/>
                </a:solidFill>
                <a:latin typeface="Arial"/>
                <a:cs typeface="Arial"/>
              </a:rPr>
              <a:t>&amp;</a:t>
            </a:r>
            <a:r>
              <a:rPr sz="1400" b="1" spc="-20" dirty="0">
                <a:solidFill>
                  <a:srgbClr val="001F5F"/>
                </a:solidFill>
                <a:latin typeface="Arial"/>
                <a:cs typeface="Arial"/>
              </a:rPr>
              <a:t> </a:t>
            </a:r>
            <a:r>
              <a:rPr sz="1400" b="1" spc="-10" dirty="0">
                <a:solidFill>
                  <a:srgbClr val="001F5F"/>
                </a:solidFill>
                <a:latin typeface="Arial"/>
                <a:cs typeface="Arial"/>
              </a:rPr>
              <a:t>Management</a:t>
            </a:r>
            <a:endParaRPr sz="1400" dirty="0">
              <a:latin typeface="Arial"/>
              <a:cs typeface="Arial"/>
            </a:endParaRPr>
          </a:p>
        </p:txBody>
      </p:sp>
      <p:grpSp>
        <p:nvGrpSpPr>
          <p:cNvPr id="37" name="object 37"/>
          <p:cNvGrpSpPr/>
          <p:nvPr/>
        </p:nvGrpSpPr>
        <p:grpSpPr>
          <a:xfrm>
            <a:off x="3809067" y="5318571"/>
            <a:ext cx="7322219" cy="1185314"/>
            <a:chOff x="3549396" y="3023622"/>
            <a:chExt cx="5606946" cy="408940"/>
          </a:xfrm>
        </p:grpSpPr>
        <p:sp>
          <p:nvSpPr>
            <p:cNvPr id="38" name="object 38"/>
            <p:cNvSpPr/>
            <p:nvPr/>
          </p:nvSpPr>
          <p:spPr>
            <a:xfrm>
              <a:off x="3549396" y="3089667"/>
              <a:ext cx="372110" cy="311150"/>
            </a:xfrm>
            <a:custGeom>
              <a:avLst/>
              <a:gdLst/>
              <a:ahLst/>
              <a:cxnLst/>
              <a:rect l="l" t="t" r="r" b="b"/>
              <a:pathLst>
                <a:path w="372110" h="311150">
                  <a:moveTo>
                    <a:pt x="371855" y="310896"/>
                  </a:moveTo>
                  <a:lnTo>
                    <a:pt x="313066" y="306933"/>
                  </a:lnTo>
                  <a:lnTo>
                    <a:pt x="262024" y="295899"/>
                  </a:lnTo>
                  <a:lnTo>
                    <a:pt x="221784" y="279074"/>
                  </a:lnTo>
                  <a:lnTo>
                    <a:pt x="185927" y="233172"/>
                  </a:lnTo>
                  <a:lnTo>
                    <a:pt x="150071" y="187269"/>
                  </a:lnTo>
                  <a:lnTo>
                    <a:pt x="109831" y="170444"/>
                  </a:lnTo>
                  <a:lnTo>
                    <a:pt x="58789" y="159410"/>
                  </a:lnTo>
                  <a:lnTo>
                    <a:pt x="0" y="155448"/>
                  </a:lnTo>
                  <a:lnTo>
                    <a:pt x="58789" y="151485"/>
                  </a:lnTo>
                  <a:lnTo>
                    <a:pt x="109831" y="140451"/>
                  </a:lnTo>
                  <a:lnTo>
                    <a:pt x="150071" y="123626"/>
                  </a:lnTo>
                  <a:lnTo>
                    <a:pt x="176454" y="102290"/>
                  </a:lnTo>
                  <a:lnTo>
                    <a:pt x="185927" y="77724"/>
                  </a:lnTo>
                  <a:lnTo>
                    <a:pt x="195401" y="53157"/>
                  </a:lnTo>
                  <a:lnTo>
                    <a:pt x="221784" y="31821"/>
                  </a:lnTo>
                  <a:lnTo>
                    <a:pt x="262024" y="14996"/>
                  </a:lnTo>
                  <a:lnTo>
                    <a:pt x="313066" y="3962"/>
                  </a:lnTo>
                  <a:lnTo>
                    <a:pt x="371855" y="0"/>
                  </a:lnTo>
                </a:path>
              </a:pathLst>
            </a:custGeom>
            <a:ln w="15240">
              <a:solidFill>
                <a:srgbClr val="BC6124"/>
              </a:solidFill>
            </a:ln>
          </p:spPr>
          <p:txBody>
            <a:bodyPr wrap="square" lIns="0" tIns="0" rIns="0" bIns="0" rtlCol="0"/>
            <a:lstStyle/>
            <a:p>
              <a:endParaRPr/>
            </a:p>
          </p:txBody>
        </p:sp>
        <p:sp>
          <p:nvSpPr>
            <p:cNvPr id="39" name="object 39"/>
            <p:cNvSpPr/>
            <p:nvPr/>
          </p:nvSpPr>
          <p:spPr>
            <a:xfrm>
              <a:off x="4105552" y="3023622"/>
              <a:ext cx="5050790" cy="408940"/>
            </a:xfrm>
            <a:custGeom>
              <a:avLst/>
              <a:gdLst/>
              <a:ahLst/>
              <a:cxnLst/>
              <a:rect l="l" t="t" r="r" b="b"/>
              <a:pathLst>
                <a:path w="5050790" h="408939">
                  <a:moveTo>
                    <a:pt x="5050536" y="0"/>
                  </a:moveTo>
                  <a:lnTo>
                    <a:pt x="0" y="0"/>
                  </a:lnTo>
                  <a:lnTo>
                    <a:pt x="0" y="408431"/>
                  </a:lnTo>
                  <a:lnTo>
                    <a:pt x="5050536" y="408431"/>
                  </a:lnTo>
                  <a:lnTo>
                    <a:pt x="5050536" y="0"/>
                  </a:lnTo>
                  <a:close/>
                </a:path>
              </a:pathLst>
            </a:custGeom>
            <a:solidFill>
              <a:srgbClr val="0D0D0D"/>
            </a:solidFill>
          </p:spPr>
          <p:txBody>
            <a:bodyPr wrap="square" lIns="0" tIns="0" rIns="0" bIns="0" rtlCol="0"/>
            <a:lstStyle/>
            <a:p>
              <a:endParaRPr/>
            </a:p>
          </p:txBody>
        </p:sp>
      </p:grpSp>
      <p:sp>
        <p:nvSpPr>
          <p:cNvPr id="41" name="object 41"/>
          <p:cNvSpPr txBox="1"/>
          <p:nvPr/>
        </p:nvSpPr>
        <p:spPr>
          <a:xfrm>
            <a:off x="5030710" y="5557024"/>
            <a:ext cx="4661535" cy="732765"/>
          </a:xfrm>
          <a:prstGeom prst="rect">
            <a:avLst/>
          </a:prstGeom>
        </p:spPr>
        <p:txBody>
          <a:bodyPr vert="horz" wrap="square" lIns="0" tIns="12700" rIns="0" bIns="0" rtlCol="0">
            <a:spAutoFit/>
          </a:bodyPr>
          <a:lstStyle/>
          <a:p>
            <a:pPr marL="128270" indent="-115570">
              <a:lnSpc>
                <a:spcPts val="1415"/>
              </a:lnSpc>
              <a:spcBef>
                <a:spcPts val="100"/>
              </a:spcBef>
              <a:buChar char="•"/>
              <a:tabLst>
                <a:tab pos="128270" algn="l"/>
              </a:tabLst>
            </a:pPr>
            <a:r>
              <a:rPr sz="1600" spc="-55" dirty="0">
                <a:solidFill>
                  <a:srgbClr val="FFFFFF"/>
                </a:solidFill>
                <a:latin typeface="Arial MT"/>
              </a:rPr>
              <a:t>New P</a:t>
            </a:r>
            <a:r>
              <a:rPr sz="1600" spc="-55" dirty="0">
                <a:solidFill>
                  <a:srgbClr val="FFFFFF"/>
                </a:solidFill>
                <a:latin typeface="Arial MT"/>
                <a:cs typeface="Arial MT"/>
              </a:rPr>
              <a:t>edagogical</a:t>
            </a:r>
            <a:r>
              <a:rPr sz="1600" spc="-60" dirty="0">
                <a:solidFill>
                  <a:srgbClr val="FFFFFF"/>
                </a:solidFill>
                <a:latin typeface="Arial MT"/>
                <a:cs typeface="Arial MT"/>
              </a:rPr>
              <a:t> </a:t>
            </a:r>
            <a:r>
              <a:rPr sz="1600" spc="-114" dirty="0">
                <a:solidFill>
                  <a:srgbClr val="FFFFFF"/>
                </a:solidFill>
                <a:latin typeface="Arial MT"/>
                <a:cs typeface="Arial MT"/>
              </a:rPr>
              <a:t>Techniques</a:t>
            </a:r>
            <a:r>
              <a:rPr sz="1600" spc="10" dirty="0">
                <a:solidFill>
                  <a:srgbClr val="FFFFFF"/>
                </a:solidFill>
                <a:latin typeface="Arial MT"/>
                <a:cs typeface="Arial MT"/>
              </a:rPr>
              <a:t> </a:t>
            </a:r>
            <a:r>
              <a:rPr sz="1600" dirty="0">
                <a:solidFill>
                  <a:srgbClr val="FFFFFF"/>
                </a:solidFill>
                <a:latin typeface="Arial MT"/>
                <a:cs typeface="Arial MT"/>
              </a:rPr>
              <a:t>–</a:t>
            </a:r>
            <a:r>
              <a:rPr sz="1600" spc="15" dirty="0">
                <a:solidFill>
                  <a:srgbClr val="FFFFFF"/>
                </a:solidFill>
                <a:latin typeface="Arial MT"/>
                <a:cs typeface="Arial MT"/>
              </a:rPr>
              <a:t> </a:t>
            </a:r>
            <a:r>
              <a:rPr sz="1600" spc="-85" dirty="0">
                <a:solidFill>
                  <a:srgbClr val="FFFFFF"/>
                </a:solidFill>
                <a:latin typeface="Arial MT"/>
                <a:cs typeface="Arial MT"/>
              </a:rPr>
              <a:t>Kinesthetic</a:t>
            </a:r>
            <a:r>
              <a:rPr sz="1600" spc="-40" dirty="0">
                <a:solidFill>
                  <a:srgbClr val="FFFFFF"/>
                </a:solidFill>
                <a:latin typeface="Arial MT"/>
                <a:cs typeface="Arial MT"/>
              </a:rPr>
              <a:t> learning;</a:t>
            </a:r>
            <a:r>
              <a:rPr sz="1600" spc="-30" dirty="0">
                <a:solidFill>
                  <a:srgbClr val="FFFFFF"/>
                </a:solidFill>
                <a:latin typeface="Arial MT"/>
                <a:cs typeface="Arial MT"/>
              </a:rPr>
              <a:t> </a:t>
            </a:r>
            <a:r>
              <a:rPr sz="1600" spc="-80" dirty="0">
                <a:solidFill>
                  <a:srgbClr val="FFFFFF"/>
                </a:solidFill>
                <a:latin typeface="Arial MT"/>
                <a:cs typeface="Arial MT"/>
              </a:rPr>
              <a:t>Game</a:t>
            </a:r>
            <a:r>
              <a:rPr sz="1600" spc="-15" dirty="0">
                <a:solidFill>
                  <a:srgbClr val="FFFFFF"/>
                </a:solidFill>
                <a:latin typeface="Arial MT"/>
                <a:cs typeface="Arial MT"/>
              </a:rPr>
              <a:t> </a:t>
            </a:r>
            <a:r>
              <a:rPr sz="1600" spc="-60" dirty="0">
                <a:solidFill>
                  <a:srgbClr val="FFFFFF"/>
                </a:solidFill>
                <a:latin typeface="Arial MT"/>
                <a:cs typeface="Arial MT"/>
              </a:rPr>
              <a:t>based</a:t>
            </a:r>
            <a:r>
              <a:rPr sz="1600" spc="-25" dirty="0">
                <a:solidFill>
                  <a:srgbClr val="FFFFFF"/>
                </a:solidFill>
                <a:latin typeface="Arial MT"/>
                <a:cs typeface="Arial MT"/>
              </a:rPr>
              <a:t> </a:t>
            </a:r>
            <a:r>
              <a:rPr sz="1600" spc="-10" dirty="0">
                <a:solidFill>
                  <a:srgbClr val="FFFFFF"/>
                </a:solidFill>
                <a:latin typeface="Arial MT"/>
                <a:cs typeface="Arial MT"/>
              </a:rPr>
              <a:t>learning</a:t>
            </a:r>
            <a:endParaRPr sz="1600" dirty="0">
              <a:latin typeface="Arial MT"/>
              <a:cs typeface="Arial MT"/>
            </a:endParaRPr>
          </a:p>
          <a:p>
            <a:pPr marL="128270" indent="-115570">
              <a:lnSpc>
                <a:spcPts val="1415"/>
              </a:lnSpc>
              <a:buChar char="•"/>
              <a:tabLst>
                <a:tab pos="128270" algn="l"/>
              </a:tabLst>
            </a:pPr>
            <a:r>
              <a:rPr sz="1600" spc="-105" dirty="0">
                <a:solidFill>
                  <a:srgbClr val="FFFFFF"/>
                </a:solidFill>
                <a:latin typeface="Arial MT"/>
                <a:cs typeface="Arial MT"/>
              </a:rPr>
              <a:t>Continuous</a:t>
            </a:r>
            <a:r>
              <a:rPr sz="1600" spc="15" dirty="0">
                <a:solidFill>
                  <a:srgbClr val="FFFFFF"/>
                </a:solidFill>
                <a:latin typeface="Arial MT"/>
                <a:cs typeface="Arial MT"/>
              </a:rPr>
              <a:t> </a:t>
            </a:r>
            <a:r>
              <a:rPr sz="1600" spc="-80" dirty="0">
                <a:solidFill>
                  <a:srgbClr val="FFFFFF"/>
                </a:solidFill>
                <a:latin typeface="Arial MT"/>
                <a:cs typeface="Arial MT"/>
              </a:rPr>
              <a:t>Evaluation:</a:t>
            </a:r>
            <a:r>
              <a:rPr sz="1600" spc="-15" dirty="0">
                <a:solidFill>
                  <a:srgbClr val="FFFFFF"/>
                </a:solidFill>
                <a:latin typeface="Arial MT"/>
                <a:cs typeface="Arial MT"/>
              </a:rPr>
              <a:t> </a:t>
            </a:r>
            <a:r>
              <a:rPr sz="1600" spc="-70" dirty="0">
                <a:solidFill>
                  <a:srgbClr val="FFFFFF"/>
                </a:solidFill>
                <a:latin typeface="Arial MT"/>
                <a:cs typeface="Arial MT"/>
              </a:rPr>
              <a:t>MCQ;</a:t>
            </a:r>
            <a:r>
              <a:rPr sz="1600" spc="-5" dirty="0">
                <a:solidFill>
                  <a:srgbClr val="FFFFFF"/>
                </a:solidFill>
                <a:latin typeface="Arial MT"/>
                <a:cs typeface="Arial MT"/>
              </a:rPr>
              <a:t> </a:t>
            </a:r>
            <a:r>
              <a:rPr sz="1600" spc="-45" dirty="0">
                <a:solidFill>
                  <a:srgbClr val="FFFFFF"/>
                </a:solidFill>
                <a:latin typeface="Arial MT"/>
                <a:cs typeface="Arial MT"/>
              </a:rPr>
              <a:t>Portfolio;</a:t>
            </a:r>
            <a:r>
              <a:rPr sz="1600" spc="15" dirty="0">
                <a:solidFill>
                  <a:srgbClr val="FFFFFF"/>
                </a:solidFill>
                <a:latin typeface="Arial MT"/>
                <a:cs typeface="Arial MT"/>
              </a:rPr>
              <a:t> </a:t>
            </a:r>
            <a:r>
              <a:rPr sz="1600" spc="-110" dirty="0">
                <a:solidFill>
                  <a:srgbClr val="FFFFFF"/>
                </a:solidFill>
                <a:latin typeface="Arial MT"/>
                <a:cs typeface="Arial MT"/>
              </a:rPr>
              <a:t>Case</a:t>
            </a:r>
            <a:r>
              <a:rPr sz="1600" spc="10" dirty="0">
                <a:solidFill>
                  <a:srgbClr val="FFFFFF"/>
                </a:solidFill>
                <a:latin typeface="Arial MT"/>
                <a:cs typeface="Arial MT"/>
              </a:rPr>
              <a:t> </a:t>
            </a:r>
            <a:r>
              <a:rPr sz="1600" spc="-75" dirty="0">
                <a:solidFill>
                  <a:srgbClr val="FFFFFF"/>
                </a:solidFill>
                <a:latin typeface="Arial MT"/>
                <a:cs typeface="Arial MT"/>
              </a:rPr>
              <a:t>Study;</a:t>
            </a:r>
            <a:r>
              <a:rPr sz="1600" spc="-10" dirty="0">
                <a:solidFill>
                  <a:srgbClr val="FFFFFF"/>
                </a:solidFill>
                <a:latin typeface="Arial MT"/>
                <a:cs typeface="Arial MT"/>
              </a:rPr>
              <a:t> </a:t>
            </a:r>
            <a:r>
              <a:rPr sz="1600" spc="-55" dirty="0">
                <a:solidFill>
                  <a:srgbClr val="FFFFFF"/>
                </a:solidFill>
                <a:latin typeface="Arial MT"/>
                <a:cs typeface="Arial MT"/>
              </a:rPr>
              <a:t>Open</a:t>
            </a:r>
            <a:r>
              <a:rPr sz="1600" spc="10" dirty="0">
                <a:solidFill>
                  <a:srgbClr val="FFFFFF"/>
                </a:solidFill>
                <a:latin typeface="Arial MT"/>
                <a:cs typeface="Arial MT"/>
              </a:rPr>
              <a:t> </a:t>
            </a:r>
            <a:r>
              <a:rPr sz="1600" spc="-125" dirty="0">
                <a:solidFill>
                  <a:srgbClr val="FFFFFF"/>
                </a:solidFill>
                <a:latin typeface="Arial MT"/>
                <a:cs typeface="Arial MT"/>
              </a:rPr>
              <a:t>Books</a:t>
            </a:r>
            <a:r>
              <a:rPr sz="1600" spc="10" dirty="0">
                <a:solidFill>
                  <a:srgbClr val="FFFFFF"/>
                </a:solidFill>
                <a:latin typeface="Arial MT"/>
                <a:cs typeface="Arial MT"/>
              </a:rPr>
              <a:t> </a:t>
            </a:r>
            <a:r>
              <a:rPr sz="1600" spc="-25" dirty="0">
                <a:solidFill>
                  <a:srgbClr val="FFFFFF"/>
                </a:solidFill>
                <a:latin typeface="Arial MT"/>
                <a:cs typeface="Arial MT"/>
              </a:rPr>
              <a:t>etc</a:t>
            </a:r>
            <a:endParaRPr sz="1600" dirty="0">
              <a:latin typeface="Arial MT"/>
              <a:cs typeface="Arial MT"/>
            </a:endParaRPr>
          </a:p>
        </p:txBody>
      </p:sp>
      <p:sp>
        <p:nvSpPr>
          <p:cNvPr id="72" name="object 72"/>
          <p:cNvSpPr txBox="1"/>
          <p:nvPr/>
        </p:nvSpPr>
        <p:spPr>
          <a:xfrm>
            <a:off x="242965" y="3824099"/>
            <a:ext cx="1645977" cy="772391"/>
          </a:xfrm>
          <a:prstGeom prst="rect">
            <a:avLst/>
          </a:prstGeom>
          <a:ln w="9143">
            <a:solidFill>
              <a:srgbClr val="C00000"/>
            </a:solidFill>
          </a:ln>
        </p:spPr>
        <p:txBody>
          <a:bodyPr vert="horz" wrap="square" lIns="0" tIns="40640" rIns="0" bIns="0" rtlCol="0">
            <a:spAutoFit/>
          </a:bodyPr>
          <a:lstStyle/>
          <a:p>
            <a:pPr marL="112395" marR="292100">
              <a:lnSpc>
                <a:spcPct val="99300"/>
              </a:lnSpc>
              <a:spcBef>
                <a:spcPts val="320"/>
              </a:spcBef>
            </a:pPr>
            <a:r>
              <a:rPr sz="1600" b="1" spc="-10" dirty="0">
                <a:solidFill>
                  <a:srgbClr val="001F5F"/>
                </a:solidFill>
                <a:latin typeface="Times New Roman"/>
                <a:cs typeface="Times New Roman"/>
              </a:rPr>
              <a:t>Uniqueness</a:t>
            </a:r>
            <a:r>
              <a:rPr sz="1600" b="1" spc="10" dirty="0">
                <a:solidFill>
                  <a:srgbClr val="001F5F"/>
                </a:solidFill>
                <a:latin typeface="Times New Roman"/>
                <a:cs typeface="Times New Roman"/>
              </a:rPr>
              <a:t> </a:t>
            </a:r>
            <a:r>
              <a:rPr sz="1600" b="1" spc="-50" dirty="0">
                <a:solidFill>
                  <a:srgbClr val="001F5F"/>
                </a:solidFill>
                <a:latin typeface="Times New Roman"/>
                <a:cs typeface="Times New Roman"/>
              </a:rPr>
              <a:t>/ </a:t>
            </a:r>
            <a:r>
              <a:rPr sz="1600" b="1" spc="-10" dirty="0">
                <a:solidFill>
                  <a:srgbClr val="001F5F"/>
                </a:solidFill>
                <a:latin typeface="Times New Roman"/>
                <a:cs typeface="Times New Roman"/>
              </a:rPr>
              <a:t>Situatedness</a:t>
            </a:r>
            <a:r>
              <a:rPr sz="1600" b="1" spc="40" dirty="0">
                <a:solidFill>
                  <a:srgbClr val="001F5F"/>
                </a:solidFill>
                <a:latin typeface="Times New Roman"/>
                <a:cs typeface="Times New Roman"/>
              </a:rPr>
              <a:t> </a:t>
            </a:r>
            <a:r>
              <a:rPr sz="1600" b="1" spc="-50" dirty="0">
                <a:solidFill>
                  <a:srgbClr val="001F5F"/>
                </a:solidFill>
                <a:latin typeface="Times New Roman"/>
                <a:cs typeface="Times New Roman"/>
              </a:rPr>
              <a:t>– </a:t>
            </a:r>
            <a:r>
              <a:rPr sz="1600" b="1" dirty="0">
                <a:solidFill>
                  <a:srgbClr val="001F5F"/>
                </a:solidFill>
                <a:latin typeface="Times New Roman"/>
                <a:cs typeface="Times New Roman"/>
              </a:rPr>
              <a:t>Not</a:t>
            </a:r>
            <a:r>
              <a:rPr sz="1600" b="1" spc="-20" dirty="0">
                <a:solidFill>
                  <a:srgbClr val="001F5F"/>
                </a:solidFill>
                <a:latin typeface="Times New Roman"/>
                <a:cs typeface="Times New Roman"/>
              </a:rPr>
              <a:t> </a:t>
            </a:r>
            <a:r>
              <a:rPr sz="1600" b="1" spc="-10" dirty="0">
                <a:solidFill>
                  <a:srgbClr val="001F5F"/>
                </a:solidFill>
                <a:latin typeface="Times New Roman"/>
                <a:cs typeface="Times New Roman"/>
              </a:rPr>
              <a:t>disclosed</a:t>
            </a:r>
            <a:endParaRPr sz="1600" dirty="0">
              <a:latin typeface="Times New Roman"/>
              <a:cs typeface="Times New Roman"/>
            </a:endParaRPr>
          </a:p>
        </p:txBody>
      </p:sp>
      <p:sp>
        <p:nvSpPr>
          <p:cNvPr id="73" name="object 73"/>
          <p:cNvSpPr txBox="1"/>
          <p:nvPr/>
        </p:nvSpPr>
        <p:spPr>
          <a:xfrm>
            <a:off x="287812" y="4696697"/>
            <a:ext cx="1623308" cy="989245"/>
          </a:xfrm>
          <a:prstGeom prst="rect">
            <a:avLst/>
          </a:prstGeom>
        </p:spPr>
        <p:txBody>
          <a:bodyPr vert="horz" wrap="square" lIns="0" tIns="13970" rIns="0" bIns="0" rtlCol="0">
            <a:spAutoFit/>
          </a:bodyPr>
          <a:lstStyle/>
          <a:p>
            <a:pPr marL="12065" marR="5080" indent="2540" algn="ctr">
              <a:lnSpc>
                <a:spcPct val="99200"/>
              </a:lnSpc>
              <a:spcBef>
                <a:spcPts val="110"/>
              </a:spcBef>
            </a:pPr>
            <a:r>
              <a:rPr sz="1600" b="1" dirty="0">
                <a:latin typeface="Times New Roman"/>
                <a:cs typeface="Times New Roman"/>
              </a:rPr>
              <a:t>Surveys/</a:t>
            </a:r>
            <a:r>
              <a:rPr sz="1600" b="1" spc="-45" dirty="0">
                <a:latin typeface="Times New Roman"/>
                <a:cs typeface="Times New Roman"/>
              </a:rPr>
              <a:t> </a:t>
            </a:r>
            <a:r>
              <a:rPr sz="1600" b="1" spc="-10" dirty="0">
                <a:latin typeface="Times New Roman"/>
                <a:cs typeface="Times New Roman"/>
              </a:rPr>
              <a:t>Feedbacks </a:t>
            </a:r>
            <a:r>
              <a:rPr sz="1600" b="1" dirty="0">
                <a:latin typeface="Times New Roman"/>
                <a:cs typeface="Times New Roman"/>
              </a:rPr>
              <a:t>at</a:t>
            </a:r>
            <a:r>
              <a:rPr sz="1600" b="1" spc="-30" dirty="0">
                <a:latin typeface="Times New Roman"/>
                <a:cs typeface="Times New Roman"/>
              </a:rPr>
              <a:t> </a:t>
            </a:r>
            <a:r>
              <a:rPr sz="1600" b="1" spc="-10" dirty="0">
                <a:latin typeface="Times New Roman"/>
                <a:cs typeface="Times New Roman"/>
              </a:rPr>
              <a:t>different</a:t>
            </a:r>
            <a:r>
              <a:rPr sz="1600" b="1" spc="35" dirty="0">
                <a:latin typeface="Times New Roman"/>
                <a:cs typeface="Times New Roman"/>
              </a:rPr>
              <a:t> </a:t>
            </a:r>
            <a:r>
              <a:rPr sz="1600" b="1" spc="-10" dirty="0">
                <a:latin typeface="Times New Roman"/>
                <a:cs typeface="Times New Roman"/>
              </a:rPr>
              <a:t>instants/ Criterions</a:t>
            </a:r>
            <a:endParaRPr sz="1600" dirty="0">
              <a:latin typeface="Times New Roman"/>
              <a:cs typeface="Times New Roman"/>
            </a:endParaRPr>
          </a:p>
        </p:txBody>
      </p:sp>
      <p:sp>
        <p:nvSpPr>
          <p:cNvPr id="75" name="TextBox 74">
            <a:extLst>
              <a:ext uri="{FF2B5EF4-FFF2-40B4-BE49-F238E27FC236}">
                <a16:creationId xmlns:a16="http://schemas.microsoft.com/office/drawing/2014/main" id="{DFB293D2-E6CB-E35A-D1C1-F4897804E5D7}"/>
              </a:ext>
            </a:extLst>
          </p:cNvPr>
          <p:cNvSpPr txBox="1"/>
          <p:nvPr/>
        </p:nvSpPr>
        <p:spPr>
          <a:xfrm>
            <a:off x="2141556" y="5613548"/>
            <a:ext cx="1667511" cy="692497"/>
          </a:xfrm>
          <a:prstGeom prst="rect">
            <a:avLst/>
          </a:prstGeom>
          <a:noFill/>
        </p:spPr>
        <p:txBody>
          <a:bodyPr wrap="square" rtlCol="0">
            <a:spAutoFit/>
          </a:bodyPr>
          <a:lstStyle/>
          <a:p>
            <a:pPr marL="187960" marR="5715" indent="-187960" algn="r">
              <a:lnSpc>
                <a:spcPts val="1525"/>
              </a:lnSpc>
              <a:spcBef>
                <a:spcPts val="305"/>
              </a:spcBef>
              <a:buAutoNum type="arabicPeriod" startAt="5"/>
              <a:tabLst>
                <a:tab pos="187960" algn="l"/>
              </a:tabLst>
            </a:pPr>
            <a:r>
              <a:rPr lang="en-US" sz="1400" b="1" spc="-120" dirty="0">
                <a:solidFill>
                  <a:srgbClr val="001F5F"/>
                </a:solidFill>
                <a:latin typeface="Arial"/>
                <a:cs typeface="Arial"/>
              </a:rPr>
              <a:t>Learning</a:t>
            </a:r>
            <a:r>
              <a:rPr lang="en-US" sz="1400" b="1" spc="35" dirty="0">
                <a:solidFill>
                  <a:srgbClr val="001F5F"/>
                </a:solidFill>
                <a:latin typeface="Arial"/>
                <a:cs typeface="Arial"/>
              </a:rPr>
              <a:t> </a:t>
            </a:r>
            <a:r>
              <a:rPr lang="en-US" sz="1400" b="1" spc="-50" dirty="0">
                <a:solidFill>
                  <a:srgbClr val="001F5F"/>
                </a:solidFill>
                <a:latin typeface="Arial"/>
                <a:cs typeface="Arial"/>
              </a:rPr>
              <a:t>&amp;</a:t>
            </a:r>
            <a:endParaRPr lang="en-US" sz="1400" dirty="0">
              <a:latin typeface="Arial"/>
              <a:cs typeface="Arial"/>
            </a:endParaRPr>
          </a:p>
          <a:p>
            <a:pPr marR="5080" algn="r">
              <a:lnSpc>
                <a:spcPts val="1525"/>
              </a:lnSpc>
            </a:pPr>
            <a:r>
              <a:rPr lang="en-US" sz="1400" b="1" spc="-10" dirty="0">
                <a:solidFill>
                  <a:srgbClr val="001F5F"/>
                </a:solidFill>
                <a:latin typeface="Arial"/>
                <a:cs typeface="Arial"/>
              </a:rPr>
              <a:t>Teaching</a:t>
            </a:r>
            <a:endParaRPr lang="en-US" sz="1400" dirty="0">
              <a:latin typeface="Arial"/>
              <a:cs typeface="Arial"/>
            </a:endParaRPr>
          </a:p>
          <a:p>
            <a:endParaRPr lang="en-US" sz="1400" dirty="0"/>
          </a:p>
        </p:txBody>
      </p:sp>
      <p:pic>
        <p:nvPicPr>
          <p:cNvPr id="5" name="Picture 4">
            <a:extLst>
              <a:ext uri="{FF2B5EF4-FFF2-40B4-BE49-F238E27FC236}">
                <a16:creationId xmlns:a16="http://schemas.microsoft.com/office/drawing/2014/main" id="{70CE4ED1-2D95-AB0F-91CB-12E55D3A1611}"/>
              </a:ext>
            </a:extLst>
          </p:cNvPr>
          <p:cNvPicPr>
            <a:picLocks noChangeAspect="1"/>
          </p:cNvPicPr>
          <p:nvPr/>
        </p:nvPicPr>
        <p:blipFill>
          <a:blip r:embed="rId2" cstate="print"/>
          <a:stretch>
            <a:fillRect/>
          </a:stretch>
        </p:blipFill>
        <p:spPr>
          <a:xfrm>
            <a:off x="11071104" y="4183527"/>
            <a:ext cx="966847" cy="1007793"/>
          </a:xfrm>
          <a:prstGeom prst="rect">
            <a:avLst/>
          </a:prstGeom>
        </p:spPr>
      </p:pic>
      <p:pic>
        <p:nvPicPr>
          <p:cNvPr id="7" name="Picture 6">
            <a:extLst>
              <a:ext uri="{FF2B5EF4-FFF2-40B4-BE49-F238E27FC236}">
                <a16:creationId xmlns:a16="http://schemas.microsoft.com/office/drawing/2014/main" id="{E7D1C122-B2AE-2C78-9D90-48112AA029FE}"/>
              </a:ext>
            </a:extLst>
          </p:cNvPr>
          <p:cNvPicPr>
            <a:picLocks noChangeAspect="1"/>
          </p:cNvPicPr>
          <p:nvPr/>
        </p:nvPicPr>
        <p:blipFill>
          <a:blip r:embed="rId3" cstate="print"/>
          <a:stretch>
            <a:fillRect/>
          </a:stretch>
        </p:blipFill>
        <p:spPr>
          <a:xfrm>
            <a:off x="11081666" y="3256613"/>
            <a:ext cx="969997" cy="743397"/>
          </a:xfrm>
          <a:prstGeom prst="rect">
            <a:avLst/>
          </a:prstGeom>
        </p:spPr>
      </p:pic>
      <p:pic>
        <p:nvPicPr>
          <p:cNvPr id="8" name="Picture 7">
            <a:extLst>
              <a:ext uri="{FF2B5EF4-FFF2-40B4-BE49-F238E27FC236}">
                <a16:creationId xmlns:a16="http://schemas.microsoft.com/office/drawing/2014/main" id="{7CC34B87-1687-1BF8-B9D5-F75300759041}"/>
              </a:ext>
            </a:extLst>
          </p:cNvPr>
          <p:cNvPicPr>
            <a:picLocks noChangeAspect="1"/>
          </p:cNvPicPr>
          <p:nvPr/>
        </p:nvPicPr>
        <p:blipFill>
          <a:blip r:embed="rId4" cstate="print"/>
          <a:stretch>
            <a:fillRect/>
          </a:stretch>
        </p:blipFill>
        <p:spPr>
          <a:xfrm>
            <a:off x="11176299" y="2149621"/>
            <a:ext cx="930949" cy="869469"/>
          </a:xfrm>
          <a:prstGeom prst="rect">
            <a:avLst/>
          </a:prstGeom>
        </p:spPr>
      </p:pic>
      <p:pic>
        <p:nvPicPr>
          <p:cNvPr id="9" name="Picture 2" descr="Curriculum Design: Key Considerations for a New University">
            <a:extLst>
              <a:ext uri="{FF2B5EF4-FFF2-40B4-BE49-F238E27FC236}">
                <a16:creationId xmlns:a16="http://schemas.microsoft.com/office/drawing/2014/main" id="{4780A69B-544D-0426-CC71-4CF5D9C5996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71104" y="758806"/>
            <a:ext cx="991123" cy="9687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AD6B8B8-CA5B-8D8F-DC1A-6B678F05261C}"/>
              </a:ext>
            </a:extLst>
          </p:cNvPr>
          <p:cNvPicPr>
            <a:picLocks noChangeAspect="1"/>
          </p:cNvPicPr>
          <p:nvPr/>
        </p:nvPicPr>
        <p:blipFill>
          <a:blip r:embed="rId6" cstate="print"/>
          <a:stretch>
            <a:fillRect/>
          </a:stretch>
        </p:blipFill>
        <p:spPr>
          <a:xfrm>
            <a:off x="11176299" y="5318571"/>
            <a:ext cx="956337" cy="1082732"/>
          </a:xfrm>
          <a:prstGeom prst="rect">
            <a:avLst/>
          </a:prstGeom>
        </p:spPr>
      </p:pic>
      <p:sp>
        <p:nvSpPr>
          <p:cNvPr id="44" name="Rectangle 43"/>
          <p:cNvSpPr/>
          <p:nvPr/>
        </p:nvSpPr>
        <p:spPr>
          <a:xfrm>
            <a:off x="0" y="1"/>
            <a:ext cx="12192000" cy="50033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algn="ctr">
              <a:lnSpc>
                <a:spcPts val="4500"/>
              </a:lnSpc>
            </a:pPr>
            <a:r>
              <a:rPr lang="en-IN" sz="2800" spc="-10" dirty="0">
                <a:solidFill>
                  <a:schemeClr val="bg1"/>
                </a:solidFill>
                <a:latin typeface="Arial" panose="020B0604020202020204" pitchFamily="34" charset="0"/>
                <a:cs typeface="Arial" panose="020B0604020202020204" pitchFamily="34" charset="0"/>
              </a:rPr>
              <a:t>Attributes</a:t>
            </a:r>
            <a:endParaRPr lang="en-US" sz="2800" b="1" dirty="0">
              <a:solidFill>
                <a:schemeClr val="bg1"/>
              </a:solidFill>
              <a:latin typeface="Calibri Light"/>
              <a:cs typeface="Calibri Light"/>
            </a:endParaRPr>
          </a:p>
        </p:txBody>
      </p:sp>
      <p:sp>
        <p:nvSpPr>
          <p:cNvPr id="4" name="Footer Placeholder 3"/>
          <p:cNvSpPr>
            <a:spLocks noGrp="1"/>
          </p:cNvSpPr>
          <p:nvPr>
            <p:ph type="ftr" sz="quarter" idx="11"/>
          </p:nvPr>
        </p:nvSpPr>
        <p:spPr>
          <a:xfrm>
            <a:off x="4086337" y="6504858"/>
            <a:ext cx="3860800" cy="365125"/>
          </a:xfrm>
        </p:spPr>
        <p:txBody>
          <a:bodyPr/>
          <a:lstStyle/>
          <a:p>
            <a:r>
              <a:rPr lang="en-US" b="1" dirty="0">
                <a:solidFill>
                  <a:schemeClr val="accent5">
                    <a:lumMod val="75000"/>
                  </a:schemeClr>
                </a:solidFill>
              </a:rPr>
              <a:t>5th IQAC Meeting, 19th September 2025, SU</a:t>
            </a:r>
          </a:p>
        </p:txBody>
      </p:sp>
      <p:sp>
        <p:nvSpPr>
          <p:cNvPr id="6" name="Slide Number Placeholder 5"/>
          <p:cNvSpPr>
            <a:spLocks noGrp="1"/>
          </p:cNvSpPr>
          <p:nvPr>
            <p:ph type="sldNum" sz="quarter" idx="12"/>
          </p:nvPr>
        </p:nvSpPr>
        <p:spPr/>
        <p:txBody>
          <a:bodyPr/>
          <a:lstStyle/>
          <a:p>
            <a:fld id="{0369829C-C6AB-4FFE-8619-7C8CBBAF19CF}"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B2E3B-7FFB-DDC2-089A-444E940E608A}"/>
            </a:ext>
          </a:extLst>
        </p:cNvPr>
        <p:cNvGrpSpPr/>
        <p:nvPr/>
      </p:nvGrpSpPr>
      <p:grpSpPr>
        <a:xfrm>
          <a:off x="0" y="0"/>
          <a:ext cx="0" cy="0"/>
          <a:chOff x="0" y="0"/>
          <a:chExt cx="0" cy="0"/>
        </a:xfrm>
      </p:grpSpPr>
      <p:sp>
        <p:nvSpPr>
          <p:cNvPr id="42" name="object 42">
            <a:extLst>
              <a:ext uri="{FF2B5EF4-FFF2-40B4-BE49-F238E27FC236}">
                <a16:creationId xmlns:a16="http://schemas.microsoft.com/office/drawing/2014/main" id="{73063FE0-D1E3-F016-FFD0-34B4ABDBF92D}"/>
              </a:ext>
            </a:extLst>
          </p:cNvPr>
          <p:cNvSpPr txBox="1"/>
          <p:nvPr/>
        </p:nvSpPr>
        <p:spPr>
          <a:xfrm>
            <a:off x="78218" y="1414594"/>
            <a:ext cx="3009079" cy="203902"/>
          </a:xfrm>
          <a:prstGeom prst="rect">
            <a:avLst/>
          </a:prstGeom>
        </p:spPr>
        <p:txBody>
          <a:bodyPr vert="horz" wrap="square" lIns="0" tIns="11430" rIns="0" bIns="0" rtlCol="0">
            <a:spAutoFit/>
          </a:bodyPr>
          <a:lstStyle/>
          <a:p>
            <a:pPr marR="5080">
              <a:lnSpc>
                <a:spcPts val="1525"/>
              </a:lnSpc>
              <a:spcBef>
                <a:spcPts val="90"/>
              </a:spcBef>
            </a:pPr>
            <a:r>
              <a:rPr sz="1400" b="1" dirty="0">
                <a:solidFill>
                  <a:srgbClr val="001F5F"/>
                </a:solidFill>
                <a:latin typeface="Arial"/>
                <a:cs typeface="Arial"/>
              </a:rPr>
              <a:t>6.</a:t>
            </a:r>
            <a:r>
              <a:rPr sz="1400" b="1" spc="-20" dirty="0">
                <a:solidFill>
                  <a:srgbClr val="001F5F"/>
                </a:solidFill>
                <a:latin typeface="Arial"/>
                <a:cs typeface="Arial"/>
              </a:rPr>
              <a:t> </a:t>
            </a:r>
            <a:r>
              <a:rPr sz="1400" b="1" spc="-130" dirty="0">
                <a:solidFill>
                  <a:srgbClr val="001F5F"/>
                </a:solidFill>
                <a:latin typeface="Arial"/>
                <a:cs typeface="Arial"/>
              </a:rPr>
              <a:t>Extended</a:t>
            </a:r>
            <a:r>
              <a:rPr sz="1400" b="1" spc="-30" dirty="0">
                <a:solidFill>
                  <a:srgbClr val="001F5F"/>
                </a:solidFill>
                <a:latin typeface="Arial"/>
                <a:cs typeface="Arial"/>
              </a:rPr>
              <a:t> </a:t>
            </a:r>
            <a:r>
              <a:rPr sz="1400" b="1" spc="-100" dirty="0">
                <a:solidFill>
                  <a:srgbClr val="001F5F"/>
                </a:solidFill>
                <a:latin typeface="Arial"/>
                <a:cs typeface="Arial"/>
              </a:rPr>
              <a:t>Curricular</a:t>
            </a:r>
            <a:r>
              <a:rPr lang="en-US" sz="1400" dirty="0">
                <a:latin typeface="Arial"/>
                <a:cs typeface="Arial"/>
              </a:rPr>
              <a:t> </a:t>
            </a:r>
            <a:r>
              <a:rPr sz="1400" b="1" spc="-45" dirty="0">
                <a:solidFill>
                  <a:srgbClr val="001F5F"/>
                </a:solidFill>
                <a:latin typeface="Arial"/>
                <a:cs typeface="Arial"/>
              </a:rPr>
              <a:t>Engagements</a:t>
            </a:r>
            <a:endParaRPr sz="1400" dirty="0">
              <a:latin typeface="Arial"/>
              <a:cs typeface="Arial"/>
            </a:endParaRPr>
          </a:p>
        </p:txBody>
      </p:sp>
      <p:grpSp>
        <p:nvGrpSpPr>
          <p:cNvPr id="43" name="object 43">
            <a:extLst>
              <a:ext uri="{FF2B5EF4-FFF2-40B4-BE49-F238E27FC236}">
                <a16:creationId xmlns:a16="http://schemas.microsoft.com/office/drawing/2014/main" id="{7665545E-B60D-2706-ECB0-BF88DF550A7C}"/>
              </a:ext>
            </a:extLst>
          </p:cNvPr>
          <p:cNvGrpSpPr/>
          <p:nvPr/>
        </p:nvGrpSpPr>
        <p:grpSpPr>
          <a:xfrm>
            <a:off x="3087297" y="608793"/>
            <a:ext cx="7580705" cy="1616517"/>
            <a:chOff x="3541776" y="3313176"/>
            <a:chExt cx="5584190" cy="1198245"/>
          </a:xfrm>
        </p:grpSpPr>
        <p:sp>
          <p:nvSpPr>
            <p:cNvPr id="44" name="object 44">
              <a:extLst>
                <a:ext uri="{FF2B5EF4-FFF2-40B4-BE49-F238E27FC236}">
                  <a16:creationId xmlns:a16="http://schemas.microsoft.com/office/drawing/2014/main" id="{684B2C34-A3F4-9C81-F7E2-93B4140C1A83}"/>
                </a:ext>
              </a:extLst>
            </p:cNvPr>
            <p:cNvSpPr/>
            <p:nvPr/>
          </p:nvSpPr>
          <p:spPr>
            <a:xfrm>
              <a:off x="3549396" y="3503676"/>
              <a:ext cx="372110" cy="814069"/>
            </a:xfrm>
            <a:custGeom>
              <a:avLst/>
              <a:gdLst/>
              <a:ahLst/>
              <a:cxnLst/>
              <a:rect l="l" t="t" r="r" b="b"/>
              <a:pathLst>
                <a:path w="372110" h="814070">
                  <a:moveTo>
                    <a:pt x="371855" y="813816"/>
                  </a:moveTo>
                  <a:lnTo>
                    <a:pt x="313066" y="807178"/>
                  </a:lnTo>
                  <a:lnTo>
                    <a:pt x="262024" y="788696"/>
                  </a:lnTo>
                  <a:lnTo>
                    <a:pt x="221784" y="760515"/>
                  </a:lnTo>
                  <a:lnTo>
                    <a:pt x="195401" y="724781"/>
                  </a:lnTo>
                  <a:lnTo>
                    <a:pt x="185927" y="683641"/>
                  </a:lnTo>
                  <a:lnTo>
                    <a:pt x="185927" y="537082"/>
                  </a:lnTo>
                  <a:lnTo>
                    <a:pt x="176454" y="495942"/>
                  </a:lnTo>
                  <a:lnTo>
                    <a:pt x="150071" y="460208"/>
                  </a:lnTo>
                  <a:lnTo>
                    <a:pt x="109831" y="432027"/>
                  </a:lnTo>
                  <a:lnTo>
                    <a:pt x="58789" y="413545"/>
                  </a:lnTo>
                  <a:lnTo>
                    <a:pt x="0" y="406907"/>
                  </a:lnTo>
                  <a:lnTo>
                    <a:pt x="58789" y="400270"/>
                  </a:lnTo>
                  <a:lnTo>
                    <a:pt x="109831" y="381788"/>
                  </a:lnTo>
                  <a:lnTo>
                    <a:pt x="150071" y="353607"/>
                  </a:lnTo>
                  <a:lnTo>
                    <a:pt x="176454" y="317873"/>
                  </a:lnTo>
                  <a:lnTo>
                    <a:pt x="185927" y="276732"/>
                  </a:lnTo>
                  <a:lnTo>
                    <a:pt x="185927" y="130175"/>
                  </a:lnTo>
                  <a:lnTo>
                    <a:pt x="195401" y="89034"/>
                  </a:lnTo>
                  <a:lnTo>
                    <a:pt x="221784" y="53300"/>
                  </a:lnTo>
                  <a:lnTo>
                    <a:pt x="262024" y="25119"/>
                  </a:lnTo>
                  <a:lnTo>
                    <a:pt x="313066" y="6637"/>
                  </a:lnTo>
                  <a:lnTo>
                    <a:pt x="371855" y="0"/>
                  </a:lnTo>
                </a:path>
              </a:pathLst>
            </a:custGeom>
            <a:ln w="15240">
              <a:solidFill>
                <a:srgbClr val="BC6124"/>
              </a:solidFill>
            </a:ln>
          </p:spPr>
          <p:txBody>
            <a:bodyPr wrap="square" lIns="0" tIns="0" rIns="0" bIns="0" rtlCol="0"/>
            <a:lstStyle/>
            <a:p>
              <a:endParaRPr/>
            </a:p>
          </p:txBody>
        </p:sp>
        <p:sp>
          <p:nvSpPr>
            <p:cNvPr id="45" name="object 45">
              <a:extLst>
                <a:ext uri="{FF2B5EF4-FFF2-40B4-BE49-F238E27FC236}">
                  <a16:creationId xmlns:a16="http://schemas.microsoft.com/office/drawing/2014/main" id="{CE4DE08B-1518-6350-C997-CE15F292E1D3}"/>
                </a:ext>
              </a:extLst>
            </p:cNvPr>
            <p:cNvSpPr/>
            <p:nvPr/>
          </p:nvSpPr>
          <p:spPr>
            <a:xfrm>
              <a:off x="4067556" y="3320796"/>
              <a:ext cx="5050790" cy="1183005"/>
            </a:xfrm>
            <a:custGeom>
              <a:avLst/>
              <a:gdLst/>
              <a:ahLst/>
              <a:cxnLst/>
              <a:rect l="l" t="t" r="r" b="b"/>
              <a:pathLst>
                <a:path w="5050790" h="1183004">
                  <a:moveTo>
                    <a:pt x="5050536" y="0"/>
                  </a:moveTo>
                  <a:lnTo>
                    <a:pt x="0" y="0"/>
                  </a:lnTo>
                  <a:lnTo>
                    <a:pt x="0" y="1182623"/>
                  </a:lnTo>
                  <a:lnTo>
                    <a:pt x="5050536" y="1182623"/>
                  </a:lnTo>
                  <a:lnTo>
                    <a:pt x="5050536" y="0"/>
                  </a:lnTo>
                  <a:close/>
                </a:path>
              </a:pathLst>
            </a:custGeom>
            <a:solidFill>
              <a:srgbClr val="0D0D0D"/>
            </a:solidFill>
          </p:spPr>
          <p:txBody>
            <a:bodyPr wrap="square" lIns="0" tIns="0" rIns="0" bIns="0" rtlCol="0"/>
            <a:lstStyle/>
            <a:p>
              <a:endParaRPr/>
            </a:p>
          </p:txBody>
        </p:sp>
        <p:sp>
          <p:nvSpPr>
            <p:cNvPr id="46" name="object 46">
              <a:extLst>
                <a:ext uri="{FF2B5EF4-FFF2-40B4-BE49-F238E27FC236}">
                  <a16:creationId xmlns:a16="http://schemas.microsoft.com/office/drawing/2014/main" id="{05E1495E-7B3F-3ACA-87F0-7EA7BEE04CEA}"/>
                </a:ext>
              </a:extLst>
            </p:cNvPr>
            <p:cNvSpPr/>
            <p:nvPr/>
          </p:nvSpPr>
          <p:spPr>
            <a:xfrm>
              <a:off x="4067556" y="3320796"/>
              <a:ext cx="5050790" cy="1183005"/>
            </a:xfrm>
            <a:custGeom>
              <a:avLst/>
              <a:gdLst/>
              <a:ahLst/>
              <a:cxnLst/>
              <a:rect l="l" t="t" r="r" b="b"/>
              <a:pathLst>
                <a:path w="5050790" h="1183004">
                  <a:moveTo>
                    <a:pt x="0" y="1182623"/>
                  </a:moveTo>
                  <a:lnTo>
                    <a:pt x="5050536" y="1182623"/>
                  </a:lnTo>
                  <a:lnTo>
                    <a:pt x="5050536" y="0"/>
                  </a:lnTo>
                  <a:lnTo>
                    <a:pt x="0" y="0"/>
                  </a:lnTo>
                  <a:lnTo>
                    <a:pt x="0" y="1182623"/>
                  </a:lnTo>
                  <a:close/>
                </a:path>
              </a:pathLst>
            </a:custGeom>
            <a:ln w="15240">
              <a:solidFill>
                <a:srgbClr val="FFFFFF"/>
              </a:solidFill>
            </a:ln>
          </p:spPr>
          <p:txBody>
            <a:bodyPr wrap="square" lIns="0" tIns="0" rIns="0" bIns="0" rtlCol="0"/>
            <a:lstStyle/>
            <a:p>
              <a:endParaRPr/>
            </a:p>
          </p:txBody>
        </p:sp>
      </p:grpSp>
      <p:sp>
        <p:nvSpPr>
          <p:cNvPr id="47" name="object 47">
            <a:extLst>
              <a:ext uri="{FF2B5EF4-FFF2-40B4-BE49-F238E27FC236}">
                <a16:creationId xmlns:a16="http://schemas.microsoft.com/office/drawing/2014/main" id="{1FBF9358-06D8-4093-CA7B-CC36F55530E9}"/>
              </a:ext>
            </a:extLst>
          </p:cNvPr>
          <p:cNvSpPr txBox="1"/>
          <p:nvPr/>
        </p:nvSpPr>
        <p:spPr>
          <a:xfrm>
            <a:off x="3937869" y="814035"/>
            <a:ext cx="3200398" cy="1221488"/>
          </a:xfrm>
          <a:prstGeom prst="rect">
            <a:avLst/>
          </a:prstGeom>
        </p:spPr>
        <p:txBody>
          <a:bodyPr vert="horz" wrap="square" lIns="0" tIns="12700" rIns="0" bIns="0" rtlCol="0">
            <a:spAutoFit/>
          </a:bodyPr>
          <a:lstStyle/>
          <a:p>
            <a:pPr marL="128270" indent="-115570">
              <a:lnSpc>
                <a:spcPct val="114000"/>
              </a:lnSpc>
              <a:buChar char="•"/>
              <a:tabLst>
                <a:tab pos="128270" algn="l"/>
              </a:tabLst>
            </a:pPr>
            <a:r>
              <a:rPr sz="1400" spc="-80" dirty="0">
                <a:solidFill>
                  <a:schemeClr val="bg1"/>
                </a:solidFill>
                <a:latin typeface="Times New Roman" panose="02020603050405020304" pitchFamily="18" charset="0"/>
                <a:cs typeface="Times New Roman" panose="02020603050405020304" pitchFamily="18" charset="0"/>
              </a:rPr>
              <a:t>Technical/Domain</a:t>
            </a:r>
            <a:r>
              <a:rPr sz="1400" spc="20" dirty="0">
                <a:solidFill>
                  <a:schemeClr val="bg1"/>
                </a:solidFill>
                <a:latin typeface="Times New Roman" panose="02020603050405020304" pitchFamily="18" charset="0"/>
                <a:cs typeface="Times New Roman" panose="02020603050405020304" pitchFamily="18" charset="0"/>
              </a:rPr>
              <a:t> </a:t>
            </a:r>
            <a:r>
              <a:rPr sz="1400" spc="-90" dirty="0">
                <a:solidFill>
                  <a:schemeClr val="bg1"/>
                </a:solidFill>
                <a:latin typeface="Times New Roman" panose="02020603050405020304" pitchFamily="18" charset="0"/>
                <a:cs typeface="Times New Roman" panose="02020603050405020304" pitchFamily="18" charset="0"/>
              </a:rPr>
              <a:t>Clubs;</a:t>
            </a:r>
            <a:r>
              <a:rPr sz="1400" spc="25" dirty="0">
                <a:solidFill>
                  <a:schemeClr val="bg1"/>
                </a:solidFill>
                <a:latin typeface="Times New Roman" panose="02020603050405020304" pitchFamily="18" charset="0"/>
                <a:cs typeface="Times New Roman" panose="02020603050405020304" pitchFamily="18" charset="0"/>
              </a:rPr>
              <a:t> </a:t>
            </a:r>
            <a:r>
              <a:rPr sz="1400" spc="-60" dirty="0">
                <a:solidFill>
                  <a:schemeClr val="bg1"/>
                </a:solidFill>
                <a:latin typeface="Times New Roman" panose="02020603050405020304" pitchFamily="18" charset="0"/>
                <a:cs typeface="Times New Roman" panose="02020603050405020304" pitchFamily="18" charset="0"/>
              </a:rPr>
              <a:t>Activities;</a:t>
            </a:r>
            <a:r>
              <a:rPr sz="1400" spc="-5" dirty="0">
                <a:solidFill>
                  <a:schemeClr val="bg1"/>
                </a:solidFill>
                <a:latin typeface="Times New Roman" panose="02020603050405020304" pitchFamily="18" charset="0"/>
                <a:cs typeface="Times New Roman" panose="02020603050405020304" pitchFamily="18" charset="0"/>
              </a:rPr>
              <a:t> </a:t>
            </a:r>
            <a:r>
              <a:rPr sz="1400" spc="-70" dirty="0">
                <a:solidFill>
                  <a:schemeClr val="bg1"/>
                </a:solidFill>
                <a:latin typeface="Times New Roman" panose="02020603050405020304" pitchFamily="18" charset="0"/>
                <a:cs typeface="Times New Roman" panose="02020603050405020304" pitchFamily="18" charset="0"/>
              </a:rPr>
              <a:t>Chapters</a:t>
            </a:r>
            <a:r>
              <a:rPr sz="1400" dirty="0">
                <a:solidFill>
                  <a:schemeClr val="bg1"/>
                </a:solidFill>
                <a:latin typeface="Times New Roman" panose="02020603050405020304" pitchFamily="18" charset="0"/>
                <a:cs typeface="Times New Roman" panose="02020603050405020304" pitchFamily="18" charset="0"/>
              </a:rPr>
              <a:t> of</a:t>
            </a:r>
            <a:r>
              <a:rPr sz="1400" spc="70" dirty="0">
                <a:solidFill>
                  <a:schemeClr val="bg1"/>
                </a:solidFill>
                <a:latin typeface="Times New Roman" panose="02020603050405020304" pitchFamily="18" charset="0"/>
                <a:cs typeface="Times New Roman" panose="02020603050405020304" pitchFamily="18" charset="0"/>
              </a:rPr>
              <a:t> </a:t>
            </a:r>
            <a:r>
              <a:rPr sz="1400" spc="-80" dirty="0">
                <a:solidFill>
                  <a:schemeClr val="bg1"/>
                </a:solidFill>
                <a:latin typeface="Times New Roman" panose="02020603050405020304" pitchFamily="18" charset="0"/>
                <a:cs typeface="Times New Roman" panose="02020603050405020304" pitchFamily="18" charset="0"/>
              </a:rPr>
              <a:t>Professional</a:t>
            </a:r>
            <a:r>
              <a:rPr sz="1400" spc="-15" dirty="0">
                <a:solidFill>
                  <a:schemeClr val="bg1"/>
                </a:solidFill>
                <a:latin typeface="Times New Roman" panose="02020603050405020304" pitchFamily="18" charset="0"/>
                <a:cs typeface="Times New Roman" panose="02020603050405020304" pitchFamily="18" charset="0"/>
              </a:rPr>
              <a:t> </a:t>
            </a:r>
            <a:r>
              <a:rPr sz="1400" spc="-10" dirty="0">
                <a:solidFill>
                  <a:schemeClr val="bg1"/>
                </a:solidFill>
                <a:latin typeface="Times New Roman" panose="02020603050405020304" pitchFamily="18" charset="0"/>
                <a:cs typeface="Times New Roman" panose="02020603050405020304" pitchFamily="18" charset="0"/>
              </a:rPr>
              <a:t>bodies</a:t>
            </a:r>
            <a:endParaRPr sz="1400" dirty="0">
              <a:solidFill>
                <a:schemeClr val="bg1"/>
              </a:solidFill>
              <a:latin typeface="Times New Roman" panose="02020603050405020304" pitchFamily="18" charset="0"/>
              <a:cs typeface="Times New Roman" panose="02020603050405020304" pitchFamily="18" charset="0"/>
            </a:endParaRPr>
          </a:p>
          <a:p>
            <a:pPr marL="128270" indent="-115570">
              <a:lnSpc>
                <a:spcPct val="114000"/>
              </a:lnSpc>
              <a:buChar char="•"/>
              <a:tabLst>
                <a:tab pos="128270" algn="l"/>
              </a:tabLst>
            </a:pPr>
            <a:r>
              <a:rPr sz="1400" spc="-90" dirty="0">
                <a:solidFill>
                  <a:schemeClr val="bg1"/>
                </a:solidFill>
                <a:latin typeface="Times New Roman" panose="02020603050405020304" pitchFamily="18" charset="0"/>
                <a:cs typeface="Times New Roman" panose="02020603050405020304" pitchFamily="18" charset="0"/>
              </a:rPr>
              <a:t>Hackathons</a:t>
            </a:r>
            <a:r>
              <a:rPr sz="1400" spc="-30" dirty="0">
                <a:solidFill>
                  <a:schemeClr val="bg1"/>
                </a:solidFill>
                <a:latin typeface="Times New Roman" panose="02020603050405020304" pitchFamily="18" charset="0"/>
                <a:cs typeface="Times New Roman" panose="02020603050405020304" pitchFamily="18" charset="0"/>
              </a:rPr>
              <a:t> </a:t>
            </a:r>
            <a:r>
              <a:rPr sz="1400" dirty="0">
                <a:solidFill>
                  <a:schemeClr val="bg1"/>
                </a:solidFill>
                <a:latin typeface="Times New Roman" panose="02020603050405020304" pitchFamily="18" charset="0"/>
                <a:cs typeface="Times New Roman" panose="02020603050405020304" pitchFamily="18" charset="0"/>
              </a:rPr>
              <a:t>–</a:t>
            </a:r>
            <a:r>
              <a:rPr sz="1400" spc="-25" dirty="0">
                <a:solidFill>
                  <a:schemeClr val="bg1"/>
                </a:solidFill>
                <a:latin typeface="Times New Roman" panose="02020603050405020304" pitchFamily="18" charset="0"/>
                <a:cs typeface="Times New Roman" panose="02020603050405020304" pitchFamily="18" charset="0"/>
              </a:rPr>
              <a:t> </a:t>
            </a:r>
            <a:r>
              <a:rPr sz="1400" spc="-75" dirty="0">
                <a:solidFill>
                  <a:schemeClr val="bg1"/>
                </a:solidFill>
                <a:latin typeface="Times New Roman" panose="02020603050405020304" pitchFamily="18" charset="0"/>
                <a:cs typeface="Times New Roman" panose="02020603050405020304" pitchFamily="18" charset="0"/>
              </a:rPr>
              <a:t>Conducted;</a:t>
            </a:r>
            <a:r>
              <a:rPr sz="1400" spc="-40" dirty="0">
                <a:solidFill>
                  <a:schemeClr val="bg1"/>
                </a:solidFill>
                <a:latin typeface="Times New Roman" panose="02020603050405020304" pitchFamily="18" charset="0"/>
                <a:cs typeface="Times New Roman" panose="02020603050405020304" pitchFamily="18" charset="0"/>
              </a:rPr>
              <a:t> </a:t>
            </a:r>
            <a:r>
              <a:rPr sz="1400" spc="-95" dirty="0">
                <a:solidFill>
                  <a:schemeClr val="bg1"/>
                </a:solidFill>
                <a:latin typeface="Times New Roman" panose="02020603050405020304" pitchFamily="18" charset="0"/>
                <a:cs typeface="Times New Roman" panose="02020603050405020304" pitchFamily="18" charset="0"/>
              </a:rPr>
              <a:t>Students</a:t>
            </a:r>
            <a:r>
              <a:rPr sz="1400" spc="-40" dirty="0">
                <a:solidFill>
                  <a:schemeClr val="bg1"/>
                </a:solidFill>
                <a:latin typeface="Times New Roman" panose="02020603050405020304" pitchFamily="18" charset="0"/>
                <a:cs typeface="Times New Roman" panose="02020603050405020304" pitchFamily="18" charset="0"/>
              </a:rPr>
              <a:t> </a:t>
            </a:r>
            <a:r>
              <a:rPr sz="1400" spc="-10" dirty="0">
                <a:solidFill>
                  <a:schemeClr val="bg1"/>
                </a:solidFill>
                <a:latin typeface="Times New Roman" panose="02020603050405020304" pitchFamily="18" charset="0"/>
                <a:cs typeface="Times New Roman" panose="02020603050405020304" pitchFamily="18" charset="0"/>
              </a:rPr>
              <a:t>Participations!</a:t>
            </a:r>
            <a:endParaRPr sz="1400" dirty="0">
              <a:solidFill>
                <a:schemeClr val="bg1"/>
              </a:solidFill>
              <a:latin typeface="Times New Roman" panose="02020603050405020304" pitchFamily="18" charset="0"/>
              <a:cs typeface="Times New Roman" panose="02020603050405020304" pitchFamily="18" charset="0"/>
            </a:endParaRPr>
          </a:p>
          <a:p>
            <a:pPr marL="128270" indent="-115570">
              <a:lnSpc>
                <a:spcPct val="114000"/>
              </a:lnSpc>
              <a:buChar char="•"/>
              <a:tabLst>
                <a:tab pos="128270" algn="l"/>
              </a:tabLst>
            </a:pPr>
            <a:r>
              <a:rPr sz="1400" spc="-55" dirty="0">
                <a:solidFill>
                  <a:schemeClr val="bg1"/>
                </a:solidFill>
                <a:latin typeface="Times New Roman" panose="02020603050405020304" pitchFamily="18" charset="0"/>
                <a:cs typeface="Times New Roman" panose="02020603050405020304" pitchFamily="18" charset="0"/>
              </a:rPr>
              <a:t>Cultural</a:t>
            </a:r>
            <a:r>
              <a:rPr sz="1400" spc="-25" dirty="0">
                <a:solidFill>
                  <a:schemeClr val="bg1"/>
                </a:solidFill>
                <a:latin typeface="Times New Roman" panose="02020603050405020304" pitchFamily="18" charset="0"/>
                <a:cs typeface="Times New Roman" panose="02020603050405020304" pitchFamily="18" charset="0"/>
              </a:rPr>
              <a:t> </a:t>
            </a:r>
            <a:r>
              <a:rPr sz="1400" spc="-105" dirty="0">
                <a:solidFill>
                  <a:schemeClr val="bg1"/>
                </a:solidFill>
                <a:latin typeface="Times New Roman" panose="02020603050405020304" pitchFamily="18" charset="0"/>
                <a:cs typeface="Times New Roman" panose="02020603050405020304" pitchFamily="18" charset="0"/>
              </a:rPr>
              <a:t>Clubs</a:t>
            </a:r>
            <a:r>
              <a:rPr sz="1400" spc="5" dirty="0">
                <a:solidFill>
                  <a:schemeClr val="bg1"/>
                </a:solidFill>
                <a:latin typeface="Times New Roman" panose="02020603050405020304" pitchFamily="18" charset="0"/>
                <a:cs typeface="Times New Roman" panose="02020603050405020304" pitchFamily="18" charset="0"/>
              </a:rPr>
              <a:t> </a:t>
            </a:r>
            <a:r>
              <a:rPr sz="1400" dirty="0">
                <a:solidFill>
                  <a:schemeClr val="bg1"/>
                </a:solidFill>
                <a:latin typeface="Times New Roman" panose="02020603050405020304" pitchFamily="18" charset="0"/>
                <a:cs typeface="Times New Roman" panose="02020603050405020304" pitchFamily="18" charset="0"/>
              </a:rPr>
              <a:t>&amp;</a:t>
            </a:r>
            <a:r>
              <a:rPr sz="1400" spc="15" dirty="0">
                <a:solidFill>
                  <a:schemeClr val="bg1"/>
                </a:solidFill>
                <a:latin typeface="Times New Roman" panose="02020603050405020304" pitchFamily="18" charset="0"/>
                <a:cs typeface="Times New Roman" panose="02020603050405020304" pitchFamily="18" charset="0"/>
              </a:rPr>
              <a:t> </a:t>
            </a:r>
            <a:r>
              <a:rPr sz="1400" spc="-10" dirty="0">
                <a:solidFill>
                  <a:schemeClr val="bg1"/>
                </a:solidFill>
                <a:latin typeface="Times New Roman" panose="02020603050405020304" pitchFamily="18" charset="0"/>
                <a:cs typeface="Times New Roman" panose="02020603050405020304" pitchFamily="18" charset="0"/>
              </a:rPr>
              <a:t>Activities</a:t>
            </a:r>
            <a:endParaRPr sz="1400" dirty="0">
              <a:solidFill>
                <a:schemeClr val="bg1"/>
              </a:solidFill>
              <a:latin typeface="Times New Roman" panose="02020603050405020304" pitchFamily="18" charset="0"/>
              <a:cs typeface="Times New Roman" panose="02020603050405020304" pitchFamily="18" charset="0"/>
            </a:endParaRPr>
          </a:p>
        </p:txBody>
      </p:sp>
      <p:sp>
        <p:nvSpPr>
          <p:cNvPr id="48" name="object 48">
            <a:extLst>
              <a:ext uri="{FF2B5EF4-FFF2-40B4-BE49-F238E27FC236}">
                <a16:creationId xmlns:a16="http://schemas.microsoft.com/office/drawing/2014/main" id="{83866C3F-942B-7F78-5924-00A2D504262D}"/>
              </a:ext>
            </a:extLst>
          </p:cNvPr>
          <p:cNvSpPr txBox="1"/>
          <p:nvPr/>
        </p:nvSpPr>
        <p:spPr>
          <a:xfrm>
            <a:off x="78218" y="2798356"/>
            <a:ext cx="2754629" cy="204543"/>
          </a:xfrm>
          <a:prstGeom prst="rect">
            <a:avLst/>
          </a:prstGeom>
        </p:spPr>
        <p:txBody>
          <a:bodyPr vert="horz" wrap="square" lIns="0" tIns="12065" rIns="0" bIns="0" rtlCol="0">
            <a:spAutoFit/>
          </a:bodyPr>
          <a:lstStyle/>
          <a:p>
            <a:pPr marR="5080">
              <a:lnSpc>
                <a:spcPts val="1525"/>
              </a:lnSpc>
              <a:spcBef>
                <a:spcPts val="95"/>
              </a:spcBef>
            </a:pPr>
            <a:r>
              <a:rPr sz="1400" b="1" dirty="0">
                <a:solidFill>
                  <a:srgbClr val="001F5F"/>
                </a:solidFill>
                <a:latin typeface="Arial"/>
                <a:cs typeface="Arial"/>
              </a:rPr>
              <a:t>7. </a:t>
            </a:r>
            <a:r>
              <a:rPr sz="1400" b="1" spc="-125" dirty="0">
                <a:solidFill>
                  <a:srgbClr val="001F5F"/>
                </a:solidFill>
                <a:latin typeface="Arial"/>
                <a:cs typeface="Arial"/>
              </a:rPr>
              <a:t>Governance</a:t>
            </a:r>
            <a:r>
              <a:rPr sz="1400" b="1" spc="5" dirty="0">
                <a:solidFill>
                  <a:srgbClr val="001F5F"/>
                </a:solidFill>
                <a:latin typeface="Arial"/>
                <a:cs typeface="Arial"/>
              </a:rPr>
              <a:t> </a:t>
            </a:r>
            <a:r>
              <a:rPr sz="1400" b="1" spc="-45" dirty="0">
                <a:solidFill>
                  <a:srgbClr val="001F5F"/>
                </a:solidFill>
                <a:latin typeface="Arial"/>
                <a:cs typeface="Arial"/>
              </a:rPr>
              <a:t>and</a:t>
            </a:r>
            <a:r>
              <a:rPr lang="en-US" sz="1400" b="1" spc="-45" dirty="0">
                <a:solidFill>
                  <a:srgbClr val="001F5F"/>
                </a:solidFill>
                <a:latin typeface="Arial"/>
                <a:cs typeface="Arial"/>
              </a:rPr>
              <a:t> </a:t>
            </a:r>
            <a:r>
              <a:rPr sz="1400" b="1" spc="-25" dirty="0">
                <a:solidFill>
                  <a:srgbClr val="001F5F"/>
                </a:solidFill>
                <a:latin typeface="Arial"/>
                <a:cs typeface="Arial"/>
              </a:rPr>
              <a:t>Administration</a:t>
            </a:r>
            <a:endParaRPr sz="1400" dirty="0">
              <a:latin typeface="Arial"/>
              <a:cs typeface="Arial"/>
            </a:endParaRPr>
          </a:p>
        </p:txBody>
      </p:sp>
      <p:grpSp>
        <p:nvGrpSpPr>
          <p:cNvPr id="49" name="object 49">
            <a:extLst>
              <a:ext uri="{FF2B5EF4-FFF2-40B4-BE49-F238E27FC236}">
                <a16:creationId xmlns:a16="http://schemas.microsoft.com/office/drawing/2014/main" id="{6DF5675B-97FF-30BF-B6C2-30692EA70D6E}"/>
              </a:ext>
            </a:extLst>
          </p:cNvPr>
          <p:cNvGrpSpPr/>
          <p:nvPr/>
        </p:nvGrpSpPr>
        <p:grpSpPr>
          <a:xfrm>
            <a:off x="3105366" y="2264146"/>
            <a:ext cx="7524295" cy="1332762"/>
            <a:chOff x="3541776" y="4529328"/>
            <a:chExt cx="5587365" cy="932815"/>
          </a:xfrm>
        </p:grpSpPr>
        <p:sp>
          <p:nvSpPr>
            <p:cNvPr id="50" name="object 50">
              <a:extLst>
                <a:ext uri="{FF2B5EF4-FFF2-40B4-BE49-F238E27FC236}">
                  <a16:creationId xmlns:a16="http://schemas.microsoft.com/office/drawing/2014/main" id="{6DAE4911-C11F-81B0-B870-1AC9B4BE217D}"/>
                </a:ext>
              </a:extLst>
            </p:cNvPr>
            <p:cNvSpPr/>
            <p:nvPr/>
          </p:nvSpPr>
          <p:spPr>
            <a:xfrm>
              <a:off x="3549396" y="4622292"/>
              <a:ext cx="372110" cy="746760"/>
            </a:xfrm>
            <a:custGeom>
              <a:avLst/>
              <a:gdLst/>
              <a:ahLst/>
              <a:cxnLst/>
              <a:rect l="l" t="t" r="r" b="b"/>
              <a:pathLst>
                <a:path w="372110" h="746760">
                  <a:moveTo>
                    <a:pt x="371855" y="746759"/>
                  </a:moveTo>
                  <a:lnTo>
                    <a:pt x="313066" y="740122"/>
                  </a:lnTo>
                  <a:lnTo>
                    <a:pt x="262024" y="721640"/>
                  </a:lnTo>
                  <a:lnTo>
                    <a:pt x="221784" y="693459"/>
                  </a:lnTo>
                  <a:lnTo>
                    <a:pt x="195401" y="657725"/>
                  </a:lnTo>
                  <a:lnTo>
                    <a:pt x="185927" y="616584"/>
                  </a:lnTo>
                  <a:lnTo>
                    <a:pt x="185927" y="503554"/>
                  </a:lnTo>
                  <a:lnTo>
                    <a:pt x="176454" y="462414"/>
                  </a:lnTo>
                  <a:lnTo>
                    <a:pt x="150071" y="426680"/>
                  </a:lnTo>
                  <a:lnTo>
                    <a:pt x="109831" y="398499"/>
                  </a:lnTo>
                  <a:lnTo>
                    <a:pt x="58789" y="380017"/>
                  </a:lnTo>
                  <a:lnTo>
                    <a:pt x="0" y="373379"/>
                  </a:lnTo>
                  <a:lnTo>
                    <a:pt x="58789" y="366742"/>
                  </a:lnTo>
                  <a:lnTo>
                    <a:pt x="109831" y="348260"/>
                  </a:lnTo>
                  <a:lnTo>
                    <a:pt x="150071" y="320079"/>
                  </a:lnTo>
                  <a:lnTo>
                    <a:pt x="176454" y="284345"/>
                  </a:lnTo>
                  <a:lnTo>
                    <a:pt x="185927" y="243204"/>
                  </a:lnTo>
                  <a:lnTo>
                    <a:pt x="185927" y="130174"/>
                  </a:lnTo>
                  <a:lnTo>
                    <a:pt x="195401" y="89034"/>
                  </a:lnTo>
                  <a:lnTo>
                    <a:pt x="221784" y="53300"/>
                  </a:lnTo>
                  <a:lnTo>
                    <a:pt x="262024" y="25119"/>
                  </a:lnTo>
                  <a:lnTo>
                    <a:pt x="313066" y="6637"/>
                  </a:lnTo>
                  <a:lnTo>
                    <a:pt x="371855" y="0"/>
                  </a:lnTo>
                </a:path>
              </a:pathLst>
            </a:custGeom>
            <a:ln w="15240">
              <a:solidFill>
                <a:srgbClr val="34589C"/>
              </a:solidFill>
            </a:ln>
          </p:spPr>
          <p:txBody>
            <a:bodyPr wrap="square" lIns="0" tIns="0" rIns="0" bIns="0" rtlCol="0"/>
            <a:lstStyle/>
            <a:p>
              <a:endParaRPr/>
            </a:p>
          </p:txBody>
        </p:sp>
        <p:sp>
          <p:nvSpPr>
            <p:cNvPr id="51" name="object 51">
              <a:extLst>
                <a:ext uri="{FF2B5EF4-FFF2-40B4-BE49-F238E27FC236}">
                  <a16:creationId xmlns:a16="http://schemas.microsoft.com/office/drawing/2014/main" id="{60A86EAB-A7A1-CB5B-DCA8-32A9838CB1DA}"/>
                </a:ext>
              </a:extLst>
            </p:cNvPr>
            <p:cNvSpPr/>
            <p:nvPr/>
          </p:nvSpPr>
          <p:spPr>
            <a:xfrm>
              <a:off x="4070604" y="4536948"/>
              <a:ext cx="5050790" cy="917575"/>
            </a:xfrm>
            <a:custGeom>
              <a:avLst/>
              <a:gdLst/>
              <a:ahLst/>
              <a:cxnLst/>
              <a:rect l="l" t="t" r="r" b="b"/>
              <a:pathLst>
                <a:path w="5050790" h="917575">
                  <a:moveTo>
                    <a:pt x="5050536" y="0"/>
                  </a:moveTo>
                  <a:lnTo>
                    <a:pt x="0" y="0"/>
                  </a:lnTo>
                  <a:lnTo>
                    <a:pt x="0" y="917447"/>
                  </a:lnTo>
                  <a:lnTo>
                    <a:pt x="5050536" y="917447"/>
                  </a:lnTo>
                  <a:lnTo>
                    <a:pt x="5050536" y="0"/>
                  </a:lnTo>
                  <a:close/>
                </a:path>
              </a:pathLst>
            </a:custGeom>
            <a:solidFill>
              <a:srgbClr val="0D0D0D"/>
            </a:solidFill>
          </p:spPr>
          <p:txBody>
            <a:bodyPr wrap="square" lIns="0" tIns="0" rIns="0" bIns="0" rtlCol="0"/>
            <a:lstStyle/>
            <a:p>
              <a:endParaRPr/>
            </a:p>
          </p:txBody>
        </p:sp>
        <p:sp>
          <p:nvSpPr>
            <p:cNvPr id="52" name="object 52">
              <a:extLst>
                <a:ext uri="{FF2B5EF4-FFF2-40B4-BE49-F238E27FC236}">
                  <a16:creationId xmlns:a16="http://schemas.microsoft.com/office/drawing/2014/main" id="{C5BBA67C-E410-BA15-F0B9-3A7E38859EC2}"/>
                </a:ext>
              </a:extLst>
            </p:cNvPr>
            <p:cNvSpPr/>
            <p:nvPr/>
          </p:nvSpPr>
          <p:spPr>
            <a:xfrm>
              <a:off x="4070604" y="4536948"/>
              <a:ext cx="5050790" cy="917575"/>
            </a:xfrm>
            <a:custGeom>
              <a:avLst/>
              <a:gdLst/>
              <a:ahLst/>
              <a:cxnLst/>
              <a:rect l="l" t="t" r="r" b="b"/>
              <a:pathLst>
                <a:path w="5050790" h="917575">
                  <a:moveTo>
                    <a:pt x="0" y="917447"/>
                  </a:moveTo>
                  <a:lnTo>
                    <a:pt x="5050536" y="917447"/>
                  </a:lnTo>
                  <a:lnTo>
                    <a:pt x="5050536" y="0"/>
                  </a:lnTo>
                  <a:lnTo>
                    <a:pt x="0" y="0"/>
                  </a:lnTo>
                  <a:lnTo>
                    <a:pt x="0" y="917447"/>
                  </a:lnTo>
                  <a:close/>
                </a:path>
              </a:pathLst>
            </a:custGeom>
            <a:ln w="15240">
              <a:solidFill>
                <a:srgbClr val="FFFFFF"/>
              </a:solidFill>
            </a:ln>
          </p:spPr>
          <p:txBody>
            <a:bodyPr wrap="square" lIns="0" tIns="0" rIns="0" bIns="0" rtlCol="0"/>
            <a:lstStyle/>
            <a:p>
              <a:endParaRPr/>
            </a:p>
          </p:txBody>
        </p:sp>
      </p:grpSp>
      <p:sp>
        <p:nvSpPr>
          <p:cNvPr id="53" name="object 53">
            <a:extLst>
              <a:ext uri="{FF2B5EF4-FFF2-40B4-BE49-F238E27FC236}">
                <a16:creationId xmlns:a16="http://schemas.microsoft.com/office/drawing/2014/main" id="{18DE263E-62E7-99D0-E3B8-CFB4EA5E03F9}"/>
              </a:ext>
            </a:extLst>
          </p:cNvPr>
          <p:cNvSpPr txBox="1"/>
          <p:nvPr/>
        </p:nvSpPr>
        <p:spPr>
          <a:xfrm>
            <a:off x="3953621" y="2311586"/>
            <a:ext cx="3464715" cy="1713290"/>
          </a:xfrm>
          <a:prstGeom prst="rect">
            <a:avLst/>
          </a:prstGeom>
        </p:spPr>
        <p:txBody>
          <a:bodyPr vert="horz" wrap="square" lIns="0" tIns="13335" rIns="0" bIns="0" rtlCol="0">
            <a:spAutoFit/>
          </a:bodyPr>
          <a:lstStyle/>
          <a:p>
            <a:pPr marL="69850" indent="-57150">
              <a:lnSpc>
                <a:spcPct val="114000"/>
              </a:lnSpc>
              <a:buSzPct val="90909"/>
              <a:buChar char="•"/>
              <a:tabLst>
                <a:tab pos="69850" algn="l"/>
              </a:tabLst>
            </a:pPr>
            <a:r>
              <a:rPr sz="1400" spc="-60" dirty="0">
                <a:solidFill>
                  <a:srgbClr val="FFFFFF"/>
                </a:solidFill>
                <a:latin typeface="Times New Roman" panose="02020603050405020304" pitchFamily="18" charset="0"/>
                <a:cs typeface="Times New Roman" panose="02020603050405020304" pitchFamily="18" charset="0"/>
              </a:rPr>
              <a:t>Institutional</a:t>
            </a:r>
            <a:r>
              <a:rPr sz="1400" spc="55" dirty="0">
                <a:solidFill>
                  <a:srgbClr val="FFFFFF"/>
                </a:solidFill>
                <a:latin typeface="Times New Roman" panose="02020603050405020304" pitchFamily="18" charset="0"/>
                <a:cs typeface="Times New Roman" panose="02020603050405020304" pitchFamily="18" charset="0"/>
              </a:rPr>
              <a:t> </a:t>
            </a:r>
            <a:r>
              <a:rPr sz="1400" spc="-80" dirty="0">
                <a:solidFill>
                  <a:srgbClr val="FFFFFF"/>
                </a:solidFill>
                <a:latin typeface="Times New Roman" panose="02020603050405020304" pitchFamily="18" charset="0"/>
                <a:cs typeface="Times New Roman" panose="02020603050405020304" pitchFamily="18" charset="0"/>
              </a:rPr>
              <a:t>Development</a:t>
            </a:r>
            <a:r>
              <a:rPr sz="1400" spc="-30" dirty="0">
                <a:solidFill>
                  <a:srgbClr val="FFFFFF"/>
                </a:solidFill>
                <a:latin typeface="Times New Roman" panose="02020603050405020304" pitchFamily="18" charset="0"/>
                <a:cs typeface="Times New Roman" panose="02020603050405020304" pitchFamily="18" charset="0"/>
              </a:rPr>
              <a:t> </a:t>
            </a:r>
            <a:r>
              <a:rPr sz="1400" spc="-100" dirty="0">
                <a:solidFill>
                  <a:srgbClr val="FFFFFF"/>
                </a:solidFill>
                <a:latin typeface="Times New Roman" panose="02020603050405020304" pitchFamily="18" charset="0"/>
                <a:cs typeface="Times New Roman" panose="02020603050405020304" pitchFamily="18" charset="0"/>
              </a:rPr>
              <a:t>Plans;</a:t>
            </a:r>
            <a:r>
              <a:rPr sz="1400" spc="25" dirty="0">
                <a:solidFill>
                  <a:srgbClr val="FFFFFF"/>
                </a:solidFill>
                <a:latin typeface="Times New Roman" panose="02020603050405020304" pitchFamily="18" charset="0"/>
                <a:cs typeface="Times New Roman" panose="02020603050405020304" pitchFamily="18" charset="0"/>
              </a:rPr>
              <a:t> </a:t>
            </a:r>
            <a:r>
              <a:rPr sz="1400" spc="-60" dirty="0">
                <a:solidFill>
                  <a:srgbClr val="FFFFFF"/>
                </a:solidFill>
                <a:latin typeface="Times New Roman" panose="02020603050405020304" pitchFamily="18" charset="0"/>
                <a:cs typeface="Times New Roman" panose="02020603050405020304" pitchFamily="18" charset="0"/>
              </a:rPr>
              <a:t>Strategies</a:t>
            </a:r>
            <a:r>
              <a:rPr sz="1400" spc="30" dirty="0">
                <a:solidFill>
                  <a:srgbClr val="FFFFFF"/>
                </a:solidFill>
                <a:latin typeface="Times New Roman" panose="02020603050405020304" pitchFamily="18" charset="0"/>
                <a:cs typeface="Times New Roman" panose="02020603050405020304" pitchFamily="18" charset="0"/>
              </a:rPr>
              <a:t> </a:t>
            </a:r>
            <a:r>
              <a:rPr sz="1400" dirty="0">
                <a:solidFill>
                  <a:srgbClr val="FFFFFF"/>
                </a:solidFill>
                <a:latin typeface="Times New Roman" panose="02020603050405020304" pitchFamily="18" charset="0"/>
                <a:cs typeface="Times New Roman" panose="02020603050405020304" pitchFamily="18" charset="0"/>
              </a:rPr>
              <a:t>&amp;</a:t>
            </a:r>
            <a:r>
              <a:rPr sz="1400" spc="10" dirty="0">
                <a:solidFill>
                  <a:srgbClr val="FFFFFF"/>
                </a:solidFill>
                <a:latin typeface="Times New Roman" panose="02020603050405020304" pitchFamily="18" charset="0"/>
                <a:cs typeface="Times New Roman" panose="02020603050405020304" pitchFamily="18" charset="0"/>
              </a:rPr>
              <a:t> </a:t>
            </a:r>
            <a:r>
              <a:rPr sz="1400" spc="-10" dirty="0">
                <a:solidFill>
                  <a:srgbClr val="FFFFFF"/>
                </a:solidFill>
                <a:latin typeface="Times New Roman" panose="02020603050405020304" pitchFamily="18" charset="0"/>
                <a:cs typeface="Times New Roman" panose="02020603050405020304" pitchFamily="18" charset="0"/>
              </a:rPr>
              <a:t>Interventions</a:t>
            </a:r>
            <a:endParaRPr sz="1400" dirty="0">
              <a:latin typeface="Times New Roman" panose="02020603050405020304" pitchFamily="18" charset="0"/>
              <a:cs typeface="Times New Roman" panose="02020603050405020304" pitchFamily="18" charset="0"/>
            </a:endParaRPr>
          </a:p>
          <a:p>
            <a:pPr marL="69215" marR="5080" indent="-57150">
              <a:lnSpc>
                <a:spcPct val="114000"/>
              </a:lnSpc>
              <a:buSzPct val="90909"/>
              <a:buChar char="•"/>
              <a:tabLst>
                <a:tab pos="70485" algn="l"/>
              </a:tabLst>
            </a:pPr>
            <a:r>
              <a:rPr sz="1400" spc="-30" dirty="0">
                <a:solidFill>
                  <a:srgbClr val="FFFFFF"/>
                </a:solidFill>
                <a:latin typeface="Times New Roman" panose="02020603050405020304" pitchFamily="18" charset="0"/>
                <a:cs typeface="Times New Roman" panose="02020603050405020304" pitchFamily="18" charset="0"/>
              </a:rPr>
              <a:t>Digital</a:t>
            </a:r>
            <a:r>
              <a:rPr sz="1400" spc="5" dirty="0">
                <a:solidFill>
                  <a:srgbClr val="FFFFFF"/>
                </a:solidFill>
                <a:latin typeface="Times New Roman" panose="02020603050405020304" pitchFamily="18" charset="0"/>
                <a:cs typeface="Times New Roman" panose="02020603050405020304" pitchFamily="18" charset="0"/>
              </a:rPr>
              <a:t> </a:t>
            </a:r>
            <a:r>
              <a:rPr sz="1400" spc="-45" dirty="0">
                <a:solidFill>
                  <a:srgbClr val="FFFFFF"/>
                </a:solidFill>
                <a:latin typeface="Times New Roman" panose="02020603050405020304" pitchFamily="18" charset="0"/>
                <a:cs typeface="Times New Roman" panose="02020603050405020304" pitchFamily="18" charset="0"/>
              </a:rPr>
              <a:t>India</a:t>
            </a:r>
            <a:r>
              <a:rPr sz="1400" spc="20" dirty="0">
                <a:solidFill>
                  <a:srgbClr val="FFFFFF"/>
                </a:solidFill>
                <a:latin typeface="Times New Roman" panose="02020603050405020304" pitchFamily="18" charset="0"/>
                <a:cs typeface="Times New Roman" panose="02020603050405020304" pitchFamily="18" charset="0"/>
              </a:rPr>
              <a:t> </a:t>
            </a:r>
            <a:r>
              <a:rPr sz="1400" spc="-70" dirty="0">
                <a:solidFill>
                  <a:srgbClr val="FFFFFF"/>
                </a:solidFill>
                <a:latin typeface="Times New Roman" panose="02020603050405020304" pitchFamily="18" charset="0"/>
                <a:cs typeface="Times New Roman" panose="02020603050405020304" pitchFamily="18" charset="0"/>
              </a:rPr>
              <a:t>Policy</a:t>
            </a:r>
            <a:r>
              <a:rPr sz="1400" spc="-15" dirty="0">
                <a:solidFill>
                  <a:srgbClr val="FFFFFF"/>
                </a:solidFill>
                <a:latin typeface="Times New Roman" panose="02020603050405020304" pitchFamily="18" charset="0"/>
                <a:cs typeface="Times New Roman" panose="02020603050405020304" pitchFamily="18" charset="0"/>
              </a:rPr>
              <a:t> </a:t>
            </a:r>
            <a:r>
              <a:rPr sz="1400" spc="-60" dirty="0">
                <a:solidFill>
                  <a:srgbClr val="FFFFFF"/>
                </a:solidFill>
                <a:latin typeface="Times New Roman" panose="02020603050405020304" pitchFamily="18" charset="0"/>
                <a:cs typeface="Times New Roman" panose="02020603050405020304" pitchFamily="18" charset="0"/>
              </a:rPr>
              <a:t>Guidelines;</a:t>
            </a:r>
            <a:r>
              <a:rPr sz="1400" spc="20" dirty="0">
                <a:solidFill>
                  <a:srgbClr val="FFFFFF"/>
                </a:solidFill>
                <a:latin typeface="Times New Roman" panose="02020603050405020304" pitchFamily="18" charset="0"/>
                <a:cs typeface="Times New Roman" panose="02020603050405020304" pitchFamily="18" charset="0"/>
              </a:rPr>
              <a:t> </a:t>
            </a:r>
            <a:r>
              <a:rPr sz="1400" spc="-40" dirty="0">
                <a:solidFill>
                  <a:srgbClr val="FFFFFF"/>
                </a:solidFill>
                <a:latin typeface="Times New Roman" panose="02020603050405020304" pitchFamily="18" charset="0"/>
                <a:cs typeface="Times New Roman" panose="02020603050405020304" pitchFamily="18" charset="0"/>
              </a:rPr>
              <a:t>e-</a:t>
            </a:r>
            <a:r>
              <a:rPr sz="1400" spc="-65" dirty="0">
                <a:solidFill>
                  <a:srgbClr val="FFFFFF"/>
                </a:solidFill>
                <a:latin typeface="Times New Roman" panose="02020603050405020304" pitchFamily="18" charset="0"/>
                <a:cs typeface="Times New Roman" panose="02020603050405020304" pitchFamily="18" charset="0"/>
              </a:rPr>
              <a:t>Governance;</a:t>
            </a:r>
            <a:r>
              <a:rPr sz="1400" spc="20" dirty="0">
                <a:solidFill>
                  <a:srgbClr val="FFFFFF"/>
                </a:solidFill>
                <a:latin typeface="Times New Roman" panose="02020603050405020304" pitchFamily="18" charset="0"/>
                <a:cs typeface="Times New Roman" panose="02020603050405020304" pitchFamily="18" charset="0"/>
              </a:rPr>
              <a:t> </a:t>
            </a:r>
            <a:r>
              <a:rPr sz="1400" spc="-140" dirty="0">
                <a:solidFill>
                  <a:srgbClr val="FFFFFF"/>
                </a:solidFill>
                <a:latin typeface="Times New Roman" panose="02020603050405020304" pitchFamily="18" charset="0"/>
                <a:cs typeface="Times New Roman" panose="02020603050405020304" pitchFamily="18" charset="0"/>
              </a:rPr>
              <a:t>Use</a:t>
            </a:r>
            <a:r>
              <a:rPr sz="1400" spc="-15" dirty="0">
                <a:solidFill>
                  <a:srgbClr val="FFFFFF"/>
                </a:solidFill>
                <a:latin typeface="Times New Roman" panose="02020603050405020304" pitchFamily="18" charset="0"/>
                <a:cs typeface="Times New Roman" panose="02020603050405020304" pitchFamily="18" charset="0"/>
              </a:rPr>
              <a:t> </a:t>
            </a:r>
            <a:r>
              <a:rPr sz="1400" dirty="0">
                <a:solidFill>
                  <a:srgbClr val="FFFFFF"/>
                </a:solidFill>
                <a:latin typeface="Times New Roman" panose="02020603050405020304" pitchFamily="18" charset="0"/>
                <a:cs typeface="Times New Roman" panose="02020603050405020304" pitchFamily="18" charset="0"/>
              </a:rPr>
              <a:t>of </a:t>
            </a:r>
            <a:r>
              <a:rPr sz="1400" spc="-80" dirty="0">
                <a:solidFill>
                  <a:srgbClr val="FFFFFF"/>
                </a:solidFill>
                <a:latin typeface="Times New Roman" panose="02020603050405020304" pitchFamily="18" charset="0"/>
                <a:cs typeface="Times New Roman" panose="02020603050405020304" pitchFamily="18" charset="0"/>
              </a:rPr>
              <a:t>Samarth</a:t>
            </a:r>
            <a:r>
              <a:rPr sz="1400" spc="35" dirty="0">
                <a:solidFill>
                  <a:srgbClr val="FFFFFF"/>
                </a:solidFill>
                <a:latin typeface="Times New Roman" panose="02020603050405020304" pitchFamily="18" charset="0"/>
                <a:cs typeface="Times New Roman" panose="02020603050405020304" pitchFamily="18" charset="0"/>
              </a:rPr>
              <a:t> </a:t>
            </a:r>
            <a:r>
              <a:rPr sz="1400" spc="-35" dirty="0">
                <a:solidFill>
                  <a:srgbClr val="FFFFFF"/>
                </a:solidFill>
                <a:latin typeface="Times New Roman" panose="02020603050405020304" pitchFamily="18" charset="0"/>
                <a:cs typeface="Times New Roman" panose="02020603050405020304" pitchFamily="18" charset="0"/>
              </a:rPr>
              <a:t>e-</a:t>
            </a:r>
            <a:r>
              <a:rPr sz="1400" spc="-45" dirty="0">
                <a:solidFill>
                  <a:srgbClr val="FFFFFF"/>
                </a:solidFill>
                <a:latin typeface="Times New Roman" panose="02020603050405020304" pitchFamily="18" charset="0"/>
                <a:cs typeface="Times New Roman" panose="02020603050405020304" pitchFamily="18" charset="0"/>
              </a:rPr>
              <a:t>governance; 	</a:t>
            </a:r>
            <a:r>
              <a:rPr sz="1400" spc="-60" dirty="0">
                <a:solidFill>
                  <a:srgbClr val="FFFFFF"/>
                </a:solidFill>
                <a:latin typeface="Times New Roman" panose="02020603050405020304" pitchFamily="18" charset="0"/>
                <a:cs typeface="Times New Roman" panose="02020603050405020304" pitchFamily="18" charset="0"/>
              </a:rPr>
              <a:t>NAD/ABC</a:t>
            </a:r>
            <a:r>
              <a:rPr sz="1400" spc="-40" dirty="0">
                <a:solidFill>
                  <a:srgbClr val="FFFFFF"/>
                </a:solidFill>
                <a:latin typeface="Times New Roman" panose="02020603050405020304" pitchFamily="18" charset="0"/>
                <a:cs typeface="Times New Roman" panose="02020603050405020304" pitchFamily="18" charset="0"/>
              </a:rPr>
              <a:t> </a:t>
            </a:r>
            <a:r>
              <a:rPr sz="1400" spc="-10" dirty="0">
                <a:solidFill>
                  <a:srgbClr val="FFFFFF"/>
                </a:solidFill>
                <a:latin typeface="Times New Roman" panose="02020603050405020304" pitchFamily="18" charset="0"/>
                <a:cs typeface="Times New Roman" panose="02020603050405020304" pitchFamily="18" charset="0"/>
              </a:rPr>
              <a:t>Implementation</a:t>
            </a:r>
            <a:endParaRPr sz="1400" dirty="0">
              <a:latin typeface="Times New Roman" panose="02020603050405020304" pitchFamily="18" charset="0"/>
              <a:cs typeface="Times New Roman" panose="02020603050405020304" pitchFamily="18" charset="0"/>
            </a:endParaRPr>
          </a:p>
          <a:p>
            <a:pPr marL="69850" indent="-57150">
              <a:lnSpc>
                <a:spcPct val="114000"/>
              </a:lnSpc>
              <a:buSzPct val="90909"/>
              <a:buChar char="•"/>
              <a:tabLst>
                <a:tab pos="69850" algn="l"/>
              </a:tabLst>
            </a:pPr>
            <a:r>
              <a:rPr sz="1400" spc="-55" dirty="0">
                <a:solidFill>
                  <a:srgbClr val="FFFFFF"/>
                </a:solidFill>
                <a:latin typeface="Times New Roman" panose="02020603050405020304" pitchFamily="18" charset="0"/>
                <a:cs typeface="Times New Roman" panose="02020603050405020304" pitchFamily="18" charset="0"/>
              </a:rPr>
              <a:t>Effective</a:t>
            </a:r>
            <a:r>
              <a:rPr sz="1400" spc="5" dirty="0">
                <a:solidFill>
                  <a:srgbClr val="FFFFFF"/>
                </a:solidFill>
                <a:latin typeface="Times New Roman" panose="02020603050405020304" pitchFamily="18" charset="0"/>
                <a:cs typeface="Times New Roman" panose="02020603050405020304" pitchFamily="18" charset="0"/>
              </a:rPr>
              <a:t> </a:t>
            </a:r>
            <a:r>
              <a:rPr sz="1400" spc="-65" dirty="0">
                <a:solidFill>
                  <a:srgbClr val="FFFFFF"/>
                </a:solidFill>
                <a:latin typeface="Times New Roman" panose="02020603050405020304" pitchFamily="18" charset="0"/>
                <a:cs typeface="Times New Roman" panose="02020603050405020304" pitchFamily="18" charset="0"/>
              </a:rPr>
              <a:t>Leadership;</a:t>
            </a:r>
            <a:r>
              <a:rPr sz="1400" spc="15" dirty="0">
                <a:solidFill>
                  <a:srgbClr val="FFFFFF"/>
                </a:solidFill>
                <a:latin typeface="Times New Roman" panose="02020603050405020304" pitchFamily="18" charset="0"/>
                <a:cs typeface="Times New Roman" panose="02020603050405020304" pitchFamily="18" charset="0"/>
              </a:rPr>
              <a:t> </a:t>
            </a:r>
            <a:r>
              <a:rPr sz="1400" spc="-60" dirty="0">
                <a:solidFill>
                  <a:srgbClr val="FFFFFF"/>
                </a:solidFill>
                <a:latin typeface="Times New Roman" panose="02020603050405020304" pitchFamily="18" charset="0"/>
                <a:cs typeface="Times New Roman" panose="02020603050405020304" pitchFamily="18" charset="0"/>
              </a:rPr>
              <a:t>Effective</a:t>
            </a:r>
            <a:r>
              <a:rPr sz="1400" spc="25" dirty="0">
                <a:solidFill>
                  <a:srgbClr val="FFFFFF"/>
                </a:solidFill>
                <a:latin typeface="Times New Roman" panose="02020603050405020304" pitchFamily="18" charset="0"/>
                <a:cs typeface="Times New Roman" panose="02020603050405020304" pitchFamily="18" charset="0"/>
              </a:rPr>
              <a:t> </a:t>
            </a:r>
            <a:r>
              <a:rPr sz="1400" spc="-40" dirty="0">
                <a:solidFill>
                  <a:srgbClr val="FFFFFF"/>
                </a:solidFill>
                <a:latin typeface="Times New Roman" panose="02020603050405020304" pitchFamily="18" charset="0"/>
                <a:cs typeface="Times New Roman" panose="02020603050405020304" pitchFamily="18" charset="0"/>
              </a:rPr>
              <a:t>delegation</a:t>
            </a:r>
            <a:r>
              <a:rPr sz="1400" dirty="0">
                <a:solidFill>
                  <a:srgbClr val="FFFFFF"/>
                </a:solidFill>
                <a:latin typeface="Times New Roman" panose="02020603050405020304" pitchFamily="18" charset="0"/>
                <a:cs typeface="Times New Roman" panose="02020603050405020304" pitchFamily="18" charset="0"/>
              </a:rPr>
              <a:t> of</a:t>
            </a:r>
            <a:r>
              <a:rPr sz="1400" spc="-5" dirty="0">
                <a:solidFill>
                  <a:srgbClr val="FFFFFF"/>
                </a:solidFill>
                <a:latin typeface="Times New Roman" panose="02020603050405020304" pitchFamily="18" charset="0"/>
                <a:cs typeface="Times New Roman" panose="02020603050405020304" pitchFamily="18" charset="0"/>
              </a:rPr>
              <a:t> </a:t>
            </a:r>
            <a:r>
              <a:rPr sz="1400" spc="-10" dirty="0">
                <a:solidFill>
                  <a:srgbClr val="FFFFFF"/>
                </a:solidFill>
                <a:latin typeface="Times New Roman" panose="02020603050405020304" pitchFamily="18" charset="0"/>
                <a:cs typeface="Times New Roman" panose="02020603050405020304" pitchFamily="18" charset="0"/>
              </a:rPr>
              <a:t>powers</a:t>
            </a:r>
            <a:endParaRPr sz="1400" dirty="0">
              <a:latin typeface="Times New Roman" panose="02020603050405020304" pitchFamily="18" charset="0"/>
              <a:cs typeface="Times New Roman" panose="02020603050405020304" pitchFamily="18" charset="0"/>
            </a:endParaRPr>
          </a:p>
        </p:txBody>
      </p:sp>
      <p:grpSp>
        <p:nvGrpSpPr>
          <p:cNvPr id="54" name="object 54">
            <a:extLst>
              <a:ext uri="{FF2B5EF4-FFF2-40B4-BE49-F238E27FC236}">
                <a16:creationId xmlns:a16="http://schemas.microsoft.com/office/drawing/2014/main" id="{FBDB759F-7A51-16A7-FE77-92A5ADBF7D44}"/>
              </a:ext>
            </a:extLst>
          </p:cNvPr>
          <p:cNvGrpSpPr/>
          <p:nvPr/>
        </p:nvGrpSpPr>
        <p:grpSpPr>
          <a:xfrm>
            <a:off x="3115628" y="3651520"/>
            <a:ext cx="7480977" cy="935989"/>
            <a:chOff x="3541776" y="5462015"/>
            <a:chExt cx="5587365" cy="368935"/>
          </a:xfrm>
        </p:grpSpPr>
        <p:sp>
          <p:nvSpPr>
            <p:cNvPr id="55" name="object 55">
              <a:extLst>
                <a:ext uri="{FF2B5EF4-FFF2-40B4-BE49-F238E27FC236}">
                  <a16:creationId xmlns:a16="http://schemas.microsoft.com/office/drawing/2014/main" id="{9C1732C0-0890-5E62-74DA-9861BE46E862}"/>
                </a:ext>
              </a:extLst>
            </p:cNvPr>
            <p:cNvSpPr/>
            <p:nvPr/>
          </p:nvSpPr>
          <p:spPr>
            <a:xfrm>
              <a:off x="3549396" y="5515355"/>
              <a:ext cx="372110" cy="262255"/>
            </a:xfrm>
            <a:custGeom>
              <a:avLst/>
              <a:gdLst/>
              <a:ahLst/>
              <a:cxnLst/>
              <a:rect l="l" t="t" r="r" b="b"/>
              <a:pathLst>
                <a:path w="372110" h="262254">
                  <a:moveTo>
                    <a:pt x="371855" y="262128"/>
                  </a:moveTo>
                  <a:lnTo>
                    <a:pt x="299460" y="256978"/>
                  </a:lnTo>
                  <a:lnTo>
                    <a:pt x="240363" y="242935"/>
                  </a:lnTo>
                  <a:lnTo>
                    <a:pt x="200531" y="222105"/>
                  </a:lnTo>
                  <a:lnTo>
                    <a:pt x="185927" y="196596"/>
                  </a:lnTo>
                  <a:lnTo>
                    <a:pt x="171324" y="171086"/>
                  </a:lnTo>
                  <a:lnTo>
                    <a:pt x="131492" y="150256"/>
                  </a:lnTo>
                  <a:lnTo>
                    <a:pt x="72395" y="136213"/>
                  </a:lnTo>
                  <a:lnTo>
                    <a:pt x="0" y="131064"/>
                  </a:lnTo>
                  <a:lnTo>
                    <a:pt x="72395" y="125914"/>
                  </a:lnTo>
                  <a:lnTo>
                    <a:pt x="131492" y="111871"/>
                  </a:lnTo>
                  <a:lnTo>
                    <a:pt x="171324" y="91041"/>
                  </a:lnTo>
                  <a:lnTo>
                    <a:pt x="185927" y="65532"/>
                  </a:lnTo>
                  <a:lnTo>
                    <a:pt x="200531" y="40022"/>
                  </a:lnTo>
                  <a:lnTo>
                    <a:pt x="240363" y="19192"/>
                  </a:lnTo>
                  <a:lnTo>
                    <a:pt x="299460" y="5149"/>
                  </a:lnTo>
                  <a:lnTo>
                    <a:pt x="371855" y="0"/>
                  </a:lnTo>
                </a:path>
              </a:pathLst>
            </a:custGeom>
            <a:ln w="15240">
              <a:solidFill>
                <a:srgbClr val="34589C"/>
              </a:solidFill>
            </a:ln>
          </p:spPr>
          <p:txBody>
            <a:bodyPr wrap="square" lIns="0" tIns="0" rIns="0" bIns="0" rtlCol="0"/>
            <a:lstStyle/>
            <a:p>
              <a:endParaRPr/>
            </a:p>
          </p:txBody>
        </p:sp>
        <p:sp>
          <p:nvSpPr>
            <p:cNvPr id="56" name="object 56">
              <a:extLst>
                <a:ext uri="{FF2B5EF4-FFF2-40B4-BE49-F238E27FC236}">
                  <a16:creationId xmlns:a16="http://schemas.microsoft.com/office/drawing/2014/main" id="{A0EC6560-8F13-72F2-8B69-73DFB025B149}"/>
                </a:ext>
              </a:extLst>
            </p:cNvPr>
            <p:cNvSpPr/>
            <p:nvPr/>
          </p:nvSpPr>
          <p:spPr>
            <a:xfrm>
              <a:off x="4070604" y="5469635"/>
              <a:ext cx="5050790" cy="353695"/>
            </a:xfrm>
            <a:custGeom>
              <a:avLst/>
              <a:gdLst/>
              <a:ahLst/>
              <a:cxnLst/>
              <a:rect l="l" t="t" r="r" b="b"/>
              <a:pathLst>
                <a:path w="5050790" h="353695">
                  <a:moveTo>
                    <a:pt x="5050536" y="0"/>
                  </a:moveTo>
                  <a:lnTo>
                    <a:pt x="0" y="0"/>
                  </a:lnTo>
                  <a:lnTo>
                    <a:pt x="0" y="353567"/>
                  </a:lnTo>
                  <a:lnTo>
                    <a:pt x="5050536" y="353567"/>
                  </a:lnTo>
                  <a:lnTo>
                    <a:pt x="5050536" y="0"/>
                  </a:lnTo>
                  <a:close/>
                </a:path>
              </a:pathLst>
            </a:custGeom>
            <a:solidFill>
              <a:srgbClr val="008000"/>
            </a:solidFill>
          </p:spPr>
          <p:txBody>
            <a:bodyPr wrap="square" lIns="0" tIns="0" rIns="0" bIns="0" rtlCol="0"/>
            <a:lstStyle/>
            <a:p>
              <a:endParaRPr/>
            </a:p>
          </p:txBody>
        </p:sp>
        <p:sp>
          <p:nvSpPr>
            <p:cNvPr id="57" name="object 57">
              <a:extLst>
                <a:ext uri="{FF2B5EF4-FFF2-40B4-BE49-F238E27FC236}">
                  <a16:creationId xmlns:a16="http://schemas.microsoft.com/office/drawing/2014/main" id="{FA76F62B-98E9-0897-E83E-181581C84565}"/>
                </a:ext>
              </a:extLst>
            </p:cNvPr>
            <p:cNvSpPr/>
            <p:nvPr/>
          </p:nvSpPr>
          <p:spPr>
            <a:xfrm>
              <a:off x="4070604" y="5469635"/>
              <a:ext cx="5050790" cy="353695"/>
            </a:xfrm>
            <a:custGeom>
              <a:avLst/>
              <a:gdLst/>
              <a:ahLst/>
              <a:cxnLst/>
              <a:rect l="l" t="t" r="r" b="b"/>
              <a:pathLst>
                <a:path w="5050790" h="353695">
                  <a:moveTo>
                    <a:pt x="0" y="353567"/>
                  </a:moveTo>
                  <a:lnTo>
                    <a:pt x="5050536" y="353567"/>
                  </a:lnTo>
                  <a:lnTo>
                    <a:pt x="5050536" y="0"/>
                  </a:lnTo>
                  <a:lnTo>
                    <a:pt x="0" y="0"/>
                  </a:lnTo>
                  <a:lnTo>
                    <a:pt x="0" y="353567"/>
                  </a:lnTo>
                  <a:close/>
                </a:path>
              </a:pathLst>
            </a:custGeom>
            <a:ln w="15240">
              <a:solidFill>
                <a:srgbClr val="FFFFFF"/>
              </a:solidFill>
            </a:ln>
          </p:spPr>
          <p:txBody>
            <a:bodyPr wrap="square" lIns="0" tIns="0" rIns="0" bIns="0" rtlCol="0"/>
            <a:lstStyle/>
            <a:p>
              <a:endParaRPr/>
            </a:p>
          </p:txBody>
        </p:sp>
      </p:grpSp>
      <p:sp>
        <p:nvSpPr>
          <p:cNvPr id="58" name="object 58">
            <a:extLst>
              <a:ext uri="{FF2B5EF4-FFF2-40B4-BE49-F238E27FC236}">
                <a16:creationId xmlns:a16="http://schemas.microsoft.com/office/drawing/2014/main" id="{32E27988-6194-5FE1-F85B-EF1AF00670ED}"/>
              </a:ext>
            </a:extLst>
          </p:cNvPr>
          <p:cNvSpPr txBox="1"/>
          <p:nvPr/>
        </p:nvSpPr>
        <p:spPr>
          <a:xfrm>
            <a:off x="4105550" y="3766523"/>
            <a:ext cx="4819651" cy="645048"/>
          </a:xfrm>
          <a:prstGeom prst="rect">
            <a:avLst/>
          </a:prstGeom>
        </p:spPr>
        <p:txBody>
          <a:bodyPr vert="horz" wrap="square" lIns="0" tIns="13335" rIns="0" bIns="0" rtlCol="0">
            <a:spAutoFit/>
          </a:bodyPr>
          <a:lstStyle/>
          <a:p>
            <a:pPr marL="69850" indent="-57150">
              <a:lnSpc>
                <a:spcPct val="114000"/>
              </a:lnSpc>
              <a:buChar char="•"/>
              <a:tabLst>
                <a:tab pos="69850" algn="l"/>
              </a:tabLst>
            </a:pPr>
            <a:r>
              <a:rPr dirty="0">
                <a:solidFill>
                  <a:srgbClr val="FFFFFF"/>
                </a:solidFill>
                <a:latin typeface="Times New Roman" panose="02020603050405020304" pitchFamily="18" charset="0"/>
                <a:cs typeface="Times New Roman" panose="02020603050405020304" pitchFamily="18" charset="0"/>
              </a:rPr>
              <a:t>%</a:t>
            </a:r>
            <a:r>
              <a:rPr spc="-1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of</a:t>
            </a:r>
            <a:r>
              <a:rPr spc="-15" dirty="0">
                <a:solidFill>
                  <a:srgbClr val="FFFFFF"/>
                </a:solidFill>
                <a:latin typeface="Times New Roman" panose="02020603050405020304" pitchFamily="18" charset="0"/>
                <a:cs typeface="Times New Roman" panose="02020603050405020304" pitchFamily="18" charset="0"/>
              </a:rPr>
              <a:t> </a:t>
            </a:r>
            <a:r>
              <a:rPr spc="-85" dirty="0">
                <a:solidFill>
                  <a:srgbClr val="FFFFFF"/>
                </a:solidFill>
                <a:latin typeface="Times New Roman" panose="02020603050405020304" pitchFamily="18" charset="0"/>
                <a:cs typeface="Times New Roman" panose="02020603050405020304" pitchFamily="18" charset="0"/>
              </a:rPr>
              <a:t>Students</a:t>
            </a:r>
            <a:r>
              <a:rPr spc="30" dirty="0">
                <a:solidFill>
                  <a:srgbClr val="FFFFFF"/>
                </a:solidFill>
                <a:latin typeface="Times New Roman" panose="02020603050405020304" pitchFamily="18" charset="0"/>
                <a:cs typeface="Times New Roman" panose="02020603050405020304" pitchFamily="18" charset="0"/>
              </a:rPr>
              <a:t> </a:t>
            </a:r>
            <a:r>
              <a:rPr spc="-25" dirty="0">
                <a:solidFill>
                  <a:srgbClr val="FFFFFF"/>
                </a:solidFill>
                <a:latin typeface="Times New Roman" panose="02020603050405020304" pitchFamily="18" charset="0"/>
                <a:cs typeface="Times New Roman" panose="02020603050405020304" pitchFamily="18" charset="0"/>
              </a:rPr>
              <a:t>Graduating</a:t>
            </a:r>
            <a:r>
              <a:rPr dirty="0">
                <a:solidFill>
                  <a:srgbClr val="FFFFFF"/>
                </a:solidFill>
                <a:latin typeface="Times New Roman" panose="02020603050405020304" pitchFamily="18" charset="0"/>
                <a:cs typeface="Times New Roman" panose="02020603050405020304" pitchFamily="18" charset="0"/>
              </a:rPr>
              <a:t> </a:t>
            </a:r>
            <a:r>
              <a:rPr spc="-40" dirty="0">
                <a:solidFill>
                  <a:srgbClr val="FFFFFF"/>
                </a:solidFill>
                <a:latin typeface="Times New Roman" panose="02020603050405020304" pitchFamily="18" charset="0"/>
                <a:cs typeface="Times New Roman" panose="02020603050405020304" pitchFamily="18" charset="0"/>
              </a:rPr>
              <a:t>against</a:t>
            </a:r>
            <a:r>
              <a:rPr dirty="0">
                <a:solidFill>
                  <a:srgbClr val="FFFFFF"/>
                </a:solidFill>
                <a:latin typeface="Times New Roman" panose="02020603050405020304" pitchFamily="18" charset="0"/>
                <a:cs typeface="Times New Roman" panose="02020603050405020304" pitchFamily="18" charset="0"/>
              </a:rPr>
              <a:t> </a:t>
            </a:r>
            <a:r>
              <a:rPr spc="-60" dirty="0">
                <a:solidFill>
                  <a:srgbClr val="FFFFFF"/>
                </a:solidFill>
                <a:latin typeface="Times New Roman" panose="02020603050405020304" pitchFamily="18" charset="0"/>
                <a:cs typeface="Times New Roman" panose="02020603050405020304" pitchFamily="18" charset="0"/>
              </a:rPr>
              <a:t>the</a:t>
            </a:r>
            <a:r>
              <a:rPr spc="5" dirty="0">
                <a:solidFill>
                  <a:srgbClr val="FFFFFF"/>
                </a:solidFill>
                <a:latin typeface="Times New Roman" panose="02020603050405020304" pitchFamily="18" charset="0"/>
                <a:cs typeface="Times New Roman" panose="02020603050405020304" pitchFamily="18" charset="0"/>
              </a:rPr>
              <a:t> </a:t>
            </a:r>
            <a:r>
              <a:rPr spc="-10" dirty="0">
                <a:solidFill>
                  <a:srgbClr val="FFFFFF"/>
                </a:solidFill>
                <a:latin typeface="Times New Roman" panose="02020603050405020304" pitchFamily="18" charset="0"/>
                <a:cs typeface="Times New Roman" panose="02020603050405020304" pitchFamily="18" charset="0"/>
              </a:rPr>
              <a:t>enrolment</a:t>
            </a:r>
            <a:endParaRPr dirty="0">
              <a:latin typeface="Times New Roman" panose="02020603050405020304" pitchFamily="18" charset="0"/>
              <a:cs typeface="Times New Roman" panose="02020603050405020304" pitchFamily="18" charset="0"/>
            </a:endParaRPr>
          </a:p>
          <a:p>
            <a:pPr marL="69850" indent="-57150">
              <a:lnSpc>
                <a:spcPct val="114000"/>
              </a:lnSpc>
              <a:buChar char="•"/>
              <a:tabLst>
                <a:tab pos="69850" algn="l"/>
              </a:tabLst>
            </a:pPr>
            <a:r>
              <a:rPr spc="-85" dirty="0">
                <a:solidFill>
                  <a:srgbClr val="FFFFFF"/>
                </a:solidFill>
                <a:latin typeface="Times New Roman" panose="02020603050405020304" pitchFamily="18" charset="0"/>
                <a:cs typeface="Times New Roman" panose="02020603050405020304" pitchFamily="18" charset="0"/>
              </a:rPr>
              <a:t>Students</a:t>
            </a:r>
            <a:r>
              <a:rPr spc="15"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&amp; </a:t>
            </a:r>
            <a:r>
              <a:rPr spc="-90" dirty="0">
                <a:solidFill>
                  <a:srgbClr val="FFFFFF"/>
                </a:solidFill>
                <a:latin typeface="Times New Roman" panose="02020603050405020304" pitchFamily="18" charset="0"/>
                <a:cs typeface="Times New Roman" panose="02020603050405020304" pitchFamily="18" charset="0"/>
              </a:rPr>
              <a:t>Alumni</a:t>
            </a:r>
            <a:r>
              <a:rPr dirty="0">
                <a:solidFill>
                  <a:srgbClr val="FFFFFF"/>
                </a:solidFill>
                <a:latin typeface="Times New Roman" panose="02020603050405020304" pitchFamily="18" charset="0"/>
                <a:cs typeface="Times New Roman" panose="02020603050405020304" pitchFamily="18" charset="0"/>
              </a:rPr>
              <a:t> –</a:t>
            </a:r>
            <a:r>
              <a:rPr spc="-5" dirty="0">
                <a:solidFill>
                  <a:srgbClr val="FFFFFF"/>
                </a:solidFill>
                <a:latin typeface="Times New Roman" panose="02020603050405020304" pitchFamily="18" charset="0"/>
                <a:cs typeface="Times New Roman" panose="02020603050405020304" pitchFamily="18" charset="0"/>
              </a:rPr>
              <a:t> </a:t>
            </a:r>
            <a:r>
              <a:rPr spc="-60" dirty="0">
                <a:solidFill>
                  <a:srgbClr val="FFFFFF"/>
                </a:solidFill>
                <a:latin typeface="Times New Roman" panose="02020603050405020304" pitchFamily="18" charset="0"/>
                <a:cs typeface="Times New Roman" panose="02020603050405020304" pitchFamily="18" charset="0"/>
              </a:rPr>
              <a:t>Learning</a:t>
            </a:r>
            <a:r>
              <a:rPr spc="15" dirty="0">
                <a:solidFill>
                  <a:srgbClr val="FFFFFF"/>
                </a:solidFill>
                <a:latin typeface="Times New Roman" panose="02020603050405020304" pitchFamily="18" charset="0"/>
                <a:cs typeface="Times New Roman" panose="02020603050405020304" pitchFamily="18" charset="0"/>
              </a:rPr>
              <a:t> </a:t>
            </a:r>
            <a:r>
              <a:rPr spc="-70" dirty="0">
                <a:solidFill>
                  <a:srgbClr val="FFFFFF"/>
                </a:solidFill>
                <a:latin typeface="Times New Roman" panose="02020603050405020304" pitchFamily="18" charset="0"/>
                <a:cs typeface="Times New Roman" panose="02020603050405020304" pitchFamily="18" charset="0"/>
              </a:rPr>
              <a:t>Experience</a:t>
            </a:r>
            <a:r>
              <a:rPr spc="-10"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a:t>
            </a:r>
            <a:r>
              <a:rPr spc="20" dirty="0">
                <a:solidFill>
                  <a:srgbClr val="FFFFFF"/>
                </a:solidFill>
                <a:latin typeface="Times New Roman" panose="02020603050405020304" pitchFamily="18" charset="0"/>
                <a:cs typeface="Times New Roman" panose="02020603050405020304" pitchFamily="18" charset="0"/>
              </a:rPr>
              <a:t> </a:t>
            </a:r>
            <a:r>
              <a:rPr spc="-35" dirty="0">
                <a:solidFill>
                  <a:srgbClr val="FFFFFF"/>
                </a:solidFill>
                <a:latin typeface="Times New Roman" panose="02020603050405020304" pitchFamily="18" charset="0"/>
                <a:cs typeface="Times New Roman" panose="02020603050405020304" pitchFamily="18" charset="0"/>
              </a:rPr>
              <a:t>Survey</a:t>
            </a:r>
            <a:endParaRPr dirty="0">
              <a:latin typeface="Times New Roman" panose="02020603050405020304" pitchFamily="18" charset="0"/>
              <a:cs typeface="Times New Roman" panose="02020603050405020304" pitchFamily="18" charset="0"/>
            </a:endParaRPr>
          </a:p>
        </p:txBody>
      </p:sp>
      <p:grpSp>
        <p:nvGrpSpPr>
          <p:cNvPr id="59" name="object 59">
            <a:extLst>
              <a:ext uri="{FF2B5EF4-FFF2-40B4-BE49-F238E27FC236}">
                <a16:creationId xmlns:a16="http://schemas.microsoft.com/office/drawing/2014/main" id="{7972E604-19BC-DA75-44FB-F326ACAB1BF1}"/>
              </a:ext>
            </a:extLst>
          </p:cNvPr>
          <p:cNvGrpSpPr/>
          <p:nvPr/>
        </p:nvGrpSpPr>
        <p:grpSpPr>
          <a:xfrm>
            <a:off x="3125831" y="4731236"/>
            <a:ext cx="7475222" cy="862667"/>
            <a:chOff x="3541776" y="5839967"/>
            <a:chExt cx="5584190" cy="451484"/>
          </a:xfrm>
        </p:grpSpPr>
        <p:sp>
          <p:nvSpPr>
            <p:cNvPr id="60" name="object 60">
              <a:extLst>
                <a:ext uri="{FF2B5EF4-FFF2-40B4-BE49-F238E27FC236}">
                  <a16:creationId xmlns:a16="http://schemas.microsoft.com/office/drawing/2014/main" id="{B836F92A-5B74-2F9F-3619-F17A6B82478C}"/>
                </a:ext>
              </a:extLst>
            </p:cNvPr>
            <p:cNvSpPr/>
            <p:nvPr/>
          </p:nvSpPr>
          <p:spPr>
            <a:xfrm>
              <a:off x="3549396" y="5847587"/>
              <a:ext cx="372110" cy="436245"/>
            </a:xfrm>
            <a:custGeom>
              <a:avLst/>
              <a:gdLst/>
              <a:ahLst/>
              <a:cxnLst/>
              <a:rect l="l" t="t" r="r" b="b"/>
              <a:pathLst>
                <a:path w="372110" h="436245">
                  <a:moveTo>
                    <a:pt x="371855" y="435864"/>
                  </a:moveTo>
                  <a:lnTo>
                    <a:pt x="313066" y="430309"/>
                  </a:lnTo>
                  <a:lnTo>
                    <a:pt x="262024" y="414841"/>
                  </a:lnTo>
                  <a:lnTo>
                    <a:pt x="221784" y="391254"/>
                  </a:lnTo>
                  <a:lnTo>
                    <a:pt x="195401" y="361341"/>
                  </a:lnTo>
                  <a:lnTo>
                    <a:pt x="185927" y="326898"/>
                  </a:lnTo>
                  <a:lnTo>
                    <a:pt x="150071" y="262541"/>
                  </a:lnTo>
                  <a:lnTo>
                    <a:pt x="109831" y="238954"/>
                  </a:lnTo>
                  <a:lnTo>
                    <a:pt x="58789" y="223486"/>
                  </a:lnTo>
                  <a:lnTo>
                    <a:pt x="0" y="217932"/>
                  </a:lnTo>
                  <a:lnTo>
                    <a:pt x="58789" y="212377"/>
                  </a:lnTo>
                  <a:lnTo>
                    <a:pt x="109831" y="196909"/>
                  </a:lnTo>
                  <a:lnTo>
                    <a:pt x="150071" y="173322"/>
                  </a:lnTo>
                  <a:lnTo>
                    <a:pt x="176454" y="143409"/>
                  </a:lnTo>
                  <a:lnTo>
                    <a:pt x="185927" y="108965"/>
                  </a:lnTo>
                  <a:lnTo>
                    <a:pt x="195401" y="74522"/>
                  </a:lnTo>
                  <a:lnTo>
                    <a:pt x="221784" y="44609"/>
                  </a:lnTo>
                  <a:lnTo>
                    <a:pt x="262024" y="21022"/>
                  </a:lnTo>
                  <a:lnTo>
                    <a:pt x="313066" y="5554"/>
                  </a:lnTo>
                  <a:lnTo>
                    <a:pt x="371855" y="0"/>
                  </a:lnTo>
                </a:path>
              </a:pathLst>
            </a:custGeom>
            <a:ln w="15240">
              <a:solidFill>
                <a:srgbClr val="000000"/>
              </a:solidFill>
            </a:ln>
          </p:spPr>
          <p:txBody>
            <a:bodyPr wrap="square" lIns="0" tIns="0" rIns="0" bIns="0" rtlCol="0"/>
            <a:lstStyle/>
            <a:p>
              <a:endParaRPr/>
            </a:p>
          </p:txBody>
        </p:sp>
        <p:sp>
          <p:nvSpPr>
            <p:cNvPr id="61" name="object 61">
              <a:extLst>
                <a:ext uri="{FF2B5EF4-FFF2-40B4-BE49-F238E27FC236}">
                  <a16:creationId xmlns:a16="http://schemas.microsoft.com/office/drawing/2014/main" id="{EEE320B2-0979-9BD2-AA79-C2A9F4CB77B7}"/>
                </a:ext>
              </a:extLst>
            </p:cNvPr>
            <p:cNvSpPr/>
            <p:nvPr/>
          </p:nvSpPr>
          <p:spPr>
            <a:xfrm>
              <a:off x="4067556" y="5847587"/>
              <a:ext cx="5050790" cy="436245"/>
            </a:xfrm>
            <a:custGeom>
              <a:avLst/>
              <a:gdLst/>
              <a:ahLst/>
              <a:cxnLst/>
              <a:rect l="l" t="t" r="r" b="b"/>
              <a:pathLst>
                <a:path w="5050790" h="436245">
                  <a:moveTo>
                    <a:pt x="5050536" y="0"/>
                  </a:moveTo>
                  <a:lnTo>
                    <a:pt x="0" y="0"/>
                  </a:lnTo>
                  <a:lnTo>
                    <a:pt x="0" y="435864"/>
                  </a:lnTo>
                  <a:lnTo>
                    <a:pt x="5050536" y="435864"/>
                  </a:lnTo>
                  <a:lnTo>
                    <a:pt x="5050536" y="0"/>
                  </a:lnTo>
                  <a:close/>
                </a:path>
              </a:pathLst>
            </a:custGeom>
            <a:solidFill>
              <a:srgbClr val="008000"/>
            </a:solidFill>
          </p:spPr>
          <p:txBody>
            <a:bodyPr wrap="square" lIns="0" tIns="0" rIns="0" bIns="0" rtlCol="0"/>
            <a:lstStyle/>
            <a:p>
              <a:endParaRPr/>
            </a:p>
          </p:txBody>
        </p:sp>
        <p:sp>
          <p:nvSpPr>
            <p:cNvPr id="62" name="object 62">
              <a:extLst>
                <a:ext uri="{FF2B5EF4-FFF2-40B4-BE49-F238E27FC236}">
                  <a16:creationId xmlns:a16="http://schemas.microsoft.com/office/drawing/2014/main" id="{DA6B4757-C220-0B2B-FB1A-553789317E7C}"/>
                </a:ext>
              </a:extLst>
            </p:cNvPr>
            <p:cNvSpPr/>
            <p:nvPr/>
          </p:nvSpPr>
          <p:spPr>
            <a:xfrm>
              <a:off x="4067556" y="5847587"/>
              <a:ext cx="5050790" cy="436245"/>
            </a:xfrm>
            <a:custGeom>
              <a:avLst/>
              <a:gdLst/>
              <a:ahLst/>
              <a:cxnLst/>
              <a:rect l="l" t="t" r="r" b="b"/>
              <a:pathLst>
                <a:path w="5050790" h="436245">
                  <a:moveTo>
                    <a:pt x="0" y="435864"/>
                  </a:moveTo>
                  <a:lnTo>
                    <a:pt x="5050536" y="435864"/>
                  </a:lnTo>
                  <a:lnTo>
                    <a:pt x="5050536" y="0"/>
                  </a:lnTo>
                  <a:lnTo>
                    <a:pt x="0" y="0"/>
                  </a:lnTo>
                  <a:lnTo>
                    <a:pt x="0" y="435864"/>
                  </a:lnTo>
                  <a:close/>
                </a:path>
              </a:pathLst>
            </a:custGeom>
            <a:ln w="15239">
              <a:solidFill>
                <a:srgbClr val="000000"/>
              </a:solidFill>
            </a:ln>
          </p:spPr>
          <p:txBody>
            <a:bodyPr wrap="square" lIns="0" tIns="0" rIns="0" bIns="0" rtlCol="0"/>
            <a:lstStyle/>
            <a:p>
              <a:endParaRPr/>
            </a:p>
          </p:txBody>
        </p:sp>
      </p:grpSp>
      <p:sp>
        <p:nvSpPr>
          <p:cNvPr id="63" name="object 63">
            <a:extLst>
              <a:ext uri="{FF2B5EF4-FFF2-40B4-BE49-F238E27FC236}">
                <a16:creationId xmlns:a16="http://schemas.microsoft.com/office/drawing/2014/main" id="{E5884571-EF56-541B-0DE9-32FD3283EB15}"/>
              </a:ext>
            </a:extLst>
          </p:cNvPr>
          <p:cNvSpPr txBox="1"/>
          <p:nvPr/>
        </p:nvSpPr>
        <p:spPr>
          <a:xfrm>
            <a:off x="3937870" y="4951067"/>
            <a:ext cx="6084466" cy="230191"/>
          </a:xfrm>
          <a:prstGeom prst="rect">
            <a:avLst/>
          </a:prstGeom>
        </p:spPr>
        <p:txBody>
          <a:bodyPr vert="horz" wrap="square" lIns="0" tIns="50165" rIns="0" bIns="0" rtlCol="0">
            <a:spAutoFit/>
          </a:bodyPr>
          <a:lstStyle/>
          <a:p>
            <a:pPr marL="127000" marR="5080" indent="-114935">
              <a:lnSpc>
                <a:spcPts val="1370"/>
              </a:lnSpc>
              <a:spcBef>
                <a:spcPts val="395"/>
              </a:spcBef>
              <a:buChar char="•"/>
              <a:tabLst>
                <a:tab pos="128270" algn="l"/>
              </a:tabLst>
            </a:pPr>
            <a:r>
              <a:rPr sz="1400" spc="-40" dirty="0">
                <a:solidFill>
                  <a:srgbClr val="FFFFFF"/>
                </a:solidFill>
                <a:latin typeface="Arial MT"/>
                <a:cs typeface="Arial MT"/>
              </a:rPr>
              <a:t>National/International</a:t>
            </a:r>
            <a:r>
              <a:rPr sz="1400" spc="75" dirty="0">
                <a:solidFill>
                  <a:srgbClr val="FFFFFF"/>
                </a:solidFill>
                <a:latin typeface="Arial MT"/>
                <a:cs typeface="Arial MT"/>
              </a:rPr>
              <a:t> </a:t>
            </a:r>
            <a:r>
              <a:rPr sz="1400" spc="-90" dirty="0">
                <a:solidFill>
                  <a:srgbClr val="FFFFFF"/>
                </a:solidFill>
                <a:latin typeface="Arial MT"/>
                <a:cs typeface="Arial MT"/>
              </a:rPr>
              <a:t>Faculty;</a:t>
            </a:r>
            <a:r>
              <a:rPr sz="1400" spc="25" dirty="0">
                <a:solidFill>
                  <a:srgbClr val="FFFFFF"/>
                </a:solidFill>
                <a:latin typeface="Arial MT"/>
                <a:cs typeface="Arial MT"/>
              </a:rPr>
              <a:t> </a:t>
            </a:r>
            <a:r>
              <a:rPr sz="1400" spc="-125" dirty="0">
                <a:solidFill>
                  <a:srgbClr val="FFFFFF"/>
                </a:solidFill>
                <a:latin typeface="Arial MT"/>
                <a:cs typeface="Arial MT"/>
              </a:rPr>
              <a:t>Community</a:t>
            </a:r>
            <a:r>
              <a:rPr sz="1400" spc="45" dirty="0">
                <a:solidFill>
                  <a:srgbClr val="FFFFFF"/>
                </a:solidFill>
                <a:latin typeface="Arial MT"/>
                <a:cs typeface="Arial MT"/>
              </a:rPr>
              <a:t> </a:t>
            </a:r>
            <a:r>
              <a:rPr sz="1400" spc="-70" dirty="0">
                <a:solidFill>
                  <a:srgbClr val="FFFFFF"/>
                </a:solidFill>
                <a:latin typeface="Arial MT"/>
                <a:cs typeface="Arial MT"/>
              </a:rPr>
              <a:t>based</a:t>
            </a:r>
            <a:r>
              <a:rPr sz="1400" spc="20" dirty="0">
                <a:solidFill>
                  <a:srgbClr val="FFFFFF"/>
                </a:solidFill>
                <a:latin typeface="Arial MT"/>
                <a:cs typeface="Arial MT"/>
              </a:rPr>
              <a:t> </a:t>
            </a:r>
            <a:r>
              <a:rPr sz="1400" spc="-110" dirty="0">
                <a:solidFill>
                  <a:srgbClr val="FFFFFF"/>
                </a:solidFill>
                <a:latin typeface="Arial MT"/>
                <a:cs typeface="Arial MT"/>
              </a:rPr>
              <a:t>Research; 	</a:t>
            </a:r>
            <a:r>
              <a:rPr sz="1400" spc="-120" dirty="0">
                <a:solidFill>
                  <a:srgbClr val="FFFFFF"/>
                </a:solidFill>
                <a:latin typeface="Arial MT"/>
                <a:cs typeface="Arial MT"/>
              </a:rPr>
              <a:t>Technology</a:t>
            </a:r>
            <a:r>
              <a:rPr sz="1400" spc="95" dirty="0">
                <a:solidFill>
                  <a:srgbClr val="FFFFFF"/>
                </a:solidFill>
                <a:latin typeface="Arial MT"/>
                <a:cs typeface="Arial MT"/>
              </a:rPr>
              <a:t> </a:t>
            </a:r>
            <a:r>
              <a:rPr sz="1400" spc="-10" dirty="0">
                <a:solidFill>
                  <a:srgbClr val="FFFFFF"/>
                </a:solidFill>
                <a:latin typeface="Arial MT"/>
                <a:cs typeface="Arial MT"/>
              </a:rPr>
              <a:t>Transfer</a:t>
            </a:r>
            <a:endParaRPr sz="1400" dirty="0">
              <a:latin typeface="Arial MT"/>
              <a:cs typeface="Arial MT"/>
            </a:endParaRPr>
          </a:p>
        </p:txBody>
      </p:sp>
      <p:sp>
        <p:nvSpPr>
          <p:cNvPr id="64" name="object 64">
            <a:extLst>
              <a:ext uri="{FF2B5EF4-FFF2-40B4-BE49-F238E27FC236}">
                <a16:creationId xmlns:a16="http://schemas.microsoft.com/office/drawing/2014/main" id="{3F908503-971B-95A0-54F9-CB9624AAF135}"/>
              </a:ext>
            </a:extLst>
          </p:cNvPr>
          <p:cNvSpPr txBox="1"/>
          <p:nvPr/>
        </p:nvSpPr>
        <p:spPr>
          <a:xfrm>
            <a:off x="-43997" y="5939559"/>
            <a:ext cx="2754629" cy="486030"/>
          </a:xfrm>
          <a:prstGeom prst="rect">
            <a:avLst/>
          </a:prstGeom>
        </p:spPr>
        <p:txBody>
          <a:bodyPr vert="horz" wrap="square" lIns="0" tIns="131445" rIns="0" bIns="0" rtlCol="0">
            <a:spAutoFit/>
          </a:bodyPr>
          <a:lstStyle/>
          <a:p>
            <a:pPr marL="146685" marR="5080">
              <a:lnSpc>
                <a:spcPct val="81500"/>
              </a:lnSpc>
              <a:spcBef>
                <a:spcPts val="630"/>
              </a:spcBef>
              <a:tabLst>
                <a:tab pos="586740" algn="l"/>
              </a:tabLst>
            </a:pPr>
            <a:r>
              <a:rPr lang="en-US" sz="1400" b="1" spc="-90" dirty="0">
                <a:solidFill>
                  <a:srgbClr val="001F5F"/>
                </a:solidFill>
                <a:latin typeface="Arial" panose="020B0604020202020204" pitchFamily="34" charset="0"/>
                <a:cs typeface="Arial" panose="020B0604020202020204" pitchFamily="34" charset="0"/>
              </a:rPr>
              <a:t>10. </a:t>
            </a:r>
            <a:r>
              <a:rPr sz="1400" b="1" spc="-90" dirty="0">
                <a:solidFill>
                  <a:srgbClr val="001F5F"/>
                </a:solidFill>
                <a:latin typeface="Arial" panose="020B0604020202020204" pitchFamily="34" charset="0"/>
                <a:cs typeface="Arial" panose="020B0604020202020204" pitchFamily="34" charset="0"/>
              </a:rPr>
              <a:t>Sustainability </a:t>
            </a:r>
            <a:r>
              <a:rPr sz="1400" b="1" spc="-140" dirty="0">
                <a:solidFill>
                  <a:srgbClr val="001F5F"/>
                </a:solidFill>
                <a:latin typeface="Arial" panose="020B0604020202020204" pitchFamily="34" charset="0"/>
                <a:cs typeface="Arial" panose="020B0604020202020204" pitchFamily="34" charset="0"/>
              </a:rPr>
              <a:t>Outcomes</a:t>
            </a:r>
            <a:r>
              <a:rPr sz="1400" b="1" spc="55" dirty="0">
                <a:solidFill>
                  <a:srgbClr val="001F5F"/>
                </a:solidFill>
                <a:latin typeface="Arial" panose="020B0604020202020204" pitchFamily="34" charset="0"/>
                <a:cs typeface="Arial" panose="020B0604020202020204" pitchFamily="34" charset="0"/>
              </a:rPr>
              <a:t> </a:t>
            </a:r>
            <a:r>
              <a:rPr sz="1400" spc="-95" dirty="0">
                <a:solidFill>
                  <a:srgbClr val="C00000"/>
                </a:solidFill>
                <a:latin typeface="Arial" panose="020B0604020202020204" pitchFamily="34" charset="0"/>
                <a:cs typeface="Arial" panose="020B0604020202020204" pitchFamily="34" charset="0"/>
              </a:rPr>
              <a:t>(Including </a:t>
            </a:r>
            <a:r>
              <a:rPr sz="1400" spc="-70" dirty="0">
                <a:solidFill>
                  <a:srgbClr val="C00000"/>
                </a:solidFill>
                <a:latin typeface="Arial" panose="020B0604020202020204" pitchFamily="34" charset="0"/>
                <a:cs typeface="Arial" panose="020B0604020202020204" pitchFamily="34" charset="0"/>
              </a:rPr>
              <a:t>Green</a:t>
            </a:r>
            <a:r>
              <a:rPr sz="1400" dirty="0">
                <a:solidFill>
                  <a:srgbClr val="C00000"/>
                </a:solidFill>
                <a:latin typeface="Arial" panose="020B0604020202020204" pitchFamily="34" charset="0"/>
                <a:cs typeface="Arial" panose="020B0604020202020204" pitchFamily="34" charset="0"/>
              </a:rPr>
              <a:t> </a:t>
            </a:r>
            <a:r>
              <a:rPr sz="1400" spc="-10" dirty="0">
                <a:solidFill>
                  <a:srgbClr val="C00000"/>
                </a:solidFill>
                <a:latin typeface="Arial" panose="020B0604020202020204" pitchFamily="34" charset="0"/>
                <a:cs typeface="Arial" panose="020B0604020202020204" pitchFamily="34" charset="0"/>
              </a:rPr>
              <a:t>Initiatives)</a:t>
            </a:r>
            <a:endParaRPr sz="1400" dirty="0">
              <a:latin typeface="Arial" panose="020B0604020202020204" pitchFamily="34" charset="0"/>
              <a:cs typeface="Arial" panose="020B0604020202020204" pitchFamily="34" charset="0"/>
            </a:endParaRPr>
          </a:p>
        </p:txBody>
      </p:sp>
      <p:grpSp>
        <p:nvGrpSpPr>
          <p:cNvPr id="65" name="object 65">
            <a:extLst>
              <a:ext uri="{FF2B5EF4-FFF2-40B4-BE49-F238E27FC236}">
                <a16:creationId xmlns:a16="http://schemas.microsoft.com/office/drawing/2014/main" id="{290817FD-CE78-99F3-DE3F-6285D1FFC899}"/>
              </a:ext>
            </a:extLst>
          </p:cNvPr>
          <p:cNvGrpSpPr/>
          <p:nvPr/>
        </p:nvGrpSpPr>
        <p:grpSpPr>
          <a:xfrm>
            <a:off x="3146248" y="5687904"/>
            <a:ext cx="7470261" cy="1019369"/>
            <a:chOff x="3549396" y="6298691"/>
            <a:chExt cx="5571871" cy="561340"/>
          </a:xfrm>
        </p:grpSpPr>
        <p:sp>
          <p:nvSpPr>
            <p:cNvPr id="66" name="object 66">
              <a:extLst>
                <a:ext uri="{FF2B5EF4-FFF2-40B4-BE49-F238E27FC236}">
                  <a16:creationId xmlns:a16="http://schemas.microsoft.com/office/drawing/2014/main" id="{55853B24-2B11-B1AE-6E0D-60DC549EBDCE}"/>
                </a:ext>
              </a:extLst>
            </p:cNvPr>
            <p:cNvSpPr/>
            <p:nvPr/>
          </p:nvSpPr>
          <p:spPr>
            <a:xfrm>
              <a:off x="3549396" y="6298691"/>
              <a:ext cx="372110" cy="561340"/>
            </a:xfrm>
            <a:custGeom>
              <a:avLst/>
              <a:gdLst/>
              <a:ahLst/>
              <a:cxnLst/>
              <a:rect l="l" t="t" r="r" b="b"/>
              <a:pathLst>
                <a:path w="372110" h="561340">
                  <a:moveTo>
                    <a:pt x="371855" y="560831"/>
                  </a:moveTo>
                  <a:lnTo>
                    <a:pt x="313066" y="554196"/>
                  </a:lnTo>
                  <a:lnTo>
                    <a:pt x="262024" y="535720"/>
                  </a:lnTo>
                  <a:lnTo>
                    <a:pt x="221784" y="507546"/>
                  </a:lnTo>
                  <a:lnTo>
                    <a:pt x="195401" y="471819"/>
                  </a:lnTo>
                  <a:lnTo>
                    <a:pt x="185927" y="430682"/>
                  </a:lnTo>
                  <a:lnTo>
                    <a:pt x="185927" y="410565"/>
                  </a:lnTo>
                  <a:lnTo>
                    <a:pt x="176454" y="369427"/>
                  </a:lnTo>
                  <a:lnTo>
                    <a:pt x="150071" y="333699"/>
                  </a:lnTo>
                  <a:lnTo>
                    <a:pt x="109831" y="305526"/>
                  </a:lnTo>
                  <a:lnTo>
                    <a:pt x="58789" y="287050"/>
                  </a:lnTo>
                  <a:lnTo>
                    <a:pt x="0" y="280416"/>
                  </a:lnTo>
                  <a:lnTo>
                    <a:pt x="58789" y="273781"/>
                  </a:lnTo>
                  <a:lnTo>
                    <a:pt x="109831" y="255305"/>
                  </a:lnTo>
                  <a:lnTo>
                    <a:pt x="150071" y="227132"/>
                  </a:lnTo>
                  <a:lnTo>
                    <a:pt x="176454" y="191404"/>
                  </a:lnTo>
                  <a:lnTo>
                    <a:pt x="185927" y="150266"/>
                  </a:lnTo>
                  <a:lnTo>
                    <a:pt x="185927" y="130149"/>
                  </a:lnTo>
                  <a:lnTo>
                    <a:pt x="195401" y="89011"/>
                  </a:lnTo>
                  <a:lnTo>
                    <a:pt x="221784" y="53283"/>
                  </a:lnTo>
                  <a:lnTo>
                    <a:pt x="262024" y="25110"/>
                  </a:lnTo>
                  <a:lnTo>
                    <a:pt x="313066" y="6634"/>
                  </a:lnTo>
                  <a:lnTo>
                    <a:pt x="371855" y="0"/>
                  </a:lnTo>
                </a:path>
              </a:pathLst>
            </a:custGeom>
            <a:ln w="15240">
              <a:solidFill>
                <a:srgbClr val="000000"/>
              </a:solidFill>
            </a:ln>
          </p:spPr>
          <p:txBody>
            <a:bodyPr wrap="square" lIns="0" tIns="0" rIns="0" bIns="0" rtlCol="0"/>
            <a:lstStyle/>
            <a:p>
              <a:endParaRPr/>
            </a:p>
          </p:txBody>
        </p:sp>
        <p:sp>
          <p:nvSpPr>
            <p:cNvPr id="67" name="object 67">
              <a:extLst>
                <a:ext uri="{FF2B5EF4-FFF2-40B4-BE49-F238E27FC236}">
                  <a16:creationId xmlns:a16="http://schemas.microsoft.com/office/drawing/2014/main" id="{F8E27E7D-D35B-442D-D8B4-B77E14450818}"/>
                </a:ext>
              </a:extLst>
            </p:cNvPr>
            <p:cNvSpPr/>
            <p:nvPr/>
          </p:nvSpPr>
          <p:spPr>
            <a:xfrm>
              <a:off x="4073652" y="6355312"/>
              <a:ext cx="5047615" cy="454609"/>
            </a:xfrm>
            <a:custGeom>
              <a:avLst/>
              <a:gdLst/>
              <a:ahLst/>
              <a:cxnLst/>
              <a:rect l="l" t="t" r="r" b="b"/>
              <a:pathLst>
                <a:path w="5047615" h="497204">
                  <a:moveTo>
                    <a:pt x="5047488" y="0"/>
                  </a:moveTo>
                  <a:lnTo>
                    <a:pt x="0" y="0"/>
                  </a:lnTo>
                  <a:lnTo>
                    <a:pt x="0" y="496823"/>
                  </a:lnTo>
                  <a:lnTo>
                    <a:pt x="5047488" y="496823"/>
                  </a:lnTo>
                  <a:lnTo>
                    <a:pt x="5047488" y="0"/>
                  </a:lnTo>
                  <a:close/>
                </a:path>
              </a:pathLst>
            </a:custGeom>
            <a:solidFill>
              <a:srgbClr val="008000"/>
            </a:solidFill>
          </p:spPr>
          <p:txBody>
            <a:bodyPr wrap="square" lIns="0" tIns="0" rIns="0" bIns="0" rtlCol="0"/>
            <a:lstStyle/>
            <a:p>
              <a:endParaRPr/>
            </a:p>
          </p:txBody>
        </p:sp>
        <p:sp>
          <p:nvSpPr>
            <p:cNvPr id="68" name="object 68">
              <a:extLst>
                <a:ext uri="{FF2B5EF4-FFF2-40B4-BE49-F238E27FC236}">
                  <a16:creationId xmlns:a16="http://schemas.microsoft.com/office/drawing/2014/main" id="{EB4C77A6-C965-6BC7-57FE-1991CFF7E238}"/>
                </a:ext>
              </a:extLst>
            </p:cNvPr>
            <p:cNvSpPr/>
            <p:nvPr/>
          </p:nvSpPr>
          <p:spPr>
            <a:xfrm>
              <a:off x="4073652" y="6332219"/>
              <a:ext cx="5047615" cy="497205"/>
            </a:xfrm>
            <a:custGeom>
              <a:avLst/>
              <a:gdLst/>
              <a:ahLst/>
              <a:cxnLst/>
              <a:rect l="l" t="t" r="r" b="b"/>
              <a:pathLst>
                <a:path w="5047615" h="497204">
                  <a:moveTo>
                    <a:pt x="0" y="496823"/>
                  </a:moveTo>
                  <a:lnTo>
                    <a:pt x="5047488" y="496823"/>
                  </a:lnTo>
                  <a:lnTo>
                    <a:pt x="5047488" y="0"/>
                  </a:lnTo>
                  <a:lnTo>
                    <a:pt x="0" y="0"/>
                  </a:lnTo>
                  <a:lnTo>
                    <a:pt x="0" y="496823"/>
                  </a:lnTo>
                  <a:close/>
                </a:path>
              </a:pathLst>
            </a:custGeom>
            <a:ln w="15240">
              <a:solidFill>
                <a:srgbClr val="000000"/>
              </a:solidFill>
            </a:ln>
          </p:spPr>
          <p:txBody>
            <a:bodyPr wrap="square" lIns="0" tIns="0" rIns="0" bIns="0" rtlCol="0"/>
            <a:lstStyle/>
            <a:p>
              <a:endParaRPr/>
            </a:p>
          </p:txBody>
        </p:sp>
      </p:grpSp>
      <p:sp>
        <p:nvSpPr>
          <p:cNvPr id="69" name="object 69">
            <a:extLst>
              <a:ext uri="{FF2B5EF4-FFF2-40B4-BE49-F238E27FC236}">
                <a16:creationId xmlns:a16="http://schemas.microsoft.com/office/drawing/2014/main" id="{0A311533-A859-3C4E-744E-7057E4E984A5}"/>
              </a:ext>
            </a:extLst>
          </p:cNvPr>
          <p:cNvSpPr txBox="1"/>
          <p:nvPr/>
        </p:nvSpPr>
        <p:spPr>
          <a:xfrm>
            <a:off x="4326770" y="5868219"/>
            <a:ext cx="5884030" cy="455253"/>
          </a:xfrm>
          <a:prstGeom prst="rect">
            <a:avLst/>
          </a:prstGeom>
        </p:spPr>
        <p:txBody>
          <a:bodyPr vert="horz" wrap="square" lIns="0" tIns="11430" rIns="0" bIns="0" rtlCol="0">
            <a:spAutoFit/>
          </a:bodyPr>
          <a:lstStyle/>
          <a:p>
            <a:pPr marL="127635" indent="-114935">
              <a:spcBef>
                <a:spcPts val="90"/>
              </a:spcBef>
              <a:buFontTx/>
              <a:buChar char="•"/>
              <a:tabLst>
                <a:tab pos="127635" algn="l"/>
              </a:tabLst>
            </a:pPr>
            <a:r>
              <a:rPr sz="1400" spc="-70" dirty="0">
                <a:solidFill>
                  <a:srgbClr val="FFFFFF"/>
                </a:solidFill>
                <a:latin typeface="Arial MT"/>
                <a:cs typeface="Arial MT"/>
              </a:rPr>
              <a:t>Carbon</a:t>
            </a:r>
            <a:r>
              <a:rPr sz="1400" spc="-10" dirty="0">
                <a:solidFill>
                  <a:srgbClr val="FFFFFF"/>
                </a:solidFill>
                <a:latin typeface="Arial MT"/>
                <a:cs typeface="Arial MT"/>
              </a:rPr>
              <a:t> </a:t>
            </a:r>
            <a:r>
              <a:rPr sz="1400" spc="-80" dirty="0">
                <a:solidFill>
                  <a:srgbClr val="FFFFFF"/>
                </a:solidFill>
                <a:latin typeface="Arial MT"/>
                <a:cs typeface="Arial MT"/>
              </a:rPr>
              <a:t>sequestration;</a:t>
            </a:r>
            <a:r>
              <a:rPr sz="1400" spc="35" dirty="0">
                <a:solidFill>
                  <a:srgbClr val="FFFFFF"/>
                </a:solidFill>
                <a:latin typeface="Arial MT"/>
                <a:cs typeface="Arial MT"/>
              </a:rPr>
              <a:t> </a:t>
            </a:r>
            <a:r>
              <a:rPr sz="1400" spc="-20" dirty="0">
                <a:solidFill>
                  <a:srgbClr val="FFFFFF"/>
                </a:solidFill>
                <a:latin typeface="Arial MT"/>
                <a:cs typeface="Arial MT"/>
              </a:rPr>
              <a:t>Air</a:t>
            </a:r>
            <a:r>
              <a:rPr sz="1400" spc="-50" dirty="0">
                <a:solidFill>
                  <a:srgbClr val="FFFFFF"/>
                </a:solidFill>
                <a:latin typeface="Arial MT"/>
                <a:cs typeface="Arial MT"/>
              </a:rPr>
              <a:t> </a:t>
            </a:r>
            <a:r>
              <a:rPr sz="1400" spc="-85" dirty="0">
                <a:solidFill>
                  <a:srgbClr val="FFFFFF"/>
                </a:solidFill>
                <a:latin typeface="Arial MT"/>
                <a:cs typeface="Arial MT"/>
              </a:rPr>
              <a:t>Pollution;</a:t>
            </a:r>
            <a:r>
              <a:rPr sz="1400" spc="-10" dirty="0">
                <a:solidFill>
                  <a:srgbClr val="FFFFFF"/>
                </a:solidFill>
                <a:latin typeface="Arial MT"/>
                <a:cs typeface="Arial MT"/>
              </a:rPr>
              <a:t> Water</a:t>
            </a:r>
            <a:r>
              <a:rPr sz="1400" spc="-20" dirty="0">
                <a:solidFill>
                  <a:srgbClr val="FFFFFF"/>
                </a:solidFill>
                <a:latin typeface="Arial MT"/>
                <a:cs typeface="Arial MT"/>
              </a:rPr>
              <a:t> </a:t>
            </a:r>
            <a:r>
              <a:rPr sz="1400" spc="-80" dirty="0">
                <a:solidFill>
                  <a:srgbClr val="FFFFFF"/>
                </a:solidFill>
                <a:latin typeface="Arial MT"/>
                <a:cs typeface="Arial MT"/>
              </a:rPr>
              <a:t>Budgeting;</a:t>
            </a:r>
            <a:r>
              <a:rPr sz="1400" spc="-15" dirty="0">
                <a:solidFill>
                  <a:srgbClr val="FFFFFF"/>
                </a:solidFill>
                <a:latin typeface="Arial MT"/>
                <a:cs typeface="Arial MT"/>
              </a:rPr>
              <a:t> </a:t>
            </a:r>
            <a:r>
              <a:rPr sz="1400" spc="-85" dirty="0">
                <a:solidFill>
                  <a:srgbClr val="FFFFFF"/>
                </a:solidFill>
                <a:latin typeface="Arial MT"/>
                <a:cs typeface="Arial MT"/>
              </a:rPr>
              <a:t>Paper</a:t>
            </a:r>
            <a:r>
              <a:rPr sz="1400" spc="-5" dirty="0">
                <a:solidFill>
                  <a:srgbClr val="FFFFFF"/>
                </a:solidFill>
                <a:latin typeface="Arial MT"/>
                <a:cs typeface="Arial MT"/>
              </a:rPr>
              <a:t> </a:t>
            </a:r>
            <a:r>
              <a:rPr sz="1400" spc="-50" dirty="0">
                <a:solidFill>
                  <a:srgbClr val="FFFFFF"/>
                </a:solidFill>
                <a:latin typeface="Arial MT"/>
                <a:cs typeface="Arial MT"/>
              </a:rPr>
              <a:t>waste</a:t>
            </a:r>
            <a:r>
              <a:rPr lang="en-US" sz="1400" spc="-50" dirty="0">
                <a:solidFill>
                  <a:srgbClr val="FFFFFF"/>
                </a:solidFill>
                <a:latin typeface="Arial MT"/>
                <a:cs typeface="Arial MT"/>
              </a:rPr>
              <a:t> </a:t>
            </a:r>
            <a:r>
              <a:rPr lang="en-US" sz="1400" spc="-75" dirty="0">
                <a:solidFill>
                  <a:srgbClr val="FFFFFF"/>
                </a:solidFill>
                <a:latin typeface="Arial MT"/>
                <a:cs typeface="Arial MT"/>
              </a:rPr>
              <a:t>recycling</a:t>
            </a:r>
            <a:endParaRPr lang="en-US" sz="1400" dirty="0">
              <a:latin typeface="Arial MT"/>
              <a:cs typeface="Arial MT"/>
            </a:endParaRPr>
          </a:p>
          <a:p>
            <a:pPr marL="12700">
              <a:spcBef>
                <a:spcPts val="90"/>
              </a:spcBef>
              <a:tabLst>
                <a:tab pos="127635" algn="l"/>
              </a:tabLst>
            </a:pPr>
            <a:endParaRPr sz="1400" dirty="0">
              <a:latin typeface="Arial MT"/>
              <a:cs typeface="Arial MT"/>
            </a:endParaRPr>
          </a:p>
        </p:txBody>
      </p:sp>
      <p:sp>
        <p:nvSpPr>
          <p:cNvPr id="77" name="TextBox 76">
            <a:extLst>
              <a:ext uri="{FF2B5EF4-FFF2-40B4-BE49-F238E27FC236}">
                <a16:creationId xmlns:a16="http://schemas.microsoft.com/office/drawing/2014/main" id="{AA0F71F6-E568-86CC-D429-466933B4F8A2}"/>
              </a:ext>
            </a:extLst>
          </p:cNvPr>
          <p:cNvSpPr txBox="1"/>
          <p:nvPr/>
        </p:nvSpPr>
        <p:spPr>
          <a:xfrm>
            <a:off x="5375" y="3970376"/>
            <a:ext cx="2352803"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8.</a:t>
            </a:r>
            <a:r>
              <a:rPr lang="en-US" sz="1400" b="1" spc="-140" dirty="0">
                <a:latin typeface="Arial" panose="020B0604020202020204" pitchFamily="34" charset="0"/>
                <a:cs typeface="Arial" panose="020B0604020202020204" pitchFamily="34" charset="0"/>
              </a:rPr>
              <a:t> Student</a:t>
            </a:r>
            <a:r>
              <a:rPr lang="en-US" sz="1400" b="1" spc="20" dirty="0">
                <a:latin typeface="Arial" panose="020B0604020202020204" pitchFamily="34" charset="0"/>
                <a:cs typeface="Arial" panose="020B0604020202020204" pitchFamily="34" charset="0"/>
              </a:rPr>
              <a:t> </a:t>
            </a:r>
            <a:r>
              <a:rPr lang="en-US" sz="1400" b="1" spc="-125" dirty="0">
                <a:latin typeface="Arial" panose="020B0604020202020204" pitchFamily="34" charset="0"/>
                <a:cs typeface="Arial" panose="020B0604020202020204" pitchFamily="34" charset="0"/>
              </a:rPr>
              <a:t>Outcomes</a:t>
            </a: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5A9E96FE-CFAE-1CFE-E635-CACD7F702D7E}"/>
              </a:ext>
            </a:extLst>
          </p:cNvPr>
          <p:cNvSpPr txBox="1"/>
          <p:nvPr/>
        </p:nvSpPr>
        <p:spPr>
          <a:xfrm>
            <a:off x="-9335" y="5041186"/>
            <a:ext cx="3047612" cy="523220"/>
          </a:xfrm>
          <a:prstGeom prst="rect">
            <a:avLst/>
          </a:prstGeom>
          <a:noFill/>
        </p:spPr>
        <p:txBody>
          <a:bodyPr wrap="square" rtlCol="0">
            <a:spAutoFit/>
          </a:bodyPr>
          <a:lstStyle/>
          <a:p>
            <a:r>
              <a:rPr lang="en-US" sz="1400" b="1" spc="-150" dirty="0">
                <a:solidFill>
                  <a:srgbClr val="001F5F"/>
                </a:solidFill>
                <a:latin typeface="Arial"/>
                <a:cs typeface="Arial"/>
              </a:rPr>
              <a:t>9. Research</a:t>
            </a:r>
            <a:r>
              <a:rPr lang="en-US" sz="1400" b="1" spc="35" dirty="0">
                <a:solidFill>
                  <a:srgbClr val="001F5F"/>
                </a:solidFill>
                <a:latin typeface="Arial"/>
                <a:cs typeface="Arial"/>
              </a:rPr>
              <a:t> </a:t>
            </a:r>
            <a:r>
              <a:rPr lang="en-US" sz="1400" b="1" spc="-114" dirty="0">
                <a:solidFill>
                  <a:srgbClr val="001F5F"/>
                </a:solidFill>
                <a:latin typeface="Arial"/>
                <a:cs typeface="Arial"/>
              </a:rPr>
              <a:t>&amp; </a:t>
            </a:r>
            <a:r>
              <a:rPr lang="en-US" sz="1400" b="1" spc="-85" dirty="0">
                <a:solidFill>
                  <a:srgbClr val="001F5F"/>
                </a:solidFill>
                <a:latin typeface="Arial"/>
                <a:cs typeface="Arial"/>
              </a:rPr>
              <a:t>Innovation</a:t>
            </a:r>
            <a:r>
              <a:rPr lang="en-US" sz="1400" b="1" dirty="0">
                <a:solidFill>
                  <a:srgbClr val="001F5F"/>
                </a:solidFill>
                <a:latin typeface="Arial"/>
                <a:cs typeface="Arial"/>
              </a:rPr>
              <a:t> </a:t>
            </a:r>
            <a:r>
              <a:rPr lang="en-US" sz="1400" b="1" spc="-135" dirty="0">
                <a:solidFill>
                  <a:srgbClr val="001F5F"/>
                </a:solidFill>
                <a:latin typeface="Arial"/>
                <a:cs typeface="Arial"/>
              </a:rPr>
              <a:t>Outcomes</a:t>
            </a:r>
            <a:endParaRPr lang="en-US" sz="1400" dirty="0">
              <a:latin typeface="Arial"/>
              <a:cs typeface="Arial"/>
            </a:endParaRPr>
          </a:p>
          <a:p>
            <a:endParaRPr lang="en-US" sz="1400" dirty="0"/>
          </a:p>
        </p:txBody>
      </p:sp>
      <p:pic>
        <p:nvPicPr>
          <p:cNvPr id="3" name="Picture 2">
            <a:extLst>
              <a:ext uri="{FF2B5EF4-FFF2-40B4-BE49-F238E27FC236}">
                <a16:creationId xmlns:a16="http://schemas.microsoft.com/office/drawing/2014/main" id="{6FC3CFE6-AC27-2D65-E520-4064A5DB735C}"/>
              </a:ext>
            </a:extLst>
          </p:cNvPr>
          <p:cNvPicPr>
            <a:picLocks noChangeAspect="1"/>
          </p:cNvPicPr>
          <p:nvPr/>
        </p:nvPicPr>
        <p:blipFill>
          <a:blip r:embed="rId2" cstate="print"/>
          <a:stretch>
            <a:fillRect/>
          </a:stretch>
        </p:blipFill>
        <p:spPr>
          <a:xfrm>
            <a:off x="10820493" y="5663056"/>
            <a:ext cx="1196611" cy="871804"/>
          </a:xfrm>
          <a:prstGeom prst="rect">
            <a:avLst/>
          </a:prstGeom>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6454" y="3670852"/>
            <a:ext cx="1477327" cy="89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71511" y="883981"/>
            <a:ext cx="1342271" cy="1265128"/>
          </a:xfrm>
          <a:prstGeom prst="rect">
            <a:avLst/>
          </a:prstGeom>
          <a:noFill/>
        </p:spPr>
      </p:pic>
      <p:pic>
        <p:nvPicPr>
          <p:cNvPr id="36" name="Picture 3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38603" y="2340627"/>
            <a:ext cx="1453399" cy="1131158"/>
          </a:xfrm>
          <a:prstGeom prst="rect">
            <a:avLst/>
          </a:prstGeom>
          <a:noFill/>
          <a:ln>
            <a:noFill/>
          </a:ln>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60382" y="4792860"/>
            <a:ext cx="1380569" cy="771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p:cNvSpPr/>
          <p:nvPr/>
        </p:nvSpPr>
        <p:spPr>
          <a:xfrm>
            <a:off x="0" y="1"/>
            <a:ext cx="12192000" cy="50033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algn="ctr">
              <a:lnSpc>
                <a:spcPts val="4500"/>
              </a:lnSpc>
            </a:pPr>
            <a:r>
              <a:rPr lang="en-IN" sz="2800" spc="-10" dirty="0">
                <a:solidFill>
                  <a:schemeClr val="bg1"/>
                </a:solidFill>
                <a:latin typeface="Arial" panose="020B0604020202020204" pitchFamily="34" charset="0"/>
                <a:cs typeface="Arial" panose="020B0604020202020204" pitchFamily="34" charset="0"/>
              </a:rPr>
              <a:t>Attributes</a:t>
            </a:r>
            <a:endParaRPr lang="en-US" sz="2800" b="1" dirty="0">
              <a:solidFill>
                <a:schemeClr val="bg1"/>
              </a:solidFill>
              <a:latin typeface="Calibri Light"/>
              <a:cs typeface="Calibri Light"/>
            </a:endParaRPr>
          </a:p>
        </p:txBody>
      </p:sp>
      <p:sp>
        <p:nvSpPr>
          <p:cNvPr id="8" name="Slide Number Placeholder 7"/>
          <p:cNvSpPr>
            <a:spLocks noGrp="1"/>
          </p:cNvSpPr>
          <p:nvPr>
            <p:ph type="sldNum" sz="quarter" idx="12"/>
          </p:nvPr>
        </p:nvSpPr>
        <p:spPr>
          <a:xfrm>
            <a:off x="8788400" y="6486838"/>
            <a:ext cx="2844800" cy="365125"/>
          </a:xfrm>
        </p:spPr>
        <p:txBody>
          <a:bodyPr/>
          <a:lstStyle/>
          <a:p>
            <a:fld id="{0369829C-C6AB-4FFE-8619-7C8CBBAF19CF}" type="slidenum">
              <a:rPr lang="en-US" smtClean="0"/>
              <a:pPr/>
              <a:t>35</a:t>
            </a:fld>
            <a:endParaRPr lang="en-US"/>
          </a:p>
        </p:txBody>
      </p:sp>
      <p:sp>
        <p:nvSpPr>
          <p:cNvPr id="40" name="object 47">
            <a:extLst>
              <a:ext uri="{FF2B5EF4-FFF2-40B4-BE49-F238E27FC236}">
                <a16:creationId xmlns:a16="http://schemas.microsoft.com/office/drawing/2014/main" id="{4AFB56E8-7D11-488A-BF87-15669546F151}"/>
              </a:ext>
            </a:extLst>
          </p:cNvPr>
          <p:cNvSpPr txBox="1"/>
          <p:nvPr/>
        </p:nvSpPr>
        <p:spPr>
          <a:xfrm>
            <a:off x="6976655" y="774941"/>
            <a:ext cx="3829049" cy="1221488"/>
          </a:xfrm>
          <a:prstGeom prst="rect">
            <a:avLst/>
          </a:prstGeom>
        </p:spPr>
        <p:txBody>
          <a:bodyPr vert="horz" wrap="square" lIns="0" tIns="12700" rIns="0" bIns="0" rtlCol="0">
            <a:spAutoFit/>
          </a:bodyPr>
          <a:lstStyle/>
          <a:p>
            <a:pPr marL="128270" indent="-115570">
              <a:lnSpc>
                <a:spcPct val="114000"/>
              </a:lnSpc>
              <a:buChar char="•"/>
              <a:tabLst>
                <a:tab pos="128270" algn="l"/>
              </a:tabLst>
            </a:pPr>
            <a:r>
              <a:rPr sz="1400" spc="-50" dirty="0">
                <a:solidFill>
                  <a:srgbClr val="FFFFFF"/>
                </a:solidFill>
                <a:latin typeface="Times New Roman" panose="02020603050405020304" pitchFamily="18" charset="0"/>
                <a:cs typeface="Times New Roman" panose="02020603050405020304" pitchFamily="18" charset="0"/>
              </a:rPr>
              <a:t>Mental</a:t>
            </a:r>
            <a:r>
              <a:rPr sz="1400" spc="-10" dirty="0">
                <a:solidFill>
                  <a:srgbClr val="FFFFFF"/>
                </a:solidFill>
                <a:latin typeface="Times New Roman" panose="02020603050405020304" pitchFamily="18" charset="0"/>
                <a:cs typeface="Times New Roman" panose="02020603050405020304" pitchFamily="18" charset="0"/>
              </a:rPr>
              <a:t> </a:t>
            </a:r>
            <a:r>
              <a:rPr sz="1400" spc="-70" dirty="0">
                <a:solidFill>
                  <a:srgbClr val="FFFFFF"/>
                </a:solidFill>
                <a:latin typeface="Times New Roman" panose="02020603050405020304" pitchFamily="18" charset="0"/>
                <a:cs typeface="Times New Roman" panose="02020603050405020304" pitchFamily="18" charset="0"/>
              </a:rPr>
              <a:t>Health,</a:t>
            </a:r>
            <a:r>
              <a:rPr sz="1400" spc="25" dirty="0">
                <a:solidFill>
                  <a:srgbClr val="FFFFFF"/>
                </a:solidFill>
                <a:latin typeface="Times New Roman" panose="02020603050405020304" pitchFamily="18" charset="0"/>
                <a:cs typeface="Times New Roman" panose="02020603050405020304" pitchFamily="18" charset="0"/>
              </a:rPr>
              <a:t> </a:t>
            </a:r>
            <a:r>
              <a:rPr sz="1400" spc="-40" dirty="0">
                <a:solidFill>
                  <a:srgbClr val="FFFFFF"/>
                </a:solidFill>
                <a:latin typeface="Times New Roman" panose="02020603050405020304" pitchFamily="18" charset="0"/>
                <a:cs typeface="Times New Roman" panose="02020603050405020304" pitchFamily="18" charset="0"/>
              </a:rPr>
              <a:t>Meditation</a:t>
            </a:r>
            <a:r>
              <a:rPr sz="1400" spc="-5" dirty="0">
                <a:solidFill>
                  <a:srgbClr val="FFFFFF"/>
                </a:solidFill>
                <a:latin typeface="Times New Roman" panose="02020603050405020304" pitchFamily="18" charset="0"/>
                <a:cs typeface="Times New Roman" panose="02020603050405020304" pitchFamily="18" charset="0"/>
              </a:rPr>
              <a:t> </a:t>
            </a:r>
            <a:r>
              <a:rPr sz="1400" spc="-25" dirty="0">
                <a:solidFill>
                  <a:srgbClr val="FFFFFF"/>
                </a:solidFill>
                <a:latin typeface="Times New Roman" panose="02020603050405020304" pitchFamily="18" charset="0"/>
                <a:cs typeface="Times New Roman" panose="02020603050405020304" pitchFamily="18" charset="0"/>
              </a:rPr>
              <a:t>etc</a:t>
            </a:r>
            <a:endParaRPr sz="1400" dirty="0">
              <a:latin typeface="Times New Roman" panose="02020603050405020304" pitchFamily="18" charset="0"/>
              <a:cs typeface="Times New Roman" panose="02020603050405020304" pitchFamily="18" charset="0"/>
            </a:endParaRPr>
          </a:p>
          <a:p>
            <a:pPr marL="128270" indent="-115570">
              <a:lnSpc>
                <a:spcPct val="114000"/>
              </a:lnSpc>
              <a:buChar char="•"/>
              <a:tabLst>
                <a:tab pos="128270" algn="l"/>
              </a:tabLst>
            </a:pPr>
            <a:r>
              <a:rPr sz="1400" spc="-80" dirty="0">
                <a:solidFill>
                  <a:srgbClr val="FFFFFF"/>
                </a:solidFill>
                <a:latin typeface="Times New Roman" panose="02020603050405020304" pitchFamily="18" charset="0"/>
                <a:cs typeface="Times New Roman" panose="02020603050405020304" pitchFamily="18" charset="0"/>
              </a:rPr>
              <a:t>Impact</a:t>
            </a:r>
            <a:r>
              <a:rPr sz="1400" dirty="0">
                <a:solidFill>
                  <a:srgbClr val="FFFFFF"/>
                </a:solidFill>
                <a:latin typeface="Times New Roman" panose="02020603050405020304" pitchFamily="18" charset="0"/>
                <a:cs typeface="Times New Roman" panose="02020603050405020304" pitchFamily="18" charset="0"/>
              </a:rPr>
              <a:t> of</a:t>
            </a:r>
            <a:r>
              <a:rPr sz="1400" spc="50" dirty="0">
                <a:solidFill>
                  <a:srgbClr val="FFFFFF"/>
                </a:solidFill>
                <a:latin typeface="Times New Roman" panose="02020603050405020304" pitchFamily="18" charset="0"/>
                <a:cs typeface="Times New Roman" panose="02020603050405020304" pitchFamily="18" charset="0"/>
              </a:rPr>
              <a:t> </a:t>
            </a:r>
            <a:r>
              <a:rPr sz="1400" spc="-75" dirty="0">
                <a:solidFill>
                  <a:srgbClr val="FFFFFF"/>
                </a:solidFill>
                <a:latin typeface="Times New Roman" panose="02020603050405020304" pitchFamily="18" charset="0"/>
                <a:cs typeface="Times New Roman" panose="02020603050405020304" pitchFamily="18" charset="0"/>
              </a:rPr>
              <a:t>Institution</a:t>
            </a:r>
            <a:r>
              <a:rPr sz="1400" spc="-25" dirty="0">
                <a:solidFill>
                  <a:srgbClr val="FFFFFF"/>
                </a:solidFill>
                <a:latin typeface="Times New Roman" panose="02020603050405020304" pitchFamily="18" charset="0"/>
                <a:cs typeface="Times New Roman" panose="02020603050405020304" pitchFamily="18" charset="0"/>
              </a:rPr>
              <a:t> </a:t>
            </a:r>
            <a:r>
              <a:rPr sz="1400" spc="-105" dirty="0">
                <a:solidFill>
                  <a:srgbClr val="FFFFFF"/>
                </a:solidFill>
                <a:latin typeface="Times New Roman" panose="02020603050405020304" pitchFamily="18" charset="0"/>
                <a:cs typeface="Times New Roman" panose="02020603050405020304" pitchFamily="18" charset="0"/>
              </a:rPr>
              <a:t>on</a:t>
            </a:r>
            <a:r>
              <a:rPr sz="1400" spc="-10" dirty="0">
                <a:solidFill>
                  <a:srgbClr val="FFFFFF"/>
                </a:solidFill>
                <a:latin typeface="Times New Roman" panose="02020603050405020304" pitchFamily="18" charset="0"/>
                <a:cs typeface="Times New Roman" panose="02020603050405020304" pitchFamily="18" charset="0"/>
              </a:rPr>
              <a:t> </a:t>
            </a:r>
            <a:r>
              <a:rPr sz="1400" spc="-100" dirty="0">
                <a:solidFill>
                  <a:srgbClr val="FFFFFF"/>
                </a:solidFill>
                <a:latin typeface="Times New Roman" panose="02020603050405020304" pitchFamily="18" charset="0"/>
                <a:cs typeface="Times New Roman" panose="02020603050405020304" pitchFamily="18" charset="0"/>
              </a:rPr>
              <a:t>Communities;</a:t>
            </a:r>
            <a:r>
              <a:rPr sz="1400" spc="5" dirty="0">
                <a:solidFill>
                  <a:srgbClr val="FFFFFF"/>
                </a:solidFill>
                <a:latin typeface="Times New Roman" panose="02020603050405020304" pitchFamily="18" charset="0"/>
                <a:cs typeface="Times New Roman" panose="02020603050405020304" pitchFamily="18" charset="0"/>
              </a:rPr>
              <a:t> </a:t>
            </a:r>
            <a:r>
              <a:rPr sz="1400" spc="-70" dirty="0">
                <a:solidFill>
                  <a:srgbClr val="FFFFFF"/>
                </a:solidFill>
                <a:latin typeface="Times New Roman" panose="02020603050405020304" pitchFamily="18" charset="0"/>
                <a:cs typeface="Times New Roman" panose="02020603050405020304" pitchFamily="18" charset="0"/>
              </a:rPr>
              <a:t>Clean</a:t>
            </a:r>
            <a:r>
              <a:rPr sz="1400" spc="20" dirty="0">
                <a:solidFill>
                  <a:srgbClr val="FFFFFF"/>
                </a:solidFill>
                <a:latin typeface="Times New Roman" panose="02020603050405020304" pitchFamily="18" charset="0"/>
                <a:cs typeface="Times New Roman" panose="02020603050405020304" pitchFamily="18" charset="0"/>
              </a:rPr>
              <a:t> </a:t>
            </a:r>
            <a:r>
              <a:rPr sz="1400" spc="-25" dirty="0">
                <a:solidFill>
                  <a:srgbClr val="FFFFFF"/>
                </a:solidFill>
                <a:latin typeface="Times New Roman" panose="02020603050405020304" pitchFamily="18" charset="0"/>
                <a:cs typeface="Times New Roman" panose="02020603050405020304" pitchFamily="18" charset="0"/>
              </a:rPr>
              <a:t>Village;</a:t>
            </a:r>
            <a:r>
              <a:rPr sz="1400" spc="-20" dirty="0">
                <a:solidFill>
                  <a:srgbClr val="FFFFFF"/>
                </a:solidFill>
                <a:latin typeface="Times New Roman" panose="02020603050405020304" pitchFamily="18" charset="0"/>
                <a:cs typeface="Times New Roman" panose="02020603050405020304" pitchFamily="18" charset="0"/>
              </a:rPr>
              <a:t> </a:t>
            </a:r>
            <a:r>
              <a:rPr sz="1400" spc="-105" dirty="0">
                <a:solidFill>
                  <a:srgbClr val="FFFFFF"/>
                </a:solidFill>
                <a:latin typeface="Times New Roman" panose="02020603050405020304" pitchFamily="18" charset="0"/>
                <a:cs typeface="Times New Roman" panose="02020603050405020304" pitchFamily="18" charset="0"/>
              </a:rPr>
              <a:t>Disease</a:t>
            </a:r>
            <a:r>
              <a:rPr sz="1400" spc="-5" dirty="0">
                <a:solidFill>
                  <a:srgbClr val="FFFFFF"/>
                </a:solidFill>
                <a:latin typeface="Times New Roman" panose="02020603050405020304" pitchFamily="18" charset="0"/>
                <a:cs typeface="Times New Roman" panose="02020603050405020304" pitchFamily="18" charset="0"/>
              </a:rPr>
              <a:t> </a:t>
            </a:r>
            <a:r>
              <a:rPr sz="1400" spc="-10" dirty="0">
                <a:solidFill>
                  <a:srgbClr val="FFFFFF"/>
                </a:solidFill>
                <a:latin typeface="Times New Roman" panose="02020603050405020304" pitchFamily="18" charset="0"/>
                <a:cs typeface="Times New Roman" panose="02020603050405020304" pitchFamily="18" charset="0"/>
              </a:rPr>
              <a:t>free</a:t>
            </a:r>
            <a:r>
              <a:rPr sz="1400" spc="-5" dirty="0">
                <a:solidFill>
                  <a:srgbClr val="FFFFFF"/>
                </a:solidFill>
                <a:latin typeface="Times New Roman" panose="02020603050405020304" pitchFamily="18" charset="0"/>
                <a:cs typeface="Times New Roman" panose="02020603050405020304" pitchFamily="18" charset="0"/>
              </a:rPr>
              <a:t> </a:t>
            </a:r>
            <a:r>
              <a:rPr sz="1400" spc="-10" dirty="0">
                <a:solidFill>
                  <a:srgbClr val="FFFFFF"/>
                </a:solidFill>
                <a:latin typeface="Times New Roman" panose="02020603050405020304" pitchFamily="18" charset="0"/>
                <a:cs typeface="Times New Roman" panose="02020603050405020304" pitchFamily="18" charset="0"/>
              </a:rPr>
              <a:t>Village;</a:t>
            </a:r>
            <a:endParaRPr sz="1400" dirty="0">
              <a:latin typeface="Times New Roman" panose="02020603050405020304" pitchFamily="18" charset="0"/>
              <a:cs typeface="Times New Roman" panose="02020603050405020304" pitchFamily="18" charset="0"/>
            </a:endParaRPr>
          </a:p>
          <a:p>
            <a:pPr marL="128270">
              <a:lnSpc>
                <a:spcPct val="114000"/>
              </a:lnSpc>
            </a:pPr>
            <a:r>
              <a:rPr sz="1400" spc="-100" dirty="0">
                <a:solidFill>
                  <a:srgbClr val="FFFFFF"/>
                </a:solidFill>
                <a:latin typeface="Times New Roman" panose="02020603050405020304" pitchFamily="18" charset="0"/>
                <a:cs typeface="Times New Roman" panose="02020603050405020304" pitchFamily="18" charset="0"/>
              </a:rPr>
              <a:t>Empowered</a:t>
            </a:r>
            <a:r>
              <a:rPr sz="1400" spc="15" dirty="0">
                <a:solidFill>
                  <a:srgbClr val="FFFFFF"/>
                </a:solidFill>
                <a:latin typeface="Times New Roman" panose="02020603050405020304" pitchFamily="18" charset="0"/>
                <a:cs typeface="Times New Roman" panose="02020603050405020304" pitchFamily="18" charset="0"/>
              </a:rPr>
              <a:t> </a:t>
            </a:r>
            <a:r>
              <a:rPr sz="1400" spc="-114" dirty="0">
                <a:solidFill>
                  <a:srgbClr val="FFFFFF"/>
                </a:solidFill>
                <a:latin typeface="Times New Roman" panose="02020603050405020304" pitchFamily="18" charset="0"/>
                <a:cs typeface="Times New Roman" panose="02020603050405020304" pitchFamily="18" charset="0"/>
              </a:rPr>
              <a:t>Women</a:t>
            </a:r>
            <a:r>
              <a:rPr sz="1400" spc="35" dirty="0">
                <a:solidFill>
                  <a:srgbClr val="FFFFFF"/>
                </a:solidFill>
                <a:latin typeface="Times New Roman" panose="02020603050405020304" pitchFamily="18" charset="0"/>
                <a:cs typeface="Times New Roman" panose="02020603050405020304" pitchFamily="18" charset="0"/>
              </a:rPr>
              <a:t> </a:t>
            </a:r>
            <a:r>
              <a:rPr sz="1400" spc="-100" dirty="0">
                <a:solidFill>
                  <a:srgbClr val="FFFFFF"/>
                </a:solidFill>
                <a:latin typeface="Times New Roman" panose="02020603050405020304" pitchFamily="18" charset="0"/>
                <a:cs typeface="Times New Roman" panose="02020603050405020304" pitchFamily="18" charset="0"/>
              </a:rPr>
              <a:t>Communities;</a:t>
            </a:r>
            <a:r>
              <a:rPr sz="1400" spc="20" dirty="0">
                <a:solidFill>
                  <a:srgbClr val="FFFFFF"/>
                </a:solidFill>
                <a:latin typeface="Times New Roman" panose="02020603050405020304" pitchFamily="18" charset="0"/>
                <a:cs typeface="Times New Roman" panose="02020603050405020304" pitchFamily="18" charset="0"/>
              </a:rPr>
              <a:t> </a:t>
            </a:r>
            <a:r>
              <a:rPr sz="1400" spc="-40" dirty="0">
                <a:solidFill>
                  <a:srgbClr val="FFFFFF"/>
                </a:solidFill>
                <a:latin typeface="Times New Roman" panose="02020603050405020304" pitchFamily="18" charset="0"/>
                <a:cs typeface="Times New Roman" panose="02020603050405020304" pitchFamily="18" charset="0"/>
              </a:rPr>
              <a:t>Adaptation</a:t>
            </a:r>
            <a:r>
              <a:rPr sz="1400" spc="-45" dirty="0">
                <a:solidFill>
                  <a:srgbClr val="FFFFFF"/>
                </a:solidFill>
                <a:latin typeface="Times New Roman" panose="02020603050405020304" pitchFamily="18" charset="0"/>
                <a:cs typeface="Times New Roman" panose="02020603050405020304" pitchFamily="18" charset="0"/>
              </a:rPr>
              <a:t> </a:t>
            </a:r>
            <a:r>
              <a:rPr sz="1400" dirty="0">
                <a:solidFill>
                  <a:srgbClr val="FFFFFF"/>
                </a:solidFill>
                <a:latin typeface="Times New Roman" panose="02020603050405020304" pitchFamily="18" charset="0"/>
                <a:cs typeface="Times New Roman" panose="02020603050405020304" pitchFamily="18" charset="0"/>
              </a:rPr>
              <a:t>of</a:t>
            </a:r>
            <a:r>
              <a:rPr sz="1400" spc="70" dirty="0">
                <a:solidFill>
                  <a:srgbClr val="FFFFFF"/>
                </a:solidFill>
                <a:latin typeface="Times New Roman" panose="02020603050405020304" pitchFamily="18" charset="0"/>
                <a:cs typeface="Times New Roman" panose="02020603050405020304" pitchFamily="18" charset="0"/>
              </a:rPr>
              <a:t> </a:t>
            </a:r>
            <a:r>
              <a:rPr sz="1400" spc="-45" dirty="0">
                <a:solidFill>
                  <a:srgbClr val="FFFFFF"/>
                </a:solidFill>
                <a:latin typeface="Times New Roman" panose="02020603050405020304" pitchFamily="18" charset="0"/>
                <a:cs typeface="Times New Roman" panose="02020603050405020304" pitchFamily="18" charset="0"/>
              </a:rPr>
              <a:t>Villages</a:t>
            </a:r>
            <a:r>
              <a:rPr sz="1400" spc="20" dirty="0">
                <a:solidFill>
                  <a:srgbClr val="FFFFFF"/>
                </a:solidFill>
                <a:latin typeface="Times New Roman" panose="02020603050405020304" pitchFamily="18" charset="0"/>
                <a:cs typeface="Times New Roman" panose="02020603050405020304" pitchFamily="18" charset="0"/>
              </a:rPr>
              <a:t> </a:t>
            </a:r>
            <a:r>
              <a:rPr sz="1400" spc="-70" dirty="0">
                <a:solidFill>
                  <a:srgbClr val="FFFFFF"/>
                </a:solidFill>
                <a:latin typeface="Times New Roman" panose="02020603050405020304" pitchFamily="18" charset="0"/>
                <a:cs typeface="Times New Roman" panose="02020603050405020304" pitchFamily="18" charset="0"/>
              </a:rPr>
              <a:t>under</a:t>
            </a:r>
            <a:r>
              <a:rPr sz="1400" spc="15" dirty="0">
                <a:solidFill>
                  <a:srgbClr val="FFFFFF"/>
                </a:solidFill>
                <a:latin typeface="Times New Roman" panose="02020603050405020304" pitchFamily="18" charset="0"/>
                <a:cs typeface="Times New Roman" panose="02020603050405020304" pitchFamily="18" charset="0"/>
              </a:rPr>
              <a:t> </a:t>
            </a:r>
            <a:r>
              <a:rPr sz="1400" spc="-25" dirty="0">
                <a:solidFill>
                  <a:srgbClr val="FFFFFF"/>
                </a:solidFill>
                <a:latin typeface="Times New Roman" panose="02020603050405020304" pitchFamily="18" charset="0"/>
                <a:cs typeface="Times New Roman" panose="02020603050405020304" pitchFamily="18" charset="0"/>
              </a:rPr>
              <a:t>UBA</a:t>
            </a:r>
            <a:endParaRPr sz="1400" dirty="0">
              <a:latin typeface="Times New Roman" panose="02020603050405020304" pitchFamily="18" charset="0"/>
              <a:cs typeface="Times New Roman" panose="02020603050405020304" pitchFamily="18" charset="0"/>
            </a:endParaRPr>
          </a:p>
        </p:txBody>
      </p:sp>
      <p:sp>
        <p:nvSpPr>
          <p:cNvPr id="70" name="object 53">
            <a:extLst>
              <a:ext uri="{FF2B5EF4-FFF2-40B4-BE49-F238E27FC236}">
                <a16:creationId xmlns:a16="http://schemas.microsoft.com/office/drawing/2014/main" id="{EFA99D4E-FB0A-4584-A1A6-3915BBF5A387}"/>
              </a:ext>
            </a:extLst>
          </p:cNvPr>
          <p:cNvSpPr txBox="1"/>
          <p:nvPr/>
        </p:nvSpPr>
        <p:spPr>
          <a:xfrm>
            <a:off x="7619121" y="2299861"/>
            <a:ext cx="3152388" cy="730969"/>
          </a:xfrm>
          <a:prstGeom prst="rect">
            <a:avLst/>
          </a:prstGeom>
        </p:spPr>
        <p:txBody>
          <a:bodyPr vert="horz" wrap="square" lIns="0" tIns="13335" rIns="0" bIns="0" rtlCol="0">
            <a:spAutoFit/>
          </a:bodyPr>
          <a:lstStyle/>
          <a:p>
            <a:pPr marL="69850" indent="-57150">
              <a:lnSpc>
                <a:spcPct val="114000"/>
              </a:lnSpc>
              <a:buSzPct val="90909"/>
              <a:buChar char="•"/>
              <a:tabLst>
                <a:tab pos="69850" algn="l"/>
              </a:tabLst>
            </a:pPr>
            <a:r>
              <a:rPr sz="1400" spc="-70" dirty="0">
                <a:solidFill>
                  <a:srgbClr val="FFFFFF"/>
                </a:solidFill>
                <a:latin typeface="Times New Roman" panose="02020603050405020304" pitchFamily="18" charset="0"/>
                <a:cs typeface="Times New Roman" panose="02020603050405020304" pitchFamily="18" charset="0"/>
              </a:rPr>
              <a:t>Health</a:t>
            </a:r>
            <a:r>
              <a:rPr sz="1400" spc="10" dirty="0">
                <a:solidFill>
                  <a:srgbClr val="FFFFFF"/>
                </a:solidFill>
                <a:latin typeface="Times New Roman" panose="02020603050405020304" pitchFamily="18" charset="0"/>
                <a:cs typeface="Times New Roman" panose="02020603050405020304" pitchFamily="18" charset="0"/>
              </a:rPr>
              <a:t> </a:t>
            </a:r>
            <a:r>
              <a:rPr sz="1400" dirty="0">
                <a:solidFill>
                  <a:srgbClr val="FFFFFF"/>
                </a:solidFill>
                <a:latin typeface="Times New Roman" panose="02020603050405020304" pitchFamily="18" charset="0"/>
                <a:cs typeface="Times New Roman" panose="02020603050405020304" pitchFamily="18" charset="0"/>
              </a:rPr>
              <a:t>&amp;</a:t>
            </a:r>
            <a:r>
              <a:rPr sz="1400" spc="-10" dirty="0">
                <a:solidFill>
                  <a:srgbClr val="FFFFFF"/>
                </a:solidFill>
                <a:latin typeface="Times New Roman" panose="02020603050405020304" pitchFamily="18" charset="0"/>
                <a:cs typeface="Times New Roman" panose="02020603050405020304" pitchFamily="18" charset="0"/>
              </a:rPr>
              <a:t> </a:t>
            </a:r>
            <a:r>
              <a:rPr sz="1400" spc="-50" dirty="0">
                <a:solidFill>
                  <a:srgbClr val="FFFFFF"/>
                </a:solidFill>
                <a:latin typeface="Times New Roman" panose="02020603050405020304" pitchFamily="18" charset="0"/>
                <a:cs typeface="Times New Roman" panose="02020603050405020304" pitchFamily="18" charset="0"/>
              </a:rPr>
              <a:t>Life</a:t>
            </a:r>
            <a:r>
              <a:rPr sz="1400" spc="15" dirty="0">
                <a:solidFill>
                  <a:srgbClr val="FFFFFF"/>
                </a:solidFill>
                <a:latin typeface="Times New Roman" panose="02020603050405020304" pitchFamily="18" charset="0"/>
                <a:cs typeface="Times New Roman" panose="02020603050405020304" pitchFamily="18" charset="0"/>
              </a:rPr>
              <a:t> </a:t>
            </a:r>
            <a:r>
              <a:rPr sz="1400" spc="-95" dirty="0">
                <a:solidFill>
                  <a:srgbClr val="FFFFFF"/>
                </a:solidFill>
                <a:latin typeface="Times New Roman" panose="02020603050405020304" pitchFamily="18" charset="0"/>
                <a:cs typeface="Times New Roman" panose="02020603050405020304" pitchFamily="18" charset="0"/>
              </a:rPr>
              <a:t>Insurance;</a:t>
            </a:r>
            <a:r>
              <a:rPr sz="1400" spc="25" dirty="0">
                <a:solidFill>
                  <a:srgbClr val="FFFFFF"/>
                </a:solidFill>
                <a:latin typeface="Times New Roman" panose="02020603050405020304" pitchFamily="18" charset="0"/>
                <a:cs typeface="Times New Roman" panose="02020603050405020304" pitchFamily="18" charset="0"/>
              </a:rPr>
              <a:t> </a:t>
            </a:r>
            <a:r>
              <a:rPr sz="1400" spc="-114" dirty="0">
                <a:solidFill>
                  <a:srgbClr val="FFFFFF"/>
                </a:solidFill>
                <a:latin typeface="Times New Roman" panose="02020603050405020304" pitchFamily="18" charset="0"/>
                <a:cs typeface="Times New Roman" panose="02020603050405020304" pitchFamily="18" charset="0"/>
              </a:rPr>
              <a:t>Campus</a:t>
            </a:r>
            <a:r>
              <a:rPr sz="1400" spc="-25" dirty="0">
                <a:solidFill>
                  <a:srgbClr val="FFFFFF"/>
                </a:solidFill>
                <a:latin typeface="Times New Roman" panose="02020603050405020304" pitchFamily="18" charset="0"/>
                <a:cs typeface="Times New Roman" panose="02020603050405020304" pitchFamily="18" charset="0"/>
              </a:rPr>
              <a:t> </a:t>
            </a:r>
            <a:r>
              <a:rPr sz="1400" spc="-50" dirty="0">
                <a:solidFill>
                  <a:srgbClr val="FFFFFF"/>
                </a:solidFill>
                <a:latin typeface="Times New Roman" panose="02020603050405020304" pitchFamily="18" charset="0"/>
                <a:cs typeface="Times New Roman" panose="02020603050405020304" pitchFamily="18" charset="0"/>
              </a:rPr>
              <a:t>in-</a:t>
            </a:r>
            <a:r>
              <a:rPr sz="1400" spc="-125" dirty="0">
                <a:solidFill>
                  <a:srgbClr val="FFFFFF"/>
                </a:solidFill>
                <a:latin typeface="Times New Roman" panose="02020603050405020304" pitchFamily="18" charset="0"/>
                <a:cs typeface="Times New Roman" panose="02020603050405020304" pitchFamily="18" charset="0"/>
              </a:rPr>
              <a:t>house</a:t>
            </a:r>
            <a:r>
              <a:rPr sz="1400" spc="40" dirty="0">
                <a:solidFill>
                  <a:srgbClr val="FFFFFF"/>
                </a:solidFill>
                <a:latin typeface="Times New Roman" panose="02020603050405020304" pitchFamily="18" charset="0"/>
                <a:cs typeface="Times New Roman" panose="02020603050405020304" pitchFamily="18" charset="0"/>
              </a:rPr>
              <a:t> </a:t>
            </a:r>
            <a:r>
              <a:rPr sz="1400" spc="-85" dirty="0">
                <a:solidFill>
                  <a:srgbClr val="FFFFFF"/>
                </a:solidFill>
                <a:latin typeface="Times New Roman" panose="02020603050405020304" pitchFamily="18" charset="0"/>
                <a:cs typeface="Times New Roman" panose="02020603050405020304" pitchFamily="18" charset="0"/>
              </a:rPr>
              <a:t>creche,</a:t>
            </a:r>
            <a:r>
              <a:rPr sz="1400" spc="-15" dirty="0">
                <a:solidFill>
                  <a:srgbClr val="FFFFFF"/>
                </a:solidFill>
                <a:latin typeface="Times New Roman" panose="02020603050405020304" pitchFamily="18" charset="0"/>
                <a:cs typeface="Times New Roman" panose="02020603050405020304" pitchFamily="18" charset="0"/>
              </a:rPr>
              <a:t> </a:t>
            </a:r>
            <a:r>
              <a:rPr sz="1400" spc="-10" dirty="0">
                <a:solidFill>
                  <a:srgbClr val="FFFFFF"/>
                </a:solidFill>
                <a:latin typeface="Times New Roman" panose="02020603050405020304" pitchFamily="18" charset="0"/>
                <a:cs typeface="Times New Roman" panose="02020603050405020304" pitchFamily="18" charset="0"/>
              </a:rPr>
              <a:t>staff</a:t>
            </a:r>
            <a:r>
              <a:rPr sz="1400" spc="30" dirty="0">
                <a:solidFill>
                  <a:srgbClr val="FFFFFF"/>
                </a:solidFill>
                <a:latin typeface="Times New Roman" panose="02020603050405020304" pitchFamily="18" charset="0"/>
                <a:cs typeface="Times New Roman" panose="02020603050405020304" pitchFamily="18" charset="0"/>
              </a:rPr>
              <a:t> </a:t>
            </a:r>
            <a:r>
              <a:rPr sz="1400" spc="-55" dirty="0">
                <a:solidFill>
                  <a:srgbClr val="FFFFFF"/>
                </a:solidFill>
                <a:latin typeface="Times New Roman" panose="02020603050405020304" pitchFamily="18" charset="0"/>
                <a:cs typeface="Times New Roman" panose="02020603050405020304" pitchFamily="18" charset="0"/>
              </a:rPr>
              <a:t>quarters</a:t>
            </a:r>
            <a:r>
              <a:rPr sz="1400" spc="30" dirty="0">
                <a:solidFill>
                  <a:srgbClr val="FFFFFF"/>
                </a:solidFill>
                <a:latin typeface="Times New Roman" panose="02020603050405020304" pitchFamily="18" charset="0"/>
                <a:cs typeface="Times New Roman" panose="02020603050405020304" pitchFamily="18" charset="0"/>
              </a:rPr>
              <a:t> </a:t>
            </a:r>
            <a:r>
              <a:rPr sz="1400" spc="-25" dirty="0">
                <a:solidFill>
                  <a:srgbClr val="FFFFFF"/>
                </a:solidFill>
                <a:latin typeface="Times New Roman" panose="02020603050405020304" pitchFamily="18" charset="0"/>
                <a:cs typeface="Times New Roman" panose="02020603050405020304" pitchFamily="18" charset="0"/>
              </a:rPr>
              <a:t>etc</a:t>
            </a:r>
            <a:endParaRPr sz="1400" dirty="0">
              <a:latin typeface="Times New Roman" panose="02020603050405020304" pitchFamily="18" charset="0"/>
              <a:cs typeface="Times New Roman" panose="02020603050405020304" pitchFamily="18" charset="0"/>
            </a:endParaRPr>
          </a:p>
          <a:p>
            <a:pPr marL="69850" indent="-57150">
              <a:lnSpc>
                <a:spcPct val="114000"/>
              </a:lnSpc>
              <a:buSzPct val="90909"/>
              <a:buChar char="•"/>
              <a:tabLst>
                <a:tab pos="69850" algn="l"/>
              </a:tabLst>
            </a:pPr>
            <a:r>
              <a:rPr sz="1400" spc="-70" dirty="0">
                <a:solidFill>
                  <a:srgbClr val="FFFFFF"/>
                </a:solidFill>
                <a:latin typeface="Times New Roman" panose="02020603050405020304" pitchFamily="18" charset="0"/>
                <a:cs typeface="Times New Roman" panose="02020603050405020304" pitchFamily="18" charset="0"/>
              </a:rPr>
              <a:t>Grievances</a:t>
            </a:r>
            <a:r>
              <a:rPr sz="1400" dirty="0">
                <a:solidFill>
                  <a:srgbClr val="FFFFFF"/>
                </a:solidFill>
                <a:latin typeface="Times New Roman" panose="02020603050405020304" pitchFamily="18" charset="0"/>
                <a:cs typeface="Times New Roman" panose="02020603050405020304" pitchFamily="18" charset="0"/>
              </a:rPr>
              <a:t> - </a:t>
            </a:r>
            <a:r>
              <a:rPr sz="1400" spc="-10" dirty="0">
                <a:solidFill>
                  <a:srgbClr val="FFFFFF"/>
                </a:solidFill>
                <a:latin typeface="Times New Roman" panose="02020603050405020304" pitchFamily="18" charset="0"/>
                <a:cs typeface="Times New Roman" panose="02020603050405020304" pitchFamily="18" charset="0"/>
              </a:rPr>
              <a:t>Ombudsman</a:t>
            </a:r>
            <a:endParaRPr sz="1400" dirty="0">
              <a:latin typeface="Times New Roman" panose="02020603050405020304" pitchFamily="18" charset="0"/>
              <a:cs typeface="Times New Roman" panose="02020603050405020304" pitchFamily="18" charset="0"/>
            </a:endParaRPr>
          </a:p>
        </p:txBody>
      </p:sp>
      <p:sp>
        <p:nvSpPr>
          <p:cNvPr id="71" name="Footer Placeholder 3">
            <a:extLst>
              <a:ext uri="{FF2B5EF4-FFF2-40B4-BE49-F238E27FC236}">
                <a16:creationId xmlns:a16="http://schemas.microsoft.com/office/drawing/2014/main" id="{B417568E-DD85-4153-AF77-DA53434E6290}"/>
              </a:ext>
            </a:extLst>
          </p:cNvPr>
          <p:cNvSpPr txBox="1">
            <a:spLocks/>
          </p:cNvSpPr>
          <p:nvPr/>
        </p:nvSpPr>
        <p:spPr>
          <a:xfrm>
            <a:off x="4039150" y="6574339"/>
            <a:ext cx="3860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accent5">
                    <a:lumMod val="75000"/>
                  </a:schemeClr>
                </a:solidFill>
              </a:rPr>
              <a:t>5th IQAC Meeting, 19th September 2025, SU</a:t>
            </a:r>
          </a:p>
        </p:txBody>
      </p:sp>
    </p:spTree>
    <p:extLst>
      <p:ext uri="{BB962C8B-B14F-4D97-AF65-F5344CB8AC3E}">
        <p14:creationId xmlns:p14="http://schemas.microsoft.com/office/powerpoint/2010/main" val="968545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C7B84-B209-6EEA-110A-C3F3217E0058}"/>
              </a:ext>
            </a:extLst>
          </p:cNvPr>
          <p:cNvSpPr>
            <a:spLocks noGrp="1"/>
          </p:cNvSpPr>
          <p:nvPr>
            <p:ph idx="1"/>
          </p:nvPr>
        </p:nvSpPr>
        <p:spPr>
          <a:xfrm>
            <a:off x="264698" y="500333"/>
            <a:ext cx="10737992" cy="4351338"/>
          </a:xfrm>
        </p:spPr>
        <p:txBody>
          <a:bodyPr>
            <a:noAutofit/>
          </a:bodyPr>
          <a:lstStyle/>
          <a:p>
            <a:pPr marL="0" indent="0">
              <a:lnSpc>
                <a:spcPct val="100000"/>
              </a:lnSpc>
              <a:spcBef>
                <a:spcPts val="0"/>
              </a:spcBef>
              <a:buNone/>
            </a:pPr>
            <a:r>
              <a:rPr lang="en-US" sz="2400" b="1" spc="-35" dirty="0">
                <a:latin typeface="Times New Roman" pitchFamily="18" charset="0"/>
                <a:cs typeface="Times New Roman" pitchFamily="18" charset="0"/>
              </a:rPr>
              <a:t>Credibility</a:t>
            </a:r>
            <a:r>
              <a:rPr lang="en-US" sz="2400" b="1" spc="-204" dirty="0">
                <a:latin typeface="Times New Roman" pitchFamily="18" charset="0"/>
                <a:cs typeface="Times New Roman" pitchFamily="18" charset="0"/>
              </a:rPr>
              <a:t> </a:t>
            </a:r>
            <a:r>
              <a:rPr lang="en-US" sz="2400" b="1" spc="-30" dirty="0">
                <a:latin typeface="Times New Roman" pitchFamily="18" charset="0"/>
                <a:cs typeface="Times New Roman" pitchFamily="18" charset="0"/>
              </a:rPr>
              <a:t>Scoring :</a:t>
            </a:r>
            <a:r>
              <a:rPr lang="en-US" sz="2400" b="1" spc="-165" dirty="0">
                <a:latin typeface="Times New Roman" pitchFamily="18" charset="0"/>
                <a:cs typeface="Times New Roman" pitchFamily="18" charset="0"/>
              </a:rPr>
              <a:t> </a:t>
            </a:r>
          </a:p>
          <a:p>
            <a:pPr lvl="1">
              <a:lnSpc>
                <a:spcPct val="100000"/>
              </a:lnSpc>
              <a:spcBef>
                <a:spcPts val="0"/>
              </a:spcBef>
              <a:buFont typeface="Arial" pitchFamily="34" charset="0"/>
              <a:buChar char="•"/>
            </a:pPr>
            <a:r>
              <a:rPr lang="en-US" sz="2000" spc="-10" dirty="0">
                <a:latin typeface="Times New Roman" pitchFamily="18" charset="0"/>
                <a:cs typeface="Times New Roman" pitchFamily="18" charset="0"/>
              </a:rPr>
              <a:t>Calculation starting</a:t>
            </a:r>
            <a:r>
              <a:rPr lang="en-US" sz="2000" spc="-150" dirty="0">
                <a:latin typeface="Times New Roman" pitchFamily="18" charset="0"/>
                <a:cs typeface="Times New Roman" pitchFamily="18" charset="0"/>
              </a:rPr>
              <a:t> </a:t>
            </a:r>
            <a:r>
              <a:rPr lang="en-US" sz="2000" dirty="0">
                <a:latin typeface="Times New Roman" pitchFamily="18" charset="0"/>
                <a:cs typeface="Times New Roman" pitchFamily="18" charset="0"/>
              </a:rPr>
              <a:t>from</a:t>
            </a:r>
            <a:r>
              <a:rPr lang="en-US" sz="2000" spc="-145" dirty="0">
                <a:latin typeface="Times New Roman" pitchFamily="18" charset="0"/>
                <a:cs typeface="Times New Roman" pitchFamily="18" charset="0"/>
              </a:rPr>
              <a:t> </a:t>
            </a:r>
            <a:r>
              <a:rPr lang="en-US" sz="2000" dirty="0">
                <a:latin typeface="Times New Roman" pitchFamily="18" charset="0"/>
                <a:cs typeface="Times New Roman" pitchFamily="18" charset="0"/>
              </a:rPr>
              <a:t>base</a:t>
            </a:r>
            <a:r>
              <a:rPr lang="en-US" sz="2000" spc="-145" dirty="0">
                <a:latin typeface="Times New Roman" pitchFamily="18" charset="0"/>
                <a:cs typeface="Times New Roman" pitchFamily="18" charset="0"/>
              </a:rPr>
              <a:t> </a:t>
            </a:r>
            <a:r>
              <a:rPr lang="en-US" sz="2000" dirty="0">
                <a:latin typeface="Times New Roman" pitchFamily="18" charset="0"/>
                <a:cs typeface="Times New Roman" pitchFamily="18" charset="0"/>
              </a:rPr>
              <a:t>score</a:t>
            </a:r>
            <a:r>
              <a:rPr lang="en-US" sz="2000" spc="-160" dirty="0">
                <a:latin typeface="Times New Roman" pitchFamily="18" charset="0"/>
                <a:cs typeface="Times New Roman" pitchFamily="18" charset="0"/>
              </a:rPr>
              <a:t> </a:t>
            </a:r>
            <a:r>
              <a:rPr lang="en-US" sz="2000" spc="-20" dirty="0">
                <a:latin typeface="Times New Roman" pitchFamily="18" charset="0"/>
                <a:cs typeface="Times New Roman" pitchFamily="18" charset="0"/>
              </a:rPr>
              <a:t>0.5, </a:t>
            </a:r>
            <a:r>
              <a:rPr lang="en-US" sz="2000" dirty="0">
                <a:latin typeface="Times New Roman" pitchFamily="18" charset="0"/>
                <a:cs typeface="Times New Roman" pitchFamily="18" charset="0"/>
              </a:rPr>
              <a:t>adjusted</a:t>
            </a:r>
            <a:r>
              <a:rPr lang="en-US" sz="2000" spc="-175" dirty="0">
                <a:latin typeface="Times New Roman" pitchFamily="18" charset="0"/>
                <a:cs typeface="Times New Roman" pitchFamily="18" charset="0"/>
              </a:rPr>
              <a:t> </a:t>
            </a:r>
            <a:r>
              <a:rPr lang="en-US" sz="2000" dirty="0">
                <a:latin typeface="Times New Roman" pitchFamily="18" charset="0"/>
                <a:cs typeface="Times New Roman" pitchFamily="18" charset="0"/>
              </a:rPr>
              <a:t>for</a:t>
            </a:r>
            <a:r>
              <a:rPr lang="en-US" sz="2000" spc="-180" dirty="0">
                <a:latin typeface="Times New Roman" pitchFamily="18" charset="0"/>
                <a:cs typeface="Times New Roman" pitchFamily="18" charset="0"/>
              </a:rPr>
              <a:t> </a:t>
            </a:r>
            <a:r>
              <a:rPr lang="en-US" sz="2000" dirty="0">
                <a:latin typeface="Times New Roman" pitchFamily="18" charset="0"/>
                <a:cs typeface="Times New Roman" pitchFamily="18" charset="0"/>
              </a:rPr>
              <a:t>accuracy</a:t>
            </a:r>
            <a:r>
              <a:rPr lang="en-US" sz="2000" spc="-180" dirty="0">
                <a:latin typeface="Times New Roman" pitchFamily="18" charset="0"/>
                <a:cs typeface="Times New Roman" pitchFamily="18" charset="0"/>
              </a:rPr>
              <a:t> </a:t>
            </a:r>
            <a:r>
              <a:rPr lang="en-US" sz="2000" spc="-25" dirty="0">
                <a:latin typeface="Times New Roman" pitchFamily="18" charset="0"/>
                <a:cs typeface="Times New Roman" pitchFamily="18" charset="0"/>
              </a:rPr>
              <a:t>and </a:t>
            </a:r>
            <a:r>
              <a:rPr lang="en-US" sz="2000" spc="-10" dirty="0">
                <a:latin typeface="Times New Roman" pitchFamily="18" charset="0"/>
                <a:cs typeface="Times New Roman" pitchFamily="18" charset="0"/>
              </a:rPr>
              <a:t>feedback</a:t>
            </a:r>
          </a:p>
          <a:p>
            <a:pPr marL="0" indent="0">
              <a:lnSpc>
                <a:spcPct val="100000"/>
              </a:lnSpc>
              <a:spcBef>
                <a:spcPts val="0"/>
              </a:spcBef>
              <a:buNone/>
            </a:pPr>
            <a:endParaRPr lang="en-US" sz="2400" b="1" dirty="0">
              <a:latin typeface="Times New Roman" pitchFamily="18" charset="0"/>
              <a:cs typeface="Times New Roman" pitchFamily="18" charset="0"/>
            </a:endParaRPr>
          </a:p>
          <a:p>
            <a:pPr marL="0" indent="0">
              <a:lnSpc>
                <a:spcPct val="100000"/>
              </a:lnSpc>
              <a:spcBef>
                <a:spcPts val="0"/>
              </a:spcBef>
              <a:buNone/>
            </a:pPr>
            <a:r>
              <a:rPr lang="en-US" sz="2400" b="1" dirty="0">
                <a:latin typeface="Times New Roman" pitchFamily="18" charset="0"/>
                <a:cs typeface="Times New Roman" pitchFamily="18" charset="0"/>
              </a:rPr>
              <a:t>Peer</a:t>
            </a:r>
            <a:r>
              <a:rPr lang="en-US" sz="2400" b="1" spc="110" dirty="0">
                <a:latin typeface="Times New Roman" pitchFamily="18" charset="0"/>
                <a:cs typeface="Times New Roman" pitchFamily="18" charset="0"/>
              </a:rPr>
              <a:t> </a:t>
            </a:r>
            <a:r>
              <a:rPr lang="en-US" sz="2400" b="1" dirty="0">
                <a:latin typeface="Times New Roman" pitchFamily="18" charset="0"/>
                <a:cs typeface="Times New Roman" pitchFamily="18" charset="0"/>
              </a:rPr>
              <a:t>Data</a:t>
            </a:r>
            <a:r>
              <a:rPr lang="en-US" sz="2400" b="1" spc="114" dirty="0">
                <a:latin typeface="Times New Roman" pitchFamily="18" charset="0"/>
                <a:cs typeface="Times New Roman" pitchFamily="18" charset="0"/>
              </a:rPr>
              <a:t> </a:t>
            </a:r>
            <a:r>
              <a:rPr lang="en-US" sz="2400" b="1" spc="-60" dirty="0">
                <a:latin typeface="Times New Roman" pitchFamily="18" charset="0"/>
                <a:cs typeface="Times New Roman" pitchFamily="18" charset="0"/>
              </a:rPr>
              <a:t>Validation</a:t>
            </a:r>
            <a:r>
              <a:rPr lang="en-US" sz="2400" b="1" spc="120" dirty="0">
                <a:latin typeface="Times New Roman" pitchFamily="18" charset="0"/>
                <a:cs typeface="Times New Roman" pitchFamily="18" charset="0"/>
              </a:rPr>
              <a:t> </a:t>
            </a:r>
            <a:r>
              <a:rPr lang="en-US" sz="2400" b="1" dirty="0">
                <a:latin typeface="Times New Roman" pitchFamily="18" charset="0"/>
                <a:cs typeface="Times New Roman" pitchFamily="18" charset="0"/>
              </a:rPr>
              <a:t>(PDV)</a:t>
            </a:r>
            <a:r>
              <a:rPr lang="en-US" sz="2400" b="1" spc="105" dirty="0">
                <a:latin typeface="Times New Roman" pitchFamily="18" charset="0"/>
                <a:cs typeface="Times New Roman" pitchFamily="18" charset="0"/>
              </a:rPr>
              <a:t> </a:t>
            </a:r>
            <a:r>
              <a:rPr lang="en-US" sz="2400" dirty="0">
                <a:latin typeface="Times New Roman" pitchFamily="18" charset="0"/>
                <a:cs typeface="Times New Roman" pitchFamily="18" charset="0"/>
              </a:rPr>
              <a:t>: </a:t>
            </a:r>
          </a:p>
          <a:p>
            <a:pPr lvl="1">
              <a:lnSpc>
                <a:spcPct val="100000"/>
              </a:lnSpc>
              <a:spcBef>
                <a:spcPts val="0"/>
              </a:spcBef>
              <a:buFont typeface="Arial" pitchFamily="34" charset="0"/>
              <a:buChar char="•"/>
            </a:pPr>
            <a:r>
              <a:rPr lang="en-US" sz="2000" dirty="0">
                <a:latin typeface="Times New Roman" pitchFamily="18" charset="0"/>
                <a:cs typeface="Times New Roman" pitchFamily="18" charset="0"/>
              </a:rPr>
              <a:t>Validate</a:t>
            </a:r>
            <a:r>
              <a:rPr lang="en-US" sz="2000" spc="140" dirty="0">
                <a:latin typeface="Times New Roman" pitchFamily="18" charset="0"/>
                <a:cs typeface="Times New Roman" pitchFamily="18" charset="0"/>
              </a:rPr>
              <a:t> </a:t>
            </a:r>
            <a:r>
              <a:rPr lang="en-US" sz="2000" dirty="0">
                <a:latin typeface="Times New Roman" pitchFamily="18" charset="0"/>
                <a:cs typeface="Times New Roman" pitchFamily="18" charset="0"/>
              </a:rPr>
              <a:t>the</a:t>
            </a:r>
            <a:r>
              <a:rPr lang="en-US" sz="2000" spc="140" dirty="0">
                <a:latin typeface="Times New Roman" pitchFamily="18" charset="0"/>
                <a:cs typeface="Times New Roman" pitchFamily="18" charset="0"/>
              </a:rPr>
              <a:t> </a:t>
            </a:r>
            <a:r>
              <a:rPr lang="en-US" sz="2000" dirty="0">
                <a:latin typeface="Times New Roman" pitchFamily="18" charset="0"/>
                <a:cs typeface="Times New Roman" pitchFamily="18" charset="0"/>
              </a:rPr>
              <a:t>data</a:t>
            </a:r>
            <a:r>
              <a:rPr lang="en-US" sz="2000" spc="140" dirty="0">
                <a:latin typeface="Times New Roman" pitchFamily="18" charset="0"/>
                <a:cs typeface="Times New Roman" pitchFamily="18" charset="0"/>
              </a:rPr>
              <a:t> </a:t>
            </a:r>
            <a:r>
              <a:rPr lang="en-US" sz="2000" dirty="0">
                <a:latin typeface="Times New Roman" pitchFamily="18" charset="0"/>
                <a:cs typeface="Times New Roman" pitchFamily="18" charset="0"/>
              </a:rPr>
              <a:t>for</a:t>
            </a:r>
            <a:r>
              <a:rPr lang="en-US" sz="2000" spc="130" dirty="0">
                <a:latin typeface="Times New Roman" pitchFamily="18" charset="0"/>
                <a:cs typeface="Times New Roman" pitchFamily="18" charset="0"/>
              </a:rPr>
              <a:t> </a:t>
            </a:r>
            <a:r>
              <a:rPr lang="en-US" sz="2000" dirty="0">
                <a:latin typeface="Times New Roman" pitchFamily="18" charset="0"/>
                <a:cs typeface="Times New Roman" pitchFamily="18" charset="0"/>
              </a:rPr>
              <a:t>Binary</a:t>
            </a:r>
            <a:r>
              <a:rPr lang="en-US" sz="2000" spc="125" dirty="0">
                <a:latin typeface="Times New Roman" pitchFamily="18" charset="0"/>
                <a:cs typeface="Times New Roman" pitchFamily="18" charset="0"/>
              </a:rPr>
              <a:t> </a:t>
            </a:r>
            <a:r>
              <a:rPr lang="en-US" sz="2000" dirty="0">
                <a:latin typeface="Times New Roman" pitchFamily="18" charset="0"/>
                <a:cs typeface="Times New Roman" pitchFamily="18" charset="0"/>
              </a:rPr>
              <a:t>grading</a:t>
            </a:r>
            <a:r>
              <a:rPr lang="en-US" sz="2000" spc="140" dirty="0">
                <a:latin typeface="Times New Roman" pitchFamily="18" charset="0"/>
                <a:cs typeface="Times New Roman" pitchFamily="18" charset="0"/>
              </a:rPr>
              <a:t> </a:t>
            </a:r>
            <a:r>
              <a:rPr lang="en-US" sz="2000" spc="-50" dirty="0">
                <a:latin typeface="Times New Roman" pitchFamily="18" charset="0"/>
                <a:cs typeface="Times New Roman" pitchFamily="18" charset="0"/>
              </a:rPr>
              <a:t>–</a:t>
            </a:r>
            <a:r>
              <a:rPr lang="en-US" sz="2000" dirty="0">
                <a:latin typeface="Times New Roman" pitchFamily="18" charset="0"/>
                <a:cs typeface="Times New Roman" pitchFamily="18" charset="0"/>
              </a:rPr>
              <a:t> from</a:t>
            </a:r>
            <a:r>
              <a:rPr lang="en-US" sz="2000" spc="-10" dirty="0">
                <a:latin typeface="Times New Roman" pitchFamily="18" charset="0"/>
                <a:cs typeface="Times New Roman" pitchFamily="18" charset="0"/>
              </a:rPr>
              <a:t> </a:t>
            </a:r>
            <a:r>
              <a:rPr lang="en-US" sz="2000" dirty="0">
                <a:latin typeface="Times New Roman" pitchFamily="18" charset="0"/>
                <a:cs typeface="Times New Roman" pitchFamily="18" charset="0"/>
              </a:rPr>
              <a:t>stakeholders</a:t>
            </a:r>
            <a:r>
              <a:rPr lang="en-US" sz="2000" spc="-65"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students,</a:t>
            </a:r>
            <a:r>
              <a:rPr lang="en-US" sz="2000" b="1" spc="-55" dirty="0">
                <a:latin typeface="Times New Roman" pitchFamily="18" charset="0"/>
                <a:cs typeface="Times New Roman" pitchFamily="18" charset="0"/>
              </a:rPr>
              <a:t> </a:t>
            </a:r>
            <a:r>
              <a:rPr lang="en-US" sz="2000" b="1" dirty="0">
                <a:latin typeface="Times New Roman" pitchFamily="18" charset="0"/>
                <a:cs typeface="Times New Roman" pitchFamily="18" charset="0"/>
              </a:rPr>
              <a:t>parents,</a:t>
            </a:r>
            <a:r>
              <a:rPr lang="en-US" sz="2000" b="1" spc="-55" dirty="0">
                <a:latin typeface="Times New Roman" pitchFamily="18" charset="0"/>
                <a:cs typeface="Times New Roman" pitchFamily="18" charset="0"/>
              </a:rPr>
              <a:t> </a:t>
            </a:r>
            <a:r>
              <a:rPr lang="en-US" sz="2000" b="1" dirty="0">
                <a:latin typeface="Times New Roman" pitchFamily="18" charset="0"/>
                <a:cs typeface="Times New Roman" pitchFamily="18" charset="0"/>
              </a:rPr>
              <a:t>alumni</a:t>
            </a:r>
            <a:r>
              <a:rPr lang="en-US" sz="2000" b="1" spc="5" dirty="0">
                <a:latin typeface="Times New Roman" pitchFamily="18" charset="0"/>
                <a:cs typeface="Times New Roman" pitchFamily="18" charset="0"/>
              </a:rPr>
              <a:t> </a:t>
            </a:r>
            <a:r>
              <a:rPr lang="en-US" sz="2000" dirty="0">
                <a:latin typeface="Times New Roman" pitchFamily="18" charset="0"/>
                <a:cs typeface="Times New Roman" pitchFamily="18" charset="0"/>
              </a:rPr>
              <a:t>(majority</a:t>
            </a:r>
            <a:r>
              <a:rPr lang="en-US" sz="2000" spc="-5" dirty="0">
                <a:latin typeface="Times New Roman" pitchFamily="18" charset="0"/>
                <a:cs typeface="Times New Roman" pitchFamily="18" charset="0"/>
              </a:rPr>
              <a:t> </a:t>
            </a:r>
            <a:r>
              <a:rPr lang="en-US" sz="2000" dirty="0">
                <a:latin typeface="Times New Roman" pitchFamily="18" charset="0"/>
                <a:cs typeface="Times New Roman" pitchFamily="18" charset="0"/>
              </a:rPr>
              <a:t>of past</a:t>
            </a:r>
            <a:r>
              <a:rPr lang="en-US" sz="2000" spc="-35" dirty="0">
                <a:latin typeface="Times New Roman" pitchFamily="18" charset="0"/>
                <a:cs typeface="Times New Roman" pitchFamily="18" charset="0"/>
              </a:rPr>
              <a:t> </a:t>
            </a:r>
            <a:r>
              <a:rPr lang="en-US" sz="2000" b="1" dirty="0">
                <a:latin typeface="Times New Roman" pitchFamily="18" charset="0"/>
                <a:cs typeface="Times New Roman" pitchFamily="18" charset="0"/>
              </a:rPr>
              <a:t>three</a:t>
            </a:r>
            <a:r>
              <a:rPr lang="en-US" sz="2000" b="1" spc="-15" dirty="0">
                <a:latin typeface="Times New Roman" pitchFamily="18" charset="0"/>
                <a:cs typeface="Times New Roman" pitchFamily="18" charset="0"/>
              </a:rPr>
              <a:t> </a:t>
            </a:r>
            <a:r>
              <a:rPr lang="en-US" sz="2000" b="1" dirty="0">
                <a:latin typeface="Times New Roman" pitchFamily="18" charset="0"/>
                <a:cs typeface="Times New Roman" pitchFamily="18" charset="0"/>
              </a:rPr>
              <a:t>years</a:t>
            </a:r>
            <a:r>
              <a:rPr lang="en-US" sz="2000" dirty="0">
                <a:latin typeface="Times New Roman" pitchFamily="18" charset="0"/>
                <a:cs typeface="Times New Roman" pitchFamily="18" charset="0"/>
              </a:rPr>
              <a:t>) </a:t>
            </a:r>
            <a:r>
              <a:rPr lang="en-US" sz="2000" spc="-20" dirty="0">
                <a:latin typeface="Times New Roman" pitchFamily="18" charset="0"/>
                <a:cs typeface="Times New Roman" pitchFamily="18" charset="0"/>
              </a:rPr>
              <a:t>etc.</a:t>
            </a:r>
            <a:r>
              <a:rPr lang="en-US" sz="2000" dirty="0">
                <a:latin typeface="Times New Roman" pitchFamily="18" charset="0"/>
                <a:cs typeface="Times New Roman" pitchFamily="18" charset="0"/>
              </a:rPr>
              <a:t> ,</a:t>
            </a:r>
            <a:r>
              <a:rPr lang="en-US" sz="2000" spc="-35" dirty="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marL="0" indent="0">
              <a:lnSpc>
                <a:spcPct val="100000"/>
              </a:lnSpc>
              <a:spcBef>
                <a:spcPts val="0"/>
              </a:spcBef>
              <a:buNone/>
              <a:tabLst>
                <a:tab pos="213995" algn="l"/>
              </a:tabLst>
            </a:pPr>
            <a:endParaRPr lang="en-US" sz="2400" b="1" spc="-10" dirty="0">
              <a:latin typeface="Times New Roman" pitchFamily="18" charset="0"/>
              <a:cs typeface="Times New Roman" pitchFamily="18" charset="0"/>
            </a:endParaRPr>
          </a:p>
          <a:p>
            <a:pPr marL="0" indent="0">
              <a:lnSpc>
                <a:spcPct val="100000"/>
              </a:lnSpc>
              <a:spcBef>
                <a:spcPts val="0"/>
              </a:spcBef>
              <a:buNone/>
              <a:tabLst>
                <a:tab pos="213995" algn="l"/>
              </a:tabLst>
            </a:pPr>
            <a:r>
              <a:rPr lang="en-US" sz="2400" b="1" spc="-10" dirty="0">
                <a:latin typeface="Times New Roman" pitchFamily="18" charset="0"/>
                <a:cs typeface="Times New Roman" pitchFamily="18" charset="0"/>
              </a:rPr>
              <a:t>AI-</a:t>
            </a:r>
            <a:r>
              <a:rPr lang="en-US" sz="2400" b="1" dirty="0">
                <a:latin typeface="Times New Roman" pitchFamily="18" charset="0"/>
                <a:cs typeface="Times New Roman" pitchFamily="18" charset="0"/>
              </a:rPr>
              <a:t>Driven</a:t>
            </a:r>
            <a:r>
              <a:rPr lang="en-US" sz="2400" b="1" spc="-35" dirty="0">
                <a:latin typeface="Times New Roman" pitchFamily="18" charset="0"/>
                <a:cs typeface="Times New Roman" pitchFamily="18" charset="0"/>
              </a:rPr>
              <a:t> </a:t>
            </a:r>
            <a:r>
              <a:rPr lang="en-US" sz="2400" b="1" dirty="0">
                <a:latin typeface="Times New Roman" pitchFamily="18" charset="0"/>
                <a:cs typeface="Times New Roman" pitchFamily="18" charset="0"/>
              </a:rPr>
              <a:t>Data</a:t>
            </a:r>
            <a:r>
              <a:rPr lang="en-US" sz="2400" b="1" spc="-60" dirty="0">
                <a:latin typeface="Times New Roman" pitchFamily="18" charset="0"/>
                <a:cs typeface="Times New Roman" pitchFamily="18" charset="0"/>
              </a:rPr>
              <a:t> </a:t>
            </a:r>
            <a:r>
              <a:rPr lang="en-US" sz="2400" b="1" spc="-10" dirty="0">
                <a:latin typeface="Times New Roman" pitchFamily="18" charset="0"/>
                <a:cs typeface="Times New Roman" pitchFamily="18" charset="0"/>
              </a:rPr>
              <a:t>Validation:</a:t>
            </a:r>
            <a:endParaRPr lang="en-US" sz="2400" dirty="0">
              <a:latin typeface="Times New Roman" pitchFamily="18" charset="0"/>
              <a:cs typeface="Times New Roman" pitchFamily="18" charset="0"/>
            </a:endParaRPr>
          </a:p>
          <a:p>
            <a:pPr marL="228600" lvl="2" indent="0">
              <a:lnSpc>
                <a:spcPct val="100000"/>
              </a:lnSpc>
              <a:spcBef>
                <a:spcPts val="0"/>
              </a:spcBef>
              <a:buNone/>
              <a:tabLst>
                <a:tab pos="241300" algn="l"/>
              </a:tabLst>
            </a:pPr>
            <a:r>
              <a:rPr lang="en-US" b="1" spc="-10" dirty="0">
                <a:latin typeface="Times New Roman" pitchFamily="18" charset="0"/>
                <a:cs typeface="Times New Roman" pitchFamily="18" charset="0"/>
              </a:rPr>
              <a:t>Automated</a:t>
            </a:r>
            <a:r>
              <a:rPr lang="en-US" b="1" spc="15" dirty="0">
                <a:latin typeface="Times New Roman" pitchFamily="18" charset="0"/>
                <a:cs typeface="Times New Roman" pitchFamily="18" charset="0"/>
              </a:rPr>
              <a:t> </a:t>
            </a:r>
            <a:r>
              <a:rPr lang="en-US" b="1" spc="-20" dirty="0">
                <a:latin typeface="Times New Roman" pitchFamily="18" charset="0"/>
                <a:cs typeface="Times New Roman" pitchFamily="18" charset="0"/>
              </a:rPr>
              <a:t>Cross-</a:t>
            </a:r>
            <a:r>
              <a:rPr lang="en-US" b="1" spc="-10" dirty="0">
                <a:latin typeface="Times New Roman" pitchFamily="18" charset="0"/>
                <a:cs typeface="Times New Roman" pitchFamily="18" charset="0"/>
              </a:rPr>
              <a:t>Checks</a:t>
            </a:r>
            <a:r>
              <a:rPr lang="en-US" spc="-10"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457200" marR="5080" lvl="3" indent="-287020">
              <a:lnSpc>
                <a:spcPct val="100000"/>
              </a:lnSpc>
              <a:spcBef>
                <a:spcPts val="0"/>
              </a:spcBef>
              <a:buFont typeface="Arial MT"/>
              <a:buChar char="•"/>
              <a:tabLst>
                <a:tab pos="756285" algn="l"/>
              </a:tabLst>
            </a:pPr>
            <a:r>
              <a:rPr lang="en-US" sz="2200" dirty="0">
                <a:latin typeface="Times New Roman" pitchFamily="18" charset="0"/>
                <a:cs typeface="Times New Roman" pitchFamily="18" charset="0"/>
              </a:rPr>
              <a:t>AI</a:t>
            </a:r>
            <a:r>
              <a:rPr lang="en-US" sz="2200" spc="-15" dirty="0">
                <a:latin typeface="Times New Roman" pitchFamily="18" charset="0"/>
                <a:cs typeface="Times New Roman" pitchFamily="18" charset="0"/>
              </a:rPr>
              <a:t> </a:t>
            </a:r>
            <a:r>
              <a:rPr lang="en-US" sz="2200" spc="-10" dirty="0">
                <a:latin typeface="Times New Roman" pitchFamily="18" charset="0"/>
                <a:cs typeface="Times New Roman" pitchFamily="18" charset="0"/>
              </a:rPr>
              <a:t>compares</a:t>
            </a:r>
            <a:r>
              <a:rPr lang="en-US" sz="2200" spc="5" dirty="0">
                <a:latin typeface="Times New Roman" pitchFamily="18" charset="0"/>
                <a:cs typeface="Times New Roman" pitchFamily="18" charset="0"/>
              </a:rPr>
              <a:t> </a:t>
            </a:r>
            <a:r>
              <a:rPr lang="en-US" sz="2200" spc="-10" dirty="0">
                <a:latin typeface="Times New Roman" pitchFamily="18" charset="0"/>
                <a:cs typeface="Times New Roman" pitchFamily="18" charset="0"/>
              </a:rPr>
              <a:t>institutional</a:t>
            </a:r>
            <a:r>
              <a:rPr lang="en-US" sz="2200" spc="-40" dirty="0">
                <a:latin typeface="Times New Roman" pitchFamily="18" charset="0"/>
                <a:cs typeface="Times New Roman" pitchFamily="18" charset="0"/>
              </a:rPr>
              <a:t> </a:t>
            </a:r>
            <a:r>
              <a:rPr lang="en-US" sz="2200" dirty="0">
                <a:latin typeface="Times New Roman" pitchFamily="18" charset="0"/>
                <a:cs typeface="Times New Roman" pitchFamily="18" charset="0"/>
              </a:rPr>
              <a:t>submissions</a:t>
            </a:r>
            <a:r>
              <a:rPr lang="en-US" sz="2200" spc="-25" dirty="0">
                <a:latin typeface="Times New Roman" pitchFamily="18" charset="0"/>
                <a:cs typeface="Times New Roman" pitchFamily="18" charset="0"/>
              </a:rPr>
              <a:t> </a:t>
            </a:r>
            <a:r>
              <a:rPr lang="en-US" sz="2200" dirty="0">
                <a:latin typeface="Times New Roman" pitchFamily="18" charset="0"/>
                <a:cs typeface="Times New Roman" pitchFamily="18" charset="0"/>
              </a:rPr>
              <a:t>with</a:t>
            </a:r>
            <a:r>
              <a:rPr lang="en-US" sz="2200" spc="-10" dirty="0">
                <a:latin typeface="Times New Roman" pitchFamily="18" charset="0"/>
                <a:cs typeface="Times New Roman" pitchFamily="18" charset="0"/>
              </a:rPr>
              <a:t> </a:t>
            </a:r>
            <a:r>
              <a:rPr lang="en-US" sz="2200" b="1" dirty="0">
                <a:latin typeface="Times New Roman" pitchFamily="18" charset="0"/>
                <a:cs typeface="Times New Roman" pitchFamily="18" charset="0"/>
              </a:rPr>
              <a:t>AISHE,</a:t>
            </a:r>
            <a:r>
              <a:rPr lang="en-US" sz="2200" b="1" spc="10" dirty="0">
                <a:latin typeface="Times New Roman" pitchFamily="18" charset="0"/>
                <a:cs typeface="Times New Roman" pitchFamily="18" charset="0"/>
              </a:rPr>
              <a:t> </a:t>
            </a:r>
            <a:r>
              <a:rPr lang="en-US" sz="2200" b="1" spc="-10" dirty="0">
                <a:latin typeface="Times New Roman" pitchFamily="18" charset="0"/>
                <a:cs typeface="Times New Roman" pitchFamily="18" charset="0"/>
              </a:rPr>
              <a:t>Scopus, </a:t>
            </a:r>
            <a:r>
              <a:rPr lang="en-US" sz="2200" b="1" dirty="0">
                <a:latin typeface="Times New Roman" pitchFamily="18" charset="0"/>
                <a:cs typeface="Times New Roman" pitchFamily="18" charset="0"/>
              </a:rPr>
              <a:t>LinkedIn,</a:t>
            </a:r>
            <a:r>
              <a:rPr lang="en-US" sz="2200" b="1" spc="-50" dirty="0">
                <a:latin typeface="Times New Roman" pitchFamily="18" charset="0"/>
                <a:cs typeface="Times New Roman" pitchFamily="18" charset="0"/>
              </a:rPr>
              <a:t> </a:t>
            </a:r>
            <a:r>
              <a:rPr lang="en-US" sz="2200" b="1" dirty="0">
                <a:latin typeface="Times New Roman" pitchFamily="18" charset="0"/>
                <a:cs typeface="Times New Roman" pitchFamily="18" charset="0"/>
              </a:rPr>
              <a:t>and</a:t>
            </a:r>
            <a:r>
              <a:rPr lang="en-US" sz="2200" b="1" spc="-70" dirty="0">
                <a:latin typeface="Times New Roman" pitchFamily="18" charset="0"/>
                <a:cs typeface="Times New Roman" pitchFamily="18" charset="0"/>
              </a:rPr>
              <a:t> </a:t>
            </a:r>
            <a:r>
              <a:rPr lang="en-US" sz="2200" b="1" dirty="0">
                <a:latin typeface="Times New Roman" pitchFamily="18" charset="0"/>
                <a:cs typeface="Times New Roman" pitchFamily="18" charset="0"/>
              </a:rPr>
              <a:t>patent</a:t>
            </a:r>
            <a:r>
              <a:rPr lang="en-US" sz="2200" b="1" spc="-65" dirty="0">
                <a:latin typeface="Times New Roman" pitchFamily="18" charset="0"/>
                <a:cs typeface="Times New Roman" pitchFamily="18" charset="0"/>
              </a:rPr>
              <a:t> </a:t>
            </a:r>
            <a:r>
              <a:rPr lang="en-US" sz="2200" b="1" spc="-10" dirty="0">
                <a:latin typeface="Times New Roman" pitchFamily="18" charset="0"/>
                <a:cs typeface="Times New Roman" pitchFamily="18" charset="0"/>
              </a:rPr>
              <a:t>databases</a:t>
            </a:r>
            <a:r>
              <a:rPr lang="en-US" sz="2200" spc="-1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marL="170815" lvl="3" indent="0">
              <a:lnSpc>
                <a:spcPct val="100000"/>
              </a:lnSpc>
              <a:spcBef>
                <a:spcPts val="0"/>
              </a:spcBef>
              <a:buNone/>
              <a:tabLst>
                <a:tab pos="756285" algn="l"/>
              </a:tabLst>
            </a:pPr>
            <a:r>
              <a:rPr lang="en-US" sz="2200" dirty="0">
                <a:latin typeface="Times New Roman" pitchFamily="18" charset="0"/>
                <a:cs typeface="Times New Roman" pitchFamily="18" charset="0"/>
              </a:rPr>
              <a:t>Example:</a:t>
            </a:r>
            <a:r>
              <a:rPr lang="en-US" sz="2200" spc="-60" dirty="0">
                <a:latin typeface="Times New Roman" pitchFamily="18" charset="0"/>
                <a:cs typeface="Times New Roman" pitchFamily="18" charset="0"/>
              </a:rPr>
              <a:t> </a:t>
            </a:r>
            <a:r>
              <a:rPr lang="en-US" sz="2200" dirty="0">
                <a:latin typeface="Times New Roman" pitchFamily="18" charset="0"/>
                <a:cs typeface="Times New Roman" pitchFamily="18" charset="0"/>
              </a:rPr>
              <a:t>AI</a:t>
            </a:r>
            <a:r>
              <a:rPr lang="en-US" sz="2200" spc="-50" dirty="0">
                <a:latin typeface="Times New Roman" pitchFamily="18" charset="0"/>
                <a:cs typeface="Times New Roman" pitchFamily="18" charset="0"/>
              </a:rPr>
              <a:t> </a:t>
            </a:r>
            <a:r>
              <a:rPr lang="en-US" sz="2200" spc="-20" dirty="0">
                <a:latin typeface="Times New Roman" pitchFamily="18" charset="0"/>
                <a:cs typeface="Times New Roman" pitchFamily="18" charset="0"/>
              </a:rPr>
              <a:t>cross-</a:t>
            </a:r>
            <a:r>
              <a:rPr lang="en-US" sz="2200" dirty="0">
                <a:latin typeface="Times New Roman" pitchFamily="18" charset="0"/>
                <a:cs typeface="Times New Roman" pitchFamily="18" charset="0"/>
              </a:rPr>
              <a:t>verifies</a:t>
            </a:r>
            <a:r>
              <a:rPr lang="en-US" sz="2200" spc="-25" dirty="0">
                <a:latin typeface="Times New Roman" pitchFamily="18" charset="0"/>
                <a:cs typeface="Times New Roman" pitchFamily="18" charset="0"/>
              </a:rPr>
              <a:t> </a:t>
            </a:r>
            <a:r>
              <a:rPr lang="en-US" sz="2200" dirty="0">
                <a:latin typeface="Times New Roman" pitchFamily="18" charset="0"/>
                <a:cs typeface="Times New Roman" pitchFamily="18" charset="0"/>
              </a:rPr>
              <a:t>with</a:t>
            </a:r>
            <a:r>
              <a:rPr lang="en-US" sz="2200" spc="-45" dirty="0">
                <a:latin typeface="Times New Roman" pitchFamily="18" charset="0"/>
                <a:cs typeface="Times New Roman" pitchFamily="18" charset="0"/>
              </a:rPr>
              <a:t> </a:t>
            </a:r>
            <a:r>
              <a:rPr lang="en-US" sz="2200" dirty="0">
                <a:latin typeface="Times New Roman" pitchFamily="18" charset="0"/>
                <a:cs typeface="Times New Roman" pitchFamily="18" charset="0"/>
              </a:rPr>
              <a:t>employer</a:t>
            </a:r>
            <a:r>
              <a:rPr lang="en-US" sz="2200" spc="-15" dirty="0">
                <a:latin typeface="Times New Roman" pitchFamily="18" charset="0"/>
                <a:cs typeface="Times New Roman" pitchFamily="18" charset="0"/>
              </a:rPr>
              <a:t> </a:t>
            </a:r>
            <a:r>
              <a:rPr lang="en-US" sz="2200" dirty="0">
                <a:latin typeface="Times New Roman" pitchFamily="18" charset="0"/>
                <a:cs typeface="Times New Roman" pitchFamily="18" charset="0"/>
              </a:rPr>
              <a:t>records</a:t>
            </a:r>
            <a:r>
              <a:rPr lang="en-US" sz="2200" spc="-5" dirty="0">
                <a:latin typeface="Times New Roman" pitchFamily="18" charset="0"/>
                <a:cs typeface="Times New Roman" pitchFamily="18" charset="0"/>
              </a:rPr>
              <a:t> </a:t>
            </a:r>
            <a:r>
              <a:rPr lang="en-US" sz="2200" dirty="0">
                <a:latin typeface="Times New Roman" pitchFamily="18" charset="0"/>
                <a:cs typeface="Times New Roman" pitchFamily="18" charset="0"/>
              </a:rPr>
              <a:t>if</a:t>
            </a:r>
            <a:r>
              <a:rPr lang="en-US" sz="2200" spc="-55" dirty="0">
                <a:latin typeface="Times New Roman" pitchFamily="18" charset="0"/>
                <a:cs typeface="Times New Roman" pitchFamily="18" charset="0"/>
              </a:rPr>
              <a:t> </a:t>
            </a:r>
            <a:r>
              <a:rPr lang="en-US" sz="2200" dirty="0">
                <a:latin typeface="Times New Roman" pitchFamily="18" charset="0"/>
                <a:cs typeface="Times New Roman" pitchFamily="18" charset="0"/>
              </a:rPr>
              <a:t>an</a:t>
            </a:r>
            <a:r>
              <a:rPr lang="en-US" sz="2200" spc="-55" dirty="0">
                <a:latin typeface="Times New Roman" pitchFamily="18" charset="0"/>
                <a:cs typeface="Times New Roman" pitchFamily="18" charset="0"/>
              </a:rPr>
              <a:t> </a:t>
            </a:r>
            <a:r>
              <a:rPr lang="en-US" sz="2200" spc="-25" dirty="0">
                <a:latin typeface="Times New Roman" pitchFamily="18" charset="0"/>
                <a:cs typeface="Times New Roman" pitchFamily="18" charset="0"/>
              </a:rPr>
              <a:t>HEI</a:t>
            </a:r>
            <a:r>
              <a:rPr lang="en-US" sz="2200" dirty="0">
                <a:latin typeface="Times New Roman" pitchFamily="18" charset="0"/>
                <a:cs typeface="Times New Roman" pitchFamily="18" charset="0"/>
              </a:rPr>
              <a:t> </a:t>
            </a:r>
            <a:r>
              <a:rPr lang="en-US" sz="2000" dirty="0">
                <a:latin typeface="Times New Roman" pitchFamily="18" charset="0"/>
                <a:cs typeface="Times New Roman" pitchFamily="18" charset="0"/>
              </a:rPr>
              <a:t>claims</a:t>
            </a:r>
            <a:r>
              <a:rPr lang="en-US" sz="2000" spc="-55" dirty="0">
                <a:latin typeface="Times New Roman" pitchFamily="18" charset="0"/>
                <a:cs typeface="Times New Roman" pitchFamily="18" charset="0"/>
              </a:rPr>
              <a:t> </a:t>
            </a:r>
            <a:r>
              <a:rPr lang="en-US" sz="2000" dirty="0">
                <a:latin typeface="Times New Roman" pitchFamily="18" charset="0"/>
                <a:cs typeface="Times New Roman" pitchFamily="18" charset="0"/>
              </a:rPr>
              <a:t>100%</a:t>
            </a:r>
            <a:r>
              <a:rPr lang="en-US" sz="2000" spc="-10" dirty="0">
                <a:latin typeface="Times New Roman" pitchFamily="18" charset="0"/>
                <a:cs typeface="Times New Roman" pitchFamily="18" charset="0"/>
              </a:rPr>
              <a:t> placements.</a:t>
            </a:r>
            <a:endParaRPr lang="en-US" sz="2000" dirty="0">
              <a:latin typeface="Times New Roman" pitchFamily="18" charset="0"/>
              <a:cs typeface="Times New Roman" pitchFamily="18" charset="0"/>
            </a:endParaRPr>
          </a:p>
          <a:p>
            <a:pPr marL="0" indent="0">
              <a:lnSpc>
                <a:spcPct val="100000"/>
              </a:lnSpc>
              <a:spcBef>
                <a:spcPts val="0"/>
              </a:spcBef>
              <a:buNone/>
            </a:pPr>
            <a:endParaRPr lang="en-US" sz="2400" b="1" dirty="0">
              <a:latin typeface="Times New Roman" pitchFamily="18" charset="0"/>
              <a:cs typeface="Times New Roman" pitchFamily="18" charset="0"/>
            </a:endParaRPr>
          </a:p>
          <a:p>
            <a:pPr marL="0" indent="0">
              <a:lnSpc>
                <a:spcPct val="100000"/>
              </a:lnSpc>
              <a:spcBef>
                <a:spcPts val="0"/>
              </a:spcBef>
              <a:buNone/>
            </a:pPr>
            <a:r>
              <a:rPr lang="en-US" sz="2400" b="1" dirty="0">
                <a:latin typeface="Times New Roman" pitchFamily="18" charset="0"/>
                <a:cs typeface="Times New Roman" pitchFamily="18" charset="0"/>
              </a:rPr>
              <a:t>Fraud</a:t>
            </a:r>
            <a:r>
              <a:rPr lang="en-US" sz="2400" b="1" spc="-65" dirty="0">
                <a:latin typeface="Times New Roman" pitchFamily="18" charset="0"/>
                <a:cs typeface="Times New Roman" pitchFamily="18" charset="0"/>
              </a:rPr>
              <a:t> </a:t>
            </a:r>
            <a:r>
              <a:rPr lang="en-US" sz="2400" b="1" spc="-10" dirty="0">
                <a:latin typeface="Times New Roman" pitchFamily="18" charset="0"/>
                <a:cs typeface="Times New Roman" pitchFamily="18" charset="0"/>
              </a:rPr>
              <a:t>Detection</a:t>
            </a:r>
            <a:r>
              <a:rPr lang="en-US" sz="2400" spc="-1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marL="457200" lvl="1" indent="-286385">
              <a:lnSpc>
                <a:spcPct val="100000"/>
              </a:lnSpc>
              <a:spcBef>
                <a:spcPts val="0"/>
              </a:spcBef>
              <a:buFont typeface="Arial MT"/>
              <a:buChar char="•"/>
              <a:tabLst>
                <a:tab pos="299085" algn="l"/>
              </a:tabLst>
            </a:pPr>
            <a:r>
              <a:rPr lang="en-US" sz="2000" dirty="0">
                <a:latin typeface="Times New Roman" pitchFamily="18" charset="0"/>
                <a:cs typeface="Times New Roman" pitchFamily="18" charset="0"/>
              </a:rPr>
              <a:t>Blockchain</a:t>
            </a:r>
            <a:r>
              <a:rPr lang="en-US" sz="2000" spc="-55" dirty="0">
                <a:latin typeface="Times New Roman" pitchFamily="18" charset="0"/>
                <a:cs typeface="Times New Roman" pitchFamily="18" charset="0"/>
              </a:rPr>
              <a:t> </a:t>
            </a:r>
            <a:r>
              <a:rPr lang="en-US" sz="2000" dirty="0">
                <a:latin typeface="Times New Roman" pitchFamily="18" charset="0"/>
                <a:cs typeface="Times New Roman" pitchFamily="18" charset="0"/>
              </a:rPr>
              <a:t>logs</a:t>
            </a:r>
            <a:r>
              <a:rPr lang="en-US" sz="2000" spc="-55" dirty="0">
                <a:latin typeface="Times New Roman" pitchFamily="18" charset="0"/>
                <a:cs typeface="Times New Roman" pitchFamily="18" charset="0"/>
              </a:rPr>
              <a:t> </a:t>
            </a:r>
            <a:r>
              <a:rPr lang="en-US" sz="2000" spc="-10" dirty="0">
                <a:latin typeface="Times New Roman" pitchFamily="18" charset="0"/>
                <a:cs typeface="Times New Roman" pitchFamily="18" charset="0"/>
              </a:rPr>
              <a:t>prevent</a:t>
            </a:r>
            <a:r>
              <a:rPr lang="en-US" sz="2000" spc="-25" dirty="0">
                <a:latin typeface="Times New Roman" pitchFamily="18" charset="0"/>
                <a:cs typeface="Times New Roman" pitchFamily="18" charset="0"/>
              </a:rPr>
              <a:t> </a:t>
            </a:r>
            <a:r>
              <a:rPr lang="en-US" sz="2000" b="1" dirty="0">
                <a:latin typeface="Times New Roman" pitchFamily="18" charset="0"/>
                <a:cs typeface="Times New Roman" pitchFamily="18" charset="0"/>
              </a:rPr>
              <a:t>data</a:t>
            </a:r>
            <a:r>
              <a:rPr lang="en-US" sz="2000" b="1" spc="-55" dirty="0">
                <a:latin typeface="Times New Roman" pitchFamily="18" charset="0"/>
                <a:cs typeface="Times New Roman" pitchFamily="18" charset="0"/>
              </a:rPr>
              <a:t> </a:t>
            </a:r>
            <a:r>
              <a:rPr lang="en-US" sz="2000" b="1" spc="-10" dirty="0">
                <a:latin typeface="Times New Roman" pitchFamily="18" charset="0"/>
                <a:cs typeface="Times New Roman" pitchFamily="18" charset="0"/>
              </a:rPr>
              <a:t>tampering</a:t>
            </a:r>
            <a:r>
              <a:rPr lang="en-US" sz="2000" spc="-10"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marL="457200" lvl="1" indent="-286385">
              <a:lnSpc>
                <a:spcPct val="100000"/>
              </a:lnSpc>
              <a:spcBef>
                <a:spcPts val="0"/>
              </a:spcBef>
              <a:buFont typeface="Arial MT"/>
              <a:buChar char="•"/>
              <a:tabLst>
                <a:tab pos="299085" algn="l"/>
              </a:tabLst>
            </a:pPr>
            <a:r>
              <a:rPr lang="en-US" sz="2000" dirty="0">
                <a:latin typeface="Times New Roman" pitchFamily="18" charset="0"/>
                <a:cs typeface="Times New Roman" pitchFamily="18" charset="0"/>
              </a:rPr>
              <a:t>Suspicious</a:t>
            </a:r>
            <a:r>
              <a:rPr lang="en-US" sz="2000" spc="-60" dirty="0">
                <a:latin typeface="Times New Roman" pitchFamily="18" charset="0"/>
                <a:cs typeface="Times New Roman" pitchFamily="18" charset="0"/>
              </a:rPr>
              <a:t> </a:t>
            </a:r>
            <a:r>
              <a:rPr lang="en-US" sz="2000" dirty="0">
                <a:latin typeface="Times New Roman" pitchFamily="18" charset="0"/>
                <a:cs typeface="Times New Roman" pitchFamily="18" charset="0"/>
              </a:rPr>
              <a:t>entries</a:t>
            </a:r>
            <a:r>
              <a:rPr lang="en-US" sz="2000" spc="-45" dirty="0">
                <a:latin typeface="Times New Roman" pitchFamily="18" charset="0"/>
                <a:cs typeface="Times New Roman" pitchFamily="18" charset="0"/>
              </a:rPr>
              <a:t> </a:t>
            </a:r>
            <a:r>
              <a:rPr lang="en-US" sz="2000" dirty="0">
                <a:latin typeface="Times New Roman" pitchFamily="18" charset="0"/>
                <a:cs typeface="Times New Roman" pitchFamily="18" charset="0"/>
              </a:rPr>
              <a:t>flagged</a:t>
            </a:r>
            <a:r>
              <a:rPr lang="en-US" sz="2000" spc="-75" dirty="0">
                <a:latin typeface="Times New Roman" pitchFamily="18" charset="0"/>
                <a:cs typeface="Times New Roman" pitchFamily="18" charset="0"/>
              </a:rPr>
              <a:t> </a:t>
            </a:r>
            <a:r>
              <a:rPr lang="en-US" sz="2000" dirty="0">
                <a:latin typeface="Times New Roman" pitchFamily="18" charset="0"/>
                <a:cs typeface="Times New Roman" pitchFamily="18" charset="0"/>
              </a:rPr>
              <a:t>for</a:t>
            </a:r>
            <a:r>
              <a:rPr lang="en-US" sz="2000" spc="-25" dirty="0">
                <a:latin typeface="Times New Roman" pitchFamily="18" charset="0"/>
                <a:cs typeface="Times New Roman" pitchFamily="18" charset="0"/>
              </a:rPr>
              <a:t> </a:t>
            </a:r>
            <a:r>
              <a:rPr lang="en-US" sz="2000" b="1" dirty="0">
                <a:latin typeface="Times New Roman" pitchFamily="18" charset="0"/>
                <a:cs typeface="Times New Roman" pitchFamily="18" charset="0"/>
              </a:rPr>
              <a:t>manual</a:t>
            </a:r>
            <a:r>
              <a:rPr lang="en-US" sz="2000" b="1" spc="-45" dirty="0">
                <a:latin typeface="Times New Roman" pitchFamily="18" charset="0"/>
                <a:cs typeface="Times New Roman" pitchFamily="18" charset="0"/>
              </a:rPr>
              <a:t> </a:t>
            </a:r>
            <a:r>
              <a:rPr lang="en-US" sz="2000" b="1" spc="-10" dirty="0">
                <a:latin typeface="Times New Roman" pitchFamily="18" charset="0"/>
                <a:cs typeface="Times New Roman" pitchFamily="18" charset="0"/>
              </a:rPr>
              <a:t>audit</a:t>
            </a:r>
            <a:endParaRPr lang="en-US" sz="2000" dirty="0">
              <a:latin typeface="Times New Roman" pitchFamily="18" charset="0"/>
              <a:cs typeface="Times New Roman" pitchFamily="18" charset="0"/>
            </a:endParaRPr>
          </a:p>
          <a:p>
            <a:pPr marL="0">
              <a:lnSpc>
                <a:spcPct val="100000"/>
              </a:lnSpc>
              <a:spcBef>
                <a:spcPts val="0"/>
              </a:spcBef>
            </a:pPr>
            <a:endParaRPr lang="en-US" sz="2400" dirty="0"/>
          </a:p>
        </p:txBody>
      </p:sp>
      <p:sp>
        <p:nvSpPr>
          <p:cNvPr id="7" name="Footer Placeholder 6"/>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8" name="Slide Number Placeholder 7"/>
          <p:cNvSpPr>
            <a:spLocks noGrp="1"/>
          </p:cNvSpPr>
          <p:nvPr>
            <p:ph type="sldNum" sz="quarter" idx="12"/>
          </p:nvPr>
        </p:nvSpPr>
        <p:spPr/>
        <p:txBody>
          <a:bodyPr/>
          <a:lstStyle/>
          <a:p>
            <a:fld id="{0369829C-C6AB-4FFE-8619-7C8CBBAF19CF}" type="slidenum">
              <a:rPr lang="en-US" smtClean="0"/>
              <a:pPr/>
              <a:t>36</a:t>
            </a:fld>
            <a:endParaRPr lang="en-US"/>
          </a:p>
        </p:txBody>
      </p:sp>
      <p:pic>
        <p:nvPicPr>
          <p:cNvPr id="4" name="Picture 3">
            <a:extLst>
              <a:ext uri="{FF2B5EF4-FFF2-40B4-BE49-F238E27FC236}">
                <a16:creationId xmlns:a16="http://schemas.microsoft.com/office/drawing/2014/main" id="{FB4B1B4E-38FD-51F0-B294-31EFD034DC87}"/>
              </a:ext>
            </a:extLst>
          </p:cNvPr>
          <p:cNvPicPr>
            <a:picLocks noChangeAspect="1"/>
          </p:cNvPicPr>
          <p:nvPr/>
        </p:nvPicPr>
        <p:blipFill>
          <a:blip r:embed="rId2" cstate="print"/>
          <a:stretch>
            <a:fillRect/>
          </a:stretch>
        </p:blipFill>
        <p:spPr>
          <a:xfrm>
            <a:off x="8154879" y="4936628"/>
            <a:ext cx="3090940" cy="1524132"/>
          </a:xfrm>
          <a:prstGeom prst="rect">
            <a:avLst/>
          </a:prstGeom>
        </p:spPr>
      </p:pic>
      <p:sp>
        <p:nvSpPr>
          <p:cNvPr id="6" name="Rectangle 5"/>
          <p:cNvSpPr/>
          <p:nvPr/>
        </p:nvSpPr>
        <p:spPr>
          <a:xfrm>
            <a:off x="0" y="1"/>
            <a:ext cx="12192000" cy="50033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schemeClr val="bg1"/>
                </a:solidFill>
                <a:latin typeface="Calibri Light"/>
                <a:cs typeface="Calibri Light"/>
              </a:rPr>
              <a:t>Uniqueness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8961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5th IQAC Meeting, 19th September 2025, SU</a:t>
            </a:r>
          </a:p>
        </p:txBody>
      </p:sp>
      <p:sp>
        <p:nvSpPr>
          <p:cNvPr id="5" name="Slide Number Placeholder 4"/>
          <p:cNvSpPr>
            <a:spLocks noGrp="1"/>
          </p:cNvSpPr>
          <p:nvPr>
            <p:ph type="sldNum" sz="quarter" idx="12"/>
          </p:nvPr>
        </p:nvSpPr>
        <p:spPr/>
        <p:txBody>
          <a:bodyPr/>
          <a:lstStyle/>
          <a:p>
            <a:fld id="{0369829C-C6AB-4FFE-8619-7C8CBBAF19CF}" type="slidenum">
              <a:rPr lang="en-US" smtClean="0"/>
              <a:pPr/>
              <a:t>37</a:t>
            </a:fld>
            <a:endParaRPr lang="en-US"/>
          </a:p>
        </p:txBody>
      </p:sp>
      <p:sp>
        <p:nvSpPr>
          <p:cNvPr id="6" name="Freeform 2"/>
          <p:cNvSpPr/>
          <p:nvPr/>
        </p:nvSpPr>
        <p:spPr>
          <a:xfrm>
            <a:off x="0" y="0"/>
            <a:ext cx="12192000" cy="68580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cstate="print"/>
            <a:stretch>
              <a:fillRect t="-16666" b="-16666"/>
            </a:stretch>
          </a:blipFill>
        </p:spPr>
        <p:txBody>
          <a:bodyPr/>
          <a:lstStyle/>
          <a:p>
            <a:endParaRPr lang="en-US"/>
          </a:p>
        </p:txBody>
      </p:sp>
      <p:sp>
        <p:nvSpPr>
          <p:cNvPr id="7" name="Rectangle: Rounded Corners 1"/>
          <p:cNvSpPr/>
          <p:nvPr/>
        </p:nvSpPr>
        <p:spPr>
          <a:xfrm>
            <a:off x="70496" y="2623756"/>
            <a:ext cx="12017445" cy="1187736"/>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193313" tIns="96657" rIns="193313" bIns="96657" anchor="ctr"/>
          <a:lstStyle/>
          <a:p>
            <a:pPr marL="5467143" indent="-5443649" algn="ctr">
              <a:defRPr/>
            </a:pPr>
            <a:r>
              <a:rPr lang="en-US" altLang="en-US" sz="3200" b="1" dirty="0">
                <a:solidFill>
                  <a:schemeClr val="bg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Any other item with the  permission of Chairperson </a:t>
            </a:r>
          </a:p>
        </p:txBody>
      </p:sp>
    </p:spTree>
    <p:extLst>
      <p:ext uri="{BB962C8B-B14F-4D97-AF65-F5344CB8AC3E}">
        <p14:creationId xmlns:p14="http://schemas.microsoft.com/office/powerpoint/2010/main" val="4148507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Placeholder 2"/>
          <p:cNvSpPr>
            <a:spLocks noGrp="1"/>
          </p:cNvSpPr>
          <p:nvPr>
            <p:ph idx="1"/>
          </p:nvPr>
        </p:nvSpPr>
        <p:spPr/>
        <p:txBody>
          <a:bodyPr/>
          <a:lstStyle/>
          <a:p>
            <a:pPr marL="0" indent="0">
              <a:buNone/>
            </a:pPr>
            <a:endParaRPr lang="en-US" altLang="en-US" dirty="0">
              <a:latin typeface="Tahoma" pitchFamily="34" charset="0"/>
              <a:cs typeface="Tahoma" pitchFamily="34" charset="0"/>
            </a:endParaRPr>
          </a:p>
        </p:txBody>
      </p:sp>
      <p:sp>
        <p:nvSpPr>
          <p:cNvPr id="2" name="Footer Placeholder 1"/>
          <p:cNvSpPr>
            <a:spLocks noGrp="1"/>
          </p:cNvSpPr>
          <p:nvPr>
            <p:ph type="ftr" sz="quarter" idx="11"/>
          </p:nvPr>
        </p:nvSpPr>
        <p:spPr/>
        <p:txBody>
          <a:bodyPr/>
          <a:lstStyle/>
          <a:p>
            <a:r>
              <a:rPr lang="en-US" b="1" dirty="0">
                <a:solidFill>
                  <a:schemeClr val="accent5">
                    <a:lumMod val="75000"/>
                  </a:schemeClr>
                </a:solidFill>
              </a:rPr>
              <a:t>5th IQAC Meeting, 19th September 2025, SU</a:t>
            </a:r>
          </a:p>
        </p:txBody>
      </p:sp>
      <p:sp>
        <p:nvSpPr>
          <p:cNvPr id="3" name="Slide Number Placeholder 2"/>
          <p:cNvSpPr>
            <a:spLocks noGrp="1"/>
          </p:cNvSpPr>
          <p:nvPr>
            <p:ph type="sldNum" sz="quarter" idx="12"/>
          </p:nvPr>
        </p:nvSpPr>
        <p:spPr/>
        <p:txBody>
          <a:bodyPr/>
          <a:lstStyle/>
          <a:p>
            <a:fld id="{0369829C-C6AB-4FFE-8619-7C8CBBAF19CF}" type="slidenum">
              <a:rPr lang="en-US" smtClean="0"/>
              <a:pPr/>
              <a:t>38</a:t>
            </a:fld>
            <a:endParaRPr lang="en-US"/>
          </a:p>
        </p:txBody>
      </p:sp>
      <p:pic>
        <p:nvPicPr>
          <p:cNvPr id="43011" name="object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169" y="1093792"/>
            <a:ext cx="10876123" cy="4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ject 12"/>
          <p:cNvSpPr txBox="1"/>
          <p:nvPr/>
        </p:nvSpPr>
        <p:spPr>
          <a:xfrm>
            <a:off x="4968105" y="6649978"/>
            <a:ext cx="1963747" cy="153888"/>
          </a:xfrm>
          <a:prstGeom prst="rect">
            <a:avLst/>
          </a:prstGeom>
        </p:spPr>
        <p:txBody>
          <a:bodyPr lIns="0" tIns="0" rIns="0" bIns="0">
            <a:spAutoFit/>
          </a:bodyPr>
          <a:lstStyle/>
          <a:p>
            <a:pPr marL="26849" algn="ctr">
              <a:lnSpc>
                <a:spcPts val="1226"/>
              </a:lnSpc>
              <a:defRPr/>
            </a:pPr>
            <a:r>
              <a:rPr lang="en-US" sz="1100" b="1" u="sng" kern="0" dirty="0">
                <a:solidFill>
                  <a:schemeClr val="bg1"/>
                </a:solidFill>
                <a:latin typeface="Microsoft Sans Serif"/>
                <a:cs typeface="Microsoft Sans Serif"/>
              </a:rPr>
              <a:t>IQAC</a:t>
            </a:r>
            <a:endParaRPr sz="1100" b="1" u="sng" kern="0" dirty="0">
              <a:solidFill>
                <a:schemeClr val="bg1"/>
              </a:solidFill>
              <a:latin typeface="Microsoft Sans Serif"/>
              <a:cs typeface="Microsoft Sans Serif"/>
            </a:endParaRPr>
          </a:p>
        </p:txBody>
      </p:sp>
    </p:spTree>
    <p:extLst>
      <p:ext uri="{BB962C8B-B14F-4D97-AF65-F5344CB8AC3E}">
        <p14:creationId xmlns:p14="http://schemas.microsoft.com/office/powerpoint/2010/main" val="283096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1403</TotalTime>
  <Words>4944</Words>
  <Application>Microsoft Office PowerPoint</Application>
  <PresentationFormat>Widescreen</PresentationFormat>
  <Paragraphs>893</Paragraphs>
  <Slides>38</Slides>
  <Notes>9</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3</vt:i4>
      </vt:variant>
      <vt:variant>
        <vt:lpstr>Slide Titles</vt:lpstr>
      </vt:variant>
      <vt:variant>
        <vt:i4>38</vt:i4>
      </vt:variant>
    </vt:vector>
  </HeadingPairs>
  <TitlesOfParts>
    <vt:vector size="61" baseType="lpstr">
      <vt:lpstr>Agency FB</vt:lpstr>
      <vt:lpstr>Aptos</vt:lpstr>
      <vt:lpstr>Aptos Narrow</vt:lpstr>
      <vt:lpstr>Arial</vt:lpstr>
      <vt:lpstr>Arial MT</vt:lpstr>
      <vt:lpstr>Arial Nova</vt:lpstr>
      <vt:lpstr>Calibri</vt:lpstr>
      <vt:lpstr>Calibri Light</vt:lpstr>
      <vt:lpstr>Fira Sans Extra Condensed Mediu</vt:lpstr>
      <vt:lpstr>Microsoft Sans Serif</vt:lpstr>
      <vt:lpstr>Noto Sans</vt:lpstr>
      <vt:lpstr>Open Sans</vt:lpstr>
      <vt:lpstr>Palatino Linotype</vt:lpstr>
      <vt:lpstr>Roboto</vt:lpstr>
      <vt:lpstr>Segoe UI Light</vt:lpstr>
      <vt:lpstr>Tahoma</vt:lpstr>
      <vt:lpstr>Times New Roman</vt:lpstr>
      <vt:lpstr>Trebuchet MS</vt:lpstr>
      <vt:lpstr>Wingdings</vt:lpstr>
      <vt:lpstr>Office Theme</vt:lpstr>
      <vt:lpstr>Chart</vt:lpstr>
      <vt:lpstr>Microsoft Excel Chart</vt:lpstr>
      <vt:lpstr>Document</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IV</vt:lpstr>
      <vt:lpstr>It is aligned with NEP-2020</vt:lpstr>
      <vt:lpstr>Outcome based education</vt:lpstr>
      <vt:lpstr>Input (225)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Gummadi</dc:creator>
  <cp:lastModifiedBy>Dr. Gummadi</cp:lastModifiedBy>
  <cp:revision>284</cp:revision>
  <cp:lastPrinted>2025-09-18T14:08:43Z</cp:lastPrinted>
  <dcterms:created xsi:type="dcterms:W3CDTF">2025-09-15T08:15:08Z</dcterms:created>
  <dcterms:modified xsi:type="dcterms:W3CDTF">2025-09-19T01:31:23Z</dcterms:modified>
</cp:coreProperties>
</file>