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08" r:id="rId2"/>
    <p:sldMasterId id="2147483754" r:id="rId3"/>
    <p:sldMasterId id="2147483788" r:id="rId4"/>
    <p:sldMasterId id="2147483801" r:id="rId5"/>
  </p:sldMasterIdLst>
  <p:notesMasterIdLst>
    <p:notesMasterId r:id="rId46"/>
  </p:notesMasterIdLst>
  <p:handoutMasterIdLst>
    <p:handoutMasterId r:id="rId47"/>
  </p:handoutMasterIdLst>
  <p:sldIdLst>
    <p:sldId id="654" r:id="rId6"/>
    <p:sldId id="345" r:id="rId7"/>
    <p:sldId id="358" r:id="rId8"/>
    <p:sldId id="623" r:id="rId9"/>
    <p:sldId id="487" r:id="rId10"/>
    <p:sldId id="624" r:id="rId11"/>
    <p:sldId id="625" r:id="rId12"/>
    <p:sldId id="629" r:id="rId13"/>
    <p:sldId id="622" r:id="rId14"/>
    <p:sldId id="619" r:id="rId15"/>
    <p:sldId id="620" r:id="rId16"/>
    <p:sldId id="626" r:id="rId17"/>
    <p:sldId id="628" r:id="rId18"/>
    <p:sldId id="627" r:id="rId19"/>
    <p:sldId id="630" r:id="rId20"/>
    <p:sldId id="555" r:id="rId21"/>
    <p:sldId id="651" r:id="rId22"/>
    <p:sldId id="639" r:id="rId23"/>
    <p:sldId id="640" r:id="rId24"/>
    <p:sldId id="644" r:id="rId25"/>
    <p:sldId id="652" r:id="rId26"/>
    <p:sldId id="642" r:id="rId27"/>
    <p:sldId id="643" r:id="rId28"/>
    <p:sldId id="645" r:id="rId29"/>
    <p:sldId id="646" r:id="rId30"/>
    <p:sldId id="659" r:id="rId31"/>
    <p:sldId id="658" r:id="rId32"/>
    <p:sldId id="656" r:id="rId33"/>
    <p:sldId id="648" r:id="rId34"/>
    <p:sldId id="650" r:id="rId35"/>
    <p:sldId id="631" r:id="rId36"/>
    <p:sldId id="632" r:id="rId37"/>
    <p:sldId id="633" r:id="rId38"/>
    <p:sldId id="634" r:id="rId39"/>
    <p:sldId id="635" r:id="rId40"/>
    <p:sldId id="636" r:id="rId41"/>
    <p:sldId id="637" r:id="rId42"/>
    <p:sldId id="657" r:id="rId43"/>
    <p:sldId id="653" r:id="rId44"/>
    <p:sldId id="586" r:id="rId45"/>
  </p:sldIdLst>
  <p:sldSz cx="12192000" cy="6858000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FF"/>
    <a:srgbClr val="0000FF"/>
    <a:srgbClr val="FF0066"/>
    <a:srgbClr val="000000"/>
    <a:srgbClr val="008000"/>
    <a:srgbClr val="9999FF"/>
    <a:srgbClr val="CCECFF"/>
    <a:srgbClr val="FFCCCC"/>
    <a:srgbClr val="A50021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838" autoAdjust="0"/>
    <p:restoredTop sz="96323" autoAdjust="0"/>
  </p:normalViewPr>
  <p:slideViewPr>
    <p:cSldViewPr snapToGrid="0">
      <p:cViewPr varScale="1">
        <p:scale>
          <a:sx n="81" d="100"/>
          <a:sy n="81" d="100"/>
        </p:scale>
        <p:origin x="-342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441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553D8B-E12B-4267-B094-2307408FC7F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EF002EEC-E847-4FEB-B379-C931560BBB54}">
      <dgm:prSet phldrT="[Text]"/>
      <dgm:spPr/>
      <dgm:t>
        <a:bodyPr/>
        <a:lstStyle/>
        <a:p>
          <a:r>
            <a:rPr lang="en-US" b="1" dirty="0">
              <a:solidFill>
                <a:srgbClr val="FFFF00"/>
              </a:solidFill>
            </a:rPr>
            <a:t>Academic</a:t>
          </a:r>
          <a:r>
            <a:rPr lang="en-US" dirty="0">
              <a:solidFill>
                <a:srgbClr val="FFFF00"/>
              </a:solidFill>
            </a:rPr>
            <a:t> </a:t>
          </a:r>
          <a:r>
            <a:rPr lang="en-US" b="1" dirty="0">
              <a:solidFill>
                <a:srgbClr val="FFFF00"/>
              </a:solidFill>
            </a:rPr>
            <a:t>peers</a:t>
          </a:r>
          <a:endParaRPr lang="en-IN" b="1" dirty="0">
            <a:solidFill>
              <a:srgbClr val="FFFF00"/>
            </a:solidFill>
          </a:endParaRPr>
        </a:p>
      </dgm:t>
    </dgm:pt>
    <dgm:pt modelId="{FFD83EBE-B41A-4ACC-B3E4-DC14359FA45E}" type="parTrans" cxnId="{E2A0CA56-F001-4EE9-93EE-DE46D146963D}">
      <dgm:prSet/>
      <dgm:spPr/>
      <dgm:t>
        <a:bodyPr/>
        <a:lstStyle/>
        <a:p>
          <a:endParaRPr lang="en-IN"/>
        </a:p>
      </dgm:t>
    </dgm:pt>
    <dgm:pt modelId="{90035284-BF12-4A1D-83A0-E86E3C42B91E}" type="sibTrans" cxnId="{E2A0CA56-F001-4EE9-93EE-DE46D146963D}">
      <dgm:prSet/>
      <dgm:spPr/>
      <dgm:t>
        <a:bodyPr/>
        <a:lstStyle/>
        <a:p>
          <a:endParaRPr lang="en-IN"/>
        </a:p>
      </dgm:t>
    </dgm:pt>
    <dgm:pt modelId="{667499D8-D40D-480C-9E8C-DF0A90F912E8}">
      <dgm:prSet phldrT="[Text]"/>
      <dgm:spPr/>
      <dgm:t>
        <a:bodyPr/>
        <a:lstStyle/>
        <a:p>
          <a:r>
            <a:rPr lang="en-US" dirty="0"/>
            <a:t>Research quality</a:t>
          </a:r>
          <a:endParaRPr lang="en-IN" dirty="0"/>
        </a:p>
      </dgm:t>
    </dgm:pt>
    <dgm:pt modelId="{B42E9C7B-CA12-4135-864A-0D19A92C005D}" type="parTrans" cxnId="{4095151F-132D-4014-9DC6-F0938AE1014C}">
      <dgm:prSet/>
      <dgm:spPr/>
      <dgm:t>
        <a:bodyPr/>
        <a:lstStyle/>
        <a:p>
          <a:endParaRPr lang="en-IN"/>
        </a:p>
      </dgm:t>
    </dgm:pt>
    <dgm:pt modelId="{6B148057-79BF-49FD-A294-AAA0067D0BDC}" type="sibTrans" cxnId="{4095151F-132D-4014-9DC6-F0938AE1014C}">
      <dgm:prSet/>
      <dgm:spPr/>
      <dgm:t>
        <a:bodyPr/>
        <a:lstStyle/>
        <a:p>
          <a:endParaRPr lang="en-IN"/>
        </a:p>
      </dgm:t>
    </dgm:pt>
    <dgm:pt modelId="{5020188F-E785-4788-BC14-622F1598DC84}">
      <dgm:prSet phldrT="[Text]"/>
      <dgm:spPr/>
      <dgm:t>
        <a:bodyPr/>
        <a:lstStyle/>
        <a:p>
          <a:r>
            <a:rPr lang="en-US" dirty="0"/>
            <a:t>Publications &amp;citations</a:t>
          </a:r>
          <a:endParaRPr lang="en-IN" dirty="0"/>
        </a:p>
      </dgm:t>
    </dgm:pt>
    <dgm:pt modelId="{70899872-588C-49BE-8E16-BA09B24FB690}" type="parTrans" cxnId="{5D6199F1-0E2B-434D-AF5D-56499FA550F2}">
      <dgm:prSet/>
      <dgm:spPr/>
      <dgm:t>
        <a:bodyPr/>
        <a:lstStyle/>
        <a:p>
          <a:endParaRPr lang="en-IN"/>
        </a:p>
      </dgm:t>
    </dgm:pt>
    <dgm:pt modelId="{771BE3AB-753C-4AAA-A011-200ADE31B58A}" type="sibTrans" cxnId="{5D6199F1-0E2B-434D-AF5D-56499FA550F2}">
      <dgm:prSet/>
      <dgm:spPr/>
      <dgm:t>
        <a:bodyPr/>
        <a:lstStyle/>
        <a:p>
          <a:endParaRPr lang="en-IN"/>
        </a:p>
      </dgm:t>
    </dgm:pt>
    <dgm:pt modelId="{6F0A61D3-C399-4267-8ECB-678B32755744}">
      <dgm:prSet phldrT="[Text]"/>
      <dgm:spPr/>
      <dgm:t>
        <a:bodyPr/>
        <a:lstStyle/>
        <a:p>
          <a:r>
            <a:rPr lang="en-US" b="1" dirty="0">
              <a:solidFill>
                <a:srgbClr val="FFFF00"/>
              </a:solidFill>
            </a:rPr>
            <a:t>Employers</a:t>
          </a:r>
          <a:endParaRPr lang="en-IN" b="1" dirty="0">
            <a:solidFill>
              <a:srgbClr val="FFFF00"/>
            </a:solidFill>
          </a:endParaRPr>
        </a:p>
      </dgm:t>
    </dgm:pt>
    <dgm:pt modelId="{CC7725C9-B164-4ADC-93D0-35F885417A9B}" type="parTrans" cxnId="{3E15B993-924E-4FF1-83B8-D4BFCEDFC196}">
      <dgm:prSet/>
      <dgm:spPr/>
      <dgm:t>
        <a:bodyPr/>
        <a:lstStyle/>
        <a:p>
          <a:endParaRPr lang="en-IN"/>
        </a:p>
      </dgm:t>
    </dgm:pt>
    <dgm:pt modelId="{75A8B78C-3583-4695-835D-6BC24293C9D2}" type="sibTrans" cxnId="{3E15B993-924E-4FF1-83B8-D4BFCEDFC196}">
      <dgm:prSet/>
      <dgm:spPr/>
      <dgm:t>
        <a:bodyPr/>
        <a:lstStyle/>
        <a:p>
          <a:endParaRPr lang="en-IN"/>
        </a:p>
      </dgm:t>
    </dgm:pt>
    <dgm:pt modelId="{C3E47E77-5F0C-421C-B924-334C28B79619}">
      <dgm:prSet phldrT="[Text]"/>
      <dgm:spPr/>
      <dgm:t>
        <a:bodyPr/>
        <a:lstStyle/>
        <a:p>
          <a:r>
            <a:rPr lang="en-US" dirty="0"/>
            <a:t>Skill readiness</a:t>
          </a:r>
          <a:endParaRPr lang="en-IN" dirty="0"/>
        </a:p>
      </dgm:t>
    </dgm:pt>
    <dgm:pt modelId="{90310D62-2A7D-482A-B0C6-4218C815DB35}" type="parTrans" cxnId="{5D6CE6F5-FD52-4573-8B76-2E97309CA2D0}">
      <dgm:prSet/>
      <dgm:spPr/>
      <dgm:t>
        <a:bodyPr/>
        <a:lstStyle/>
        <a:p>
          <a:endParaRPr lang="en-IN"/>
        </a:p>
      </dgm:t>
    </dgm:pt>
    <dgm:pt modelId="{B92F04DE-CA46-45A2-9AF7-C63AAB340C04}" type="sibTrans" cxnId="{5D6CE6F5-FD52-4573-8B76-2E97309CA2D0}">
      <dgm:prSet/>
      <dgm:spPr/>
      <dgm:t>
        <a:bodyPr/>
        <a:lstStyle/>
        <a:p>
          <a:endParaRPr lang="en-IN"/>
        </a:p>
      </dgm:t>
    </dgm:pt>
    <dgm:pt modelId="{82D485AA-2970-43AB-A8CC-95CDD03738A8}">
      <dgm:prSet phldrT="[Text]"/>
      <dgm:spPr/>
      <dgm:t>
        <a:bodyPr/>
        <a:lstStyle/>
        <a:p>
          <a:r>
            <a:rPr lang="en-US" dirty="0"/>
            <a:t>Placements &amp; Industry projects</a:t>
          </a:r>
          <a:endParaRPr lang="en-IN" dirty="0"/>
        </a:p>
      </dgm:t>
    </dgm:pt>
    <dgm:pt modelId="{0DAA244F-224C-4CA2-89CC-5E7487C10D05}" type="parTrans" cxnId="{598637AA-3EE0-447D-9470-7487BF8C53DC}">
      <dgm:prSet/>
      <dgm:spPr/>
      <dgm:t>
        <a:bodyPr/>
        <a:lstStyle/>
        <a:p>
          <a:endParaRPr lang="en-IN"/>
        </a:p>
      </dgm:t>
    </dgm:pt>
    <dgm:pt modelId="{E163009E-4267-4613-88D8-7B95C4F7BDDB}" type="sibTrans" cxnId="{598637AA-3EE0-447D-9470-7487BF8C53DC}">
      <dgm:prSet/>
      <dgm:spPr/>
      <dgm:t>
        <a:bodyPr/>
        <a:lstStyle/>
        <a:p>
          <a:endParaRPr lang="en-IN"/>
        </a:p>
      </dgm:t>
    </dgm:pt>
    <dgm:pt modelId="{B68CE1B2-3873-4725-BD95-8874277F7787}">
      <dgm:prSet phldrT="[Text]"/>
      <dgm:spPr/>
      <dgm:t>
        <a:bodyPr/>
        <a:lstStyle/>
        <a:p>
          <a:r>
            <a:rPr lang="en-US" b="1" dirty="0">
              <a:solidFill>
                <a:srgbClr val="FFFF00"/>
              </a:solidFill>
            </a:rPr>
            <a:t>Public</a:t>
          </a:r>
          <a:r>
            <a:rPr lang="en-US" b="1" dirty="0">
              <a:solidFill>
                <a:schemeClr val="accent2"/>
              </a:solidFill>
            </a:rPr>
            <a:t> </a:t>
          </a:r>
          <a:r>
            <a:rPr lang="en-US" b="1" dirty="0">
              <a:solidFill>
                <a:srgbClr val="FFFF00"/>
              </a:solidFill>
            </a:rPr>
            <a:t>Visibility</a:t>
          </a:r>
          <a:endParaRPr lang="en-IN" b="1" dirty="0">
            <a:solidFill>
              <a:srgbClr val="FFFF00"/>
            </a:solidFill>
          </a:endParaRPr>
        </a:p>
      </dgm:t>
    </dgm:pt>
    <dgm:pt modelId="{A171FCB0-CDBA-441D-B250-2AFB4951F3A0}" type="parTrans" cxnId="{3479964F-A300-40E6-AB17-30C4DFF288EF}">
      <dgm:prSet/>
      <dgm:spPr/>
      <dgm:t>
        <a:bodyPr/>
        <a:lstStyle/>
        <a:p>
          <a:endParaRPr lang="en-IN"/>
        </a:p>
      </dgm:t>
    </dgm:pt>
    <dgm:pt modelId="{876707DE-C7DD-4EA1-BE4D-7D6E23BCBE5C}" type="sibTrans" cxnId="{3479964F-A300-40E6-AB17-30C4DFF288EF}">
      <dgm:prSet/>
      <dgm:spPr/>
      <dgm:t>
        <a:bodyPr/>
        <a:lstStyle/>
        <a:p>
          <a:endParaRPr lang="en-IN"/>
        </a:p>
      </dgm:t>
    </dgm:pt>
    <dgm:pt modelId="{25C80439-8CBF-46FF-8DD4-DCA1F2D04A44}">
      <dgm:prSet phldrT="[Text]"/>
      <dgm:spPr/>
      <dgm:t>
        <a:bodyPr/>
        <a:lstStyle/>
        <a:p>
          <a:r>
            <a:rPr lang="en-US" dirty="0"/>
            <a:t>Website</a:t>
          </a:r>
          <a:endParaRPr lang="en-IN" dirty="0"/>
        </a:p>
      </dgm:t>
    </dgm:pt>
    <dgm:pt modelId="{D943798B-31CE-4163-BEF2-B440229A2204}" type="parTrans" cxnId="{2504E40A-830D-441F-98EC-A7A26370AB6C}">
      <dgm:prSet/>
      <dgm:spPr/>
      <dgm:t>
        <a:bodyPr/>
        <a:lstStyle/>
        <a:p>
          <a:endParaRPr lang="en-IN"/>
        </a:p>
      </dgm:t>
    </dgm:pt>
    <dgm:pt modelId="{299D9414-3775-4E93-821C-289115F27F5B}" type="sibTrans" cxnId="{2504E40A-830D-441F-98EC-A7A26370AB6C}">
      <dgm:prSet/>
      <dgm:spPr/>
      <dgm:t>
        <a:bodyPr/>
        <a:lstStyle/>
        <a:p>
          <a:endParaRPr lang="en-IN"/>
        </a:p>
      </dgm:t>
    </dgm:pt>
    <dgm:pt modelId="{64173D91-8334-4EDC-9CF5-EB3656EFC128}">
      <dgm:prSet phldrT="[Text]"/>
      <dgm:spPr/>
      <dgm:t>
        <a:bodyPr/>
        <a:lstStyle/>
        <a:p>
          <a:r>
            <a:rPr lang="en-US" dirty="0"/>
            <a:t>Social Media</a:t>
          </a:r>
          <a:endParaRPr lang="en-IN" dirty="0"/>
        </a:p>
      </dgm:t>
    </dgm:pt>
    <dgm:pt modelId="{326D0145-B6E2-4E92-A0FA-3EF85512C4CD}" type="parTrans" cxnId="{A79AED1A-4A12-45D4-9851-29BD0FDB376D}">
      <dgm:prSet/>
      <dgm:spPr/>
      <dgm:t>
        <a:bodyPr/>
        <a:lstStyle/>
        <a:p>
          <a:endParaRPr lang="en-IN"/>
        </a:p>
      </dgm:t>
    </dgm:pt>
    <dgm:pt modelId="{BB455056-AC42-4EC0-8BA6-28925108BF8D}" type="sibTrans" cxnId="{A79AED1A-4A12-45D4-9851-29BD0FDB376D}">
      <dgm:prSet/>
      <dgm:spPr/>
      <dgm:t>
        <a:bodyPr/>
        <a:lstStyle/>
        <a:p>
          <a:endParaRPr lang="en-IN"/>
        </a:p>
      </dgm:t>
    </dgm:pt>
    <dgm:pt modelId="{B4B55166-B0EB-4B7E-89EF-AD7FECA25E9F}" type="pres">
      <dgm:prSet presAssocID="{6E553D8B-E12B-4267-B094-2307408FC7F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3D1475CA-FA57-4B88-AE96-DAE4E4F22FF9}" type="pres">
      <dgm:prSet presAssocID="{EF002EEC-E847-4FEB-B379-C931560BBB54}" presName="linNode" presStyleCnt="0"/>
      <dgm:spPr/>
    </dgm:pt>
    <dgm:pt modelId="{64205376-7150-45F7-88BD-4B4217BCE80B}" type="pres">
      <dgm:prSet presAssocID="{EF002EEC-E847-4FEB-B379-C931560BBB54}" presName="parentText" presStyleLbl="node1" presStyleIdx="0" presStyleCnt="3" custLinFactNeighborY="-151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19687D5-559A-4618-80BE-9E65932A5BB9}" type="pres">
      <dgm:prSet presAssocID="{EF002EEC-E847-4FEB-B379-C931560BBB54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2149DD9-42DF-45F4-B469-30340C3B29D2}" type="pres">
      <dgm:prSet presAssocID="{90035284-BF12-4A1D-83A0-E86E3C42B91E}" presName="sp" presStyleCnt="0"/>
      <dgm:spPr/>
    </dgm:pt>
    <dgm:pt modelId="{4CE9B164-49C0-4C06-A9CF-D62752B24A8F}" type="pres">
      <dgm:prSet presAssocID="{6F0A61D3-C399-4267-8ECB-678B32755744}" presName="linNode" presStyleCnt="0"/>
      <dgm:spPr/>
    </dgm:pt>
    <dgm:pt modelId="{2C77963C-956A-475A-AA62-026ACECEFC7D}" type="pres">
      <dgm:prSet presAssocID="{6F0A61D3-C399-4267-8ECB-678B32755744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4BB22E0-0832-401A-81DA-7014C1946E4B}" type="pres">
      <dgm:prSet presAssocID="{6F0A61D3-C399-4267-8ECB-678B32755744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66D389D-35BC-4CEF-9AF0-EB0AB54E14BF}" type="pres">
      <dgm:prSet presAssocID="{75A8B78C-3583-4695-835D-6BC24293C9D2}" presName="sp" presStyleCnt="0"/>
      <dgm:spPr/>
    </dgm:pt>
    <dgm:pt modelId="{7CF81650-5620-4655-800B-6A99E29701D7}" type="pres">
      <dgm:prSet presAssocID="{B68CE1B2-3873-4725-BD95-8874277F7787}" presName="linNode" presStyleCnt="0"/>
      <dgm:spPr/>
    </dgm:pt>
    <dgm:pt modelId="{AEE0BEDE-43A8-4470-9E74-913907AFA79B}" type="pres">
      <dgm:prSet presAssocID="{B68CE1B2-3873-4725-BD95-8874277F7787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AD90D81-021D-4EF4-8B27-603F1692AE6A}" type="pres">
      <dgm:prSet presAssocID="{B68CE1B2-3873-4725-BD95-8874277F7787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2504E40A-830D-441F-98EC-A7A26370AB6C}" srcId="{B68CE1B2-3873-4725-BD95-8874277F7787}" destId="{25C80439-8CBF-46FF-8DD4-DCA1F2D04A44}" srcOrd="0" destOrd="0" parTransId="{D943798B-31CE-4163-BEF2-B440229A2204}" sibTransId="{299D9414-3775-4E93-821C-289115F27F5B}"/>
    <dgm:cxn modelId="{6E1ED8A6-51AB-4A16-9D22-D1BACECE13DD}" type="presOf" srcId="{25C80439-8CBF-46FF-8DD4-DCA1F2D04A44}" destId="{4AD90D81-021D-4EF4-8B27-603F1692AE6A}" srcOrd="0" destOrd="0" presId="urn:microsoft.com/office/officeart/2005/8/layout/vList5"/>
    <dgm:cxn modelId="{1DCC3B38-A19C-4C78-9E6D-070CAD8C6359}" type="presOf" srcId="{B68CE1B2-3873-4725-BD95-8874277F7787}" destId="{AEE0BEDE-43A8-4470-9E74-913907AFA79B}" srcOrd="0" destOrd="0" presId="urn:microsoft.com/office/officeart/2005/8/layout/vList5"/>
    <dgm:cxn modelId="{6B281ECD-7BDC-442F-8FFA-33893C3A0856}" type="presOf" srcId="{5020188F-E785-4788-BC14-622F1598DC84}" destId="{B19687D5-559A-4618-80BE-9E65932A5BB9}" srcOrd="0" destOrd="1" presId="urn:microsoft.com/office/officeart/2005/8/layout/vList5"/>
    <dgm:cxn modelId="{5D6199F1-0E2B-434D-AF5D-56499FA550F2}" srcId="{EF002EEC-E847-4FEB-B379-C931560BBB54}" destId="{5020188F-E785-4788-BC14-622F1598DC84}" srcOrd="1" destOrd="0" parTransId="{70899872-588C-49BE-8E16-BA09B24FB690}" sibTransId="{771BE3AB-753C-4AAA-A011-200ADE31B58A}"/>
    <dgm:cxn modelId="{8FF8E2B7-3B66-46DC-ABF5-2931827320BA}" type="presOf" srcId="{667499D8-D40D-480C-9E8C-DF0A90F912E8}" destId="{B19687D5-559A-4618-80BE-9E65932A5BB9}" srcOrd="0" destOrd="0" presId="urn:microsoft.com/office/officeart/2005/8/layout/vList5"/>
    <dgm:cxn modelId="{3E15B993-924E-4FF1-83B8-D4BFCEDFC196}" srcId="{6E553D8B-E12B-4267-B094-2307408FC7F1}" destId="{6F0A61D3-C399-4267-8ECB-678B32755744}" srcOrd="1" destOrd="0" parTransId="{CC7725C9-B164-4ADC-93D0-35F885417A9B}" sibTransId="{75A8B78C-3583-4695-835D-6BC24293C9D2}"/>
    <dgm:cxn modelId="{598637AA-3EE0-447D-9470-7487BF8C53DC}" srcId="{6F0A61D3-C399-4267-8ECB-678B32755744}" destId="{82D485AA-2970-43AB-A8CC-95CDD03738A8}" srcOrd="1" destOrd="0" parTransId="{0DAA244F-224C-4CA2-89CC-5E7487C10D05}" sibTransId="{E163009E-4267-4613-88D8-7B95C4F7BDDB}"/>
    <dgm:cxn modelId="{C66B03BD-BAE7-4BFA-B185-2437B62FCB1B}" type="presOf" srcId="{C3E47E77-5F0C-421C-B924-334C28B79619}" destId="{E4BB22E0-0832-401A-81DA-7014C1946E4B}" srcOrd="0" destOrd="0" presId="urn:microsoft.com/office/officeart/2005/8/layout/vList5"/>
    <dgm:cxn modelId="{3479964F-A300-40E6-AB17-30C4DFF288EF}" srcId="{6E553D8B-E12B-4267-B094-2307408FC7F1}" destId="{B68CE1B2-3873-4725-BD95-8874277F7787}" srcOrd="2" destOrd="0" parTransId="{A171FCB0-CDBA-441D-B250-2AFB4951F3A0}" sibTransId="{876707DE-C7DD-4EA1-BE4D-7D6E23BCBE5C}"/>
    <dgm:cxn modelId="{E2A0CA56-F001-4EE9-93EE-DE46D146963D}" srcId="{6E553D8B-E12B-4267-B094-2307408FC7F1}" destId="{EF002EEC-E847-4FEB-B379-C931560BBB54}" srcOrd="0" destOrd="0" parTransId="{FFD83EBE-B41A-4ACC-B3E4-DC14359FA45E}" sibTransId="{90035284-BF12-4A1D-83A0-E86E3C42B91E}"/>
    <dgm:cxn modelId="{7B976FEE-F50F-4CD9-A845-399D75DEB834}" type="presOf" srcId="{6E553D8B-E12B-4267-B094-2307408FC7F1}" destId="{B4B55166-B0EB-4B7E-89EF-AD7FECA25E9F}" srcOrd="0" destOrd="0" presId="urn:microsoft.com/office/officeart/2005/8/layout/vList5"/>
    <dgm:cxn modelId="{F8806D24-230C-49DD-A649-20206B364570}" type="presOf" srcId="{6F0A61D3-C399-4267-8ECB-678B32755744}" destId="{2C77963C-956A-475A-AA62-026ACECEFC7D}" srcOrd="0" destOrd="0" presId="urn:microsoft.com/office/officeart/2005/8/layout/vList5"/>
    <dgm:cxn modelId="{A3DEF51B-259F-4C70-A7A3-1B05256A7D57}" type="presOf" srcId="{EF002EEC-E847-4FEB-B379-C931560BBB54}" destId="{64205376-7150-45F7-88BD-4B4217BCE80B}" srcOrd="0" destOrd="0" presId="urn:microsoft.com/office/officeart/2005/8/layout/vList5"/>
    <dgm:cxn modelId="{668733BE-8961-4477-ADD6-894B805FC357}" type="presOf" srcId="{64173D91-8334-4EDC-9CF5-EB3656EFC128}" destId="{4AD90D81-021D-4EF4-8B27-603F1692AE6A}" srcOrd="0" destOrd="1" presId="urn:microsoft.com/office/officeart/2005/8/layout/vList5"/>
    <dgm:cxn modelId="{4095151F-132D-4014-9DC6-F0938AE1014C}" srcId="{EF002EEC-E847-4FEB-B379-C931560BBB54}" destId="{667499D8-D40D-480C-9E8C-DF0A90F912E8}" srcOrd="0" destOrd="0" parTransId="{B42E9C7B-CA12-4135-864A-0D19A92C005D}" sibTransId="{6B148057-79BF-49FD-A294-AAA0067D0BDC}"/>
    <dgm:cxn modelId="{5D6CE6F5-FD52-4573-8B76-2E97309CA2D0}" srcId="{6F0A61D3-C399-4267-8ECB-678B32755744}" destId="{C3E47E77-5F0C-421C-B924-334C28B79619}" srcOrd="0" destOrd="0" parTransId="{90310D62-2A7D-482A-B0C6-4218C815DB35}" sibTransId="{B92F04DE-CA46-45A2-9AF7-C63AAB340C04}"/>
    <dgm:cxn modelId="{A79AED1A-4A12-45D4-9851-29BD0FDB376D}" srcId="{B68CE1B2-3873-4725-BD95-8874277F7787}" destId="{64173D91-8334-4EDC-9CF5-EB3656EFC128}" srcOrd="1" destOrd="0" parTransId="{326D0145-B6E2-4E92-A0FA-3EF85512C4CD}" sibTransId="{BB455056-AC42-4EC0-8BA6-28925108BF8D}"/>
    <dgm:cxn modelId="{BA4A0C0A-88B7-41F6-A33F-CC2D0AF136D0}" type="presOf" srcId="{82D485AA-2970-43AB-A8CC-95CDD03738A8}" destId="{E4BB22E0-0832-401A-81DA-7014C1946E4B}" srcOrd="0" destOrd="1" presId="urn:microsoft.com/office/officeart/2005/8/layout/vList5"/>
    <dgm:cxn modelId="{E556D8D2-9763-4341-B7A0-983D07508632}" type="presParOf" srcId="{B4B55166-B0EB-4B7E-89EF-AD7FECA25E9F}" destId="{3D1475CA-FA57-4B88-AE96-DAE4E4F22FF9}" srcOrd="0" destOrd="0" presId="urn:microsoft.com/office/officeart/2005/8/layout/vList5"/>
    <dgm:cxn modelId="{AF2A2246-2343-4FC1-9D07-5B9A7C4F17D0}" type="presParOf" srcId="{3D1475CA-FA57-4B88-AE96-DAE4E4F22FF9}" destId="{64205376-7150-45F7-88BD-4B4217BCE80B}" srcOrd="0" destOrd="0" presId="urn:microsoft.com/office/officeart/2005/8/layout/vList5"/>
    <dgm:cxn modelId="{EE0736B9-8749-4B52-B760-C024521C5594}" type="presParOf" srcId="{3D1475CA-FA57-4B88-AE96-DAE4E4F22FF9}" destId="{B19687D5-559A-4618-80BE-9E65932A5BB9}" srcOrd="1" destOrd="0" presId="urn:microsoft.com/office/officeart/2005/8/layout/vList5"/>
    <dgm:cxn modelId="{B6441ED7-6155-40F0-8D53-D2438437C4D8}" type="presParOf" srcId="{B4B55166-B0EB-4B7E-89EF-AD7FECA25E9F}" destId="{92149DD9-42DF-45F4-B469-30340C3B29D2}" srcOrd="1" destOrd="0" presId="urn:microsoft.com/office/officeart/2005/8/layout/vList5"/>
    <dgm:cxn modelId="{51844739-67F3-4B11-BAF8-99310476B18D}" type="presParOf" srcId="{B4B55166-B0EB-4B7E-89EF-AD7FECA25E9F}" destId="{4CE9B164-49C0-4C06-A9CF-D62752B24A8F}" srcOrd="2" destOrd="0" presId="urn:microsoft.com/office/officeart/2005/8/layout/vList5"/>
    <dgm:cxn modelId="{A2558FFA-02F1-4918-AC7F-5CBF7E0122AE}" type="presParOf" srcId="{4CE9B164-49C0-4C06-A9CF-D62752B24A8F}" destId="{2C77963C-956A-475A-AA62-026ACECEFC7D}" srcOrd="0" destOrd="0" presId="urn:microsoft.com/office/officeart/2005/8/layout/vList5"/>
    <dgm:cxn modelId="{72296223-1DF0-4875-97A0-EA83E3E33FE6}" type="presParOf" srcId="{4CE9B164-49C0-4C06-A9CF-D62752B24A8F}" destId="{E4BB22E0-0832-401A-81DA-7014C1946E4B}" srcOrd="1" destOrd="0" presId="urn:microsoft.com/office/officeart/2005/8/layout/vList5"/>
    <dgm:cxn modelId="{BBB8F587-9449-4D92-AB2C-69AF95A0B022}" type="presParOf" srcId="{B4B55166-B0EB-4B7E-89EF-AD7FECA25E9F}" destId="{F66D389D-35BC-4CEF-9AF0-EB0AB54E14BF}" srcOrd="3" destOrd="0" presId="urn:microsoft.com/office/officeart/2005/8/layout/vList5"/>
    <dgm:cxn modelId="{CA39859B-F47D-4A2F-B591-359C010D2DEC}" type="presParOf" srcId="{B4B55166-B0EB-4B7E-89EF-AD7FECA25E9F}" destId="{7CF81650-5620-4655-800B-6A99E29701D7}" srcOrd="4" destOrd="0" presId="urn:microsoft.com/office/officeart/2005/8/layout/vList5"/>
    <dgm:cxn modelId="{5DD5719A-2672-44E8-B525-AA1C13C3096F}" type="presParOf" srcId="{7CF81650-5620-4655-800B-6A99E29701D7}" destId="{AEE0BEDE-43A8-4470-9E74-913907AFA79B}" srcOrd="0" destOrd="0" presId="urn:microsoft.com/office/officeart/2005/8/layout/vList5"/>
    <dgm:cxn modelId="{F78C659F-E106-45FE-8FA3-0D79528F65B4}" type="presParOf" srcId="{7CF81650-5620-4655-800B-6A99E29701D7}" destId="{4AD90D81-021D-4EF4-8B27-603F1692AE6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79856A1-62C3-4BAB-B510-29E2E03997E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A9FC8295-7516-4273-9DEE-ED58405FB82F}">
      <dgm:prSet phldrT="[Text]"/>
      <dgm:spPr/>
      <dgm:t>
        <a:bodyPr/>
        <a:lstStyle/>
        <a:p>
          <a:r>
            <a:rPr lang="en-IN" b="1" i="0" u="none" dirty="0">
              <a:solidFill>
                <a:srgbClr val="FFFF00"/>
              </a:solidFill>
            </a:rPr>
            <a:t>Research Excellence</a:t>
          </a:r>
          <a:endParaRPr lang="en-IN" dirty="0">
            <a:solidFill>
              <a:srgbClr val="FFFF00"/>
            </a:solidFill>
          </a:endParaRPr>
        </a:p>
      </dgm:t>
    </dgm:pt>
    <dgm:pt modelId="{F3B8E9FF-E4B4-41FC-B910-39561A3254FF}" type="parTrans" cxnId="{DEC77416-5A97-4841-8116-3C7168EB73BF}">
      <dgm:prSet/>
      <dgm:spPr/>
      <dgm:t>
        <a:bodyPr/>
        <a:lstStyle/>
        <a:p>
          <a:endParaRPr lang="en-IN"/>
        </a:p>
      </dgm:t>
    </dgm:pt>
    <dgm:pt modelId="{6CA778AA-EA8B-4A8D-96D1-603AFD3A4AAF}" type="sibTrans" cxnId="{DEC77416-5A97-4841-8116-3C7168EB73BF}">
      <dgm:prSet/>
      <dgm:spPr/>
      <dgm:t>
        <a:bodyPr/>
        <a:lstStyle/>
        <a:p>
          <a:endParaRPr lang="en-IN"/>
        </a:p>
      </dgm:t>
    </dgm:pt>
    <dgm:pt modelId="{26A6DBB8-4B15-4B14-B67F-CA588379FEE2}">
      <dgm:prSet phldrT="[Text]"/>
      <dgm:spPr/>
      <dgm:t>
        <a:bodyPr/>
        <a:lstStyle/>
        <a:p>
          <a:r>
            <a:rPr lang="en-IN" b="1" i="0" u="none" dirty="0">
              <a:solidFill>
                <a:srgbClr val="FFFF00"/>
              </a:solidFill>
            </a:rPr>
            <a:t>Industry Collaboration</a:t>
          </a:r>
          <a:endParaRPr lang="en-IN" dirty="0">
            <a:solidFill>
              <a:srgbClr val="FFFF00"/>
            </a:solidFill>
          </a:endParaRPr>
        </a:p>
      </dgm:t>
    </dgm:pt>
    <dgm:pt modelId="{C3265712-C4F1-4238-AE44-17A50FADDC6F}" type="parTrans" cxnId="{43D23C30-22A9-4D16-833C-88114A2857EB}">
      <dgm:prSet/>
      <dgm:spPr/>
      <dgm:t>
        <a:bodyPr/>
        <a:lstStyle/>
        <a:p>
          <a:endParaRPr lang="en-IN"/>
        </a:p>
      </dgm:t>
    </dgm:pt>
    <dgm:pt modelId="{8B051519-8B36-4D85-B15E-77AAB42B944B}" type="sibTrans" cxnId="{43D23C30-22A9-4D16-833C-88114A2857EB}">
      <dgm:prSet/>
      <dgm:spPr/>
      <dgm:t>
        <a:bodyPr/>
        <a:lstStyle/>
        <a:p>
          <a:endParaRPr lang="en-IN"/>
        </a:p>
      </dgm:t>
    </dgm:pt>
    <dgm:pt modelId="{6D997618-C932-451A-9DA1-BDA680C91585}">
      <dgm:prSet phldrT="[Text]"/>
      <dgm:spPr/>
      <dgm:t>
        <a:bodyPr/>
        <a:lstStyle/>
        <a:p>
          <a:r>
            <a:rPr lang="en-IN" b="1" i="0" u="none" dirty="0">
              <a:solidFill>
                <a:srgbClr val="FFFF00"/>
              </a:solidFill>
            </a:rPr>
            <a:t>Global Relations</a:t>
          </a:r>
          <a:endParaRPr lang="en-IN" dirty="0">
            <a:solidFill>
              <a:srgbClr val="FFFF00"/>
            </a:solidFill>
          </a:endParaRPr>
        </a:p>
      </dgm:t>
    </dgm:pt>
    <dgm:pt modelId="{0F9B4152-61F9-4D85-B525-15B434F00424}" type="parTrans" cxnId="{FB39F37E-64DA-4B0C-AD44-E47748190F74}">
      <dgm:prSet/>
      <dgm:spPr/>
      <dgm:t>
        <a:bodyPr/>
        <a:lstStyle/>
        <a:p>
          <a:endParaRPr lang="en-IN"/>
        </a:p>
      </dgm:t>
    </dgm:pt>
    <dgm:pt modelId="{AE08BC27-779A-4E92-AA50-07C37E1EDC79}" type="sibTrans" cxnId="{FB39F37E-64DA-4B0C-AD44-E47748190F74}">
      <dgm:prSet/>
      <dgm:spPr/>
      <dgm:t>
        <a:bodyPr/>
        <a:lstStyle/>
        <a:p>
          <a:endParaRPr lang="en-IN"/>
        </a:p>
      </dgm:t>
    </dgm:pt>
    <dgm:pt modelId="{F8E1F4E4-C8BB-4D4D-A9B3-06913032AF4B}">
      <dgm:prSet phldrT="[Text]"/>
      <dgm:spPr/>
      <dgm:t>
        <a:bodyPr/>
        <a:lstStyle/>
        <a:p>
          <a:r>
            <a:rPr lang="en-IN" b="1" i="0" u="none" dirty="0">
              <a:solidFill>
                <a:srgbClr val="FFFF00"/>
              </a:solidFill>
            </a:rPr>
            <a:t>Skill Enhancement</a:t>
          </a:r>
          <a:endParaRPr lang="en-IN" dirty="0">
            <a:solidFill>
              <a:srgbClr val="FFFF00"/>
            </a:solidFill>
          </a:endParaRPr>
        </a:p>
      </dgm:t>
    </dgm:pt>
    <dgm:pt modelId="{5A5CE1DF-0A26-46A0-8294-96F9E0A665A9}" type="parTrans" cxnId="{1C7ECE68-FC90-4A22-AE21-0A18C5BD7F94}">
      <dgm:prSet/>
      <dgm:spPr/>
      <dgm:t>
        <a:bodyPr/>
        <a:lstStyle/>
        <a:p>
          <a:endParaRPr lang="en-IN"/>
        </a:p>
      </dgm:t>
    </dgm:pt>
    <dgm:pt modelId="{A49C3FCB-9694-49EB-93BA-DB7AF600F310}" type="sibTrans" cxnId="{1C7ECE68-FC90-4A22-AE21-0A18C5BD7F94}">
      <dgm:prSet/>
      <dgm:spPr/>
      <dgm:t>
        <a:bodyPr/>
        <a:lstStyle/>
        <a:p>
          <a:endParaRPr lang="en-IN"/>
        </a:p>
      </dgm:t>
    </dgm:pt>
    <dgm:pt modelId="{7E87BE2C-1ABB-4D34-8B58-F20DD3E5BB9D}">
      <dgm:prSet phldrT="[Text]"/>
      <dgm:spPr/>
      <dgm:t>
        <a:bodyPr/>
        <a:lstStyle/>
        <a:p>
          <a:r>
            <a:rPr lang="en-IN" b="1" i="0" u="none" dirty="0">
              <a:solidFill>
                <a:srgbClr val="FFFF00"/>
              </a:solidFill>
            </a:rPr>
            <a:t>Nationwide Admissions</a:t>
          </a:r>
          <a:endParaRPr lang="en-IN" dirty="0">
            <a:solidFill>
              <a:srgbClr val="FFFF00"/>
            </a:solidFill>
          </a:endParaRPr>
        </a:p>
      </dgm:t>
    </dgm:pt>
    <dgm:pt modelId="{B31E869B-AB47-497D-B432-166510BB2F98}" type="parTrans" cxnId="{E713C7F7-C4A6-41AE-9AFD-CA2A6D2D1106}">
      <dgm:prSet/>
      <dgm:spPr/>
      <dgm:t>
        <a:bodyPr/>
        <a:lstStyle/>
        <a:p>
          <a:endParaRPr lang="en-IN"/>
        </a:p>
      </dgm:t>
    </dgm:pt>
    <dgm:pt modelId="{5FEB25A0-A490-48C8-BC37-A5B0EFCBB80B}" type="sibTrans" cxnId="{E713C7F7-C4A6-41AE-9AFD-CA2A6D2D1106}">
      <dgm:prSet/>
      <dgm:spPr/>
      <dgm:t>
        <a:bodyPr/>
        <a:lstStyle/>
        <a:p>
          <a:endParaRPr lang="en-IN"/>
        </a:p>
      </dgm:t>
    </dgm:pt>
    <dgm:pt modelId="{1DE70EC0-7C16-437A-AAC0-10B7AFF57726}">
      <dgm:prSet phldrT="[Text]"/>
      <dgm:spPr/>
      <dgm:t>
        <a:bodyPr/>
        <a:lstStyle/>
        <a:p>
          <a:r>
            <a:rPr lang="en-IN" b="1" i="0" u="none" dirty="0">
              <a:solidFill>
                <a:srgbClr val="FFFF00"/>
              </a:solidFill>
            </a:rPr>
            <a:t>Parent Interaction Portal</a:t>
          </a:r>
          <a:endParaRPr lang="en-IN" dirty="0">
            <a:solidFill>
              <a:srgbClr val="FFFF00"/>
            </a:solidFill>
          </a:endParaRPr>
        </a:p>
      </dgm:t>
    </dgm:pt>
    <dgm:pt modelId="{EDA2CFCD-2547-4FCC-9504-2758CC1E4B04}" type="parTrans" cxnId="{46E94093-197D-4A11-9DD7-51BA82C05CC8}">
      <dgm:prSet/>
      <dgm:spPr/>
      <dgm:t>
        <a:bodyPr/>
        <a:lstStyle/>
        <a:p>
          <a:endParaRPr lang="en-IN"/>
        </a:p>
      </dgm:t>
    </dgm:pt>
    <dgm:pt modelId="{83321237-89FC-4DA1-8FAE-737C5AF9A72D}" type="sibTrans" cxnId="{46E94093-197D-4A11-9DD7-51BA82C05CC8}">
      <dgm:prSet/>
      <dgm:spPr/>
      <dgm:t>
        <a:bodyPr/>
        <a:lstStyle/>
        <a:p>
          <a:endParaRPr lang="en-IN"/>
        </a:p>
      </dgm:t>
    </dgm:pt>
    <dgm:pt modelId="{E0E8FE62-0046-49C0-8037-5BAD47785A62}">
      <dgm:prSet phldrT="[Text]"/>
      <dgm:spPr/>
      <dgm:t>
        <a:bodyPr/>
        <a:lstStyle/>
        <a:p>
          <a:r>
            <a:rPr lang="en-IN" b="1" i="0" u="none" dirty="0">
              <a:solidFill>
                <a:srgbClr val="FFFF00"/>
              </a:solidFill>
            </a:rPr>
            <a:t>Digital &amp; Strategic Visibility</a:t>
          </a:r>
          <a:endParaRPr lang="en-IN" dirty="0">
            <a:solidFill>
              <a:srgbClr val="FFFF00"/>
            </a:solidFill>
          </a:endParaRPr>
        </a:p>
      </dgm:t>
    </dgm:pt>
    <dgm:pt modelId="{91203672-509B-4DB1-8A45-E6DF5EBDF131}" type="parTrans" cxnId="{C7559854-C092-48C8-916A-B5D44182F308}">
      <dgm:prSet/>
      <dgm:spPr/>
      <dgm:t>
        <a:bodyPr/>
        <a:lstStyle/>
        <a:p>
          <a:endParaRPr lang="en-IN"/>
        </a:p>
      </dgm:t>
    </dgm:pt>
    <dgm:pt modelId="{83B57B61-59B3-44D0-A36D-CCC34EBEAFD4}" type="sibTrans" cxnId="{C7559854-C092-48C8-916A-B5D44182F308}">
      <dgm:prSet/>
      <dgm:spPr/>
      <dgm:t>
        <a:bodyPr/>
        <a:lstStyle/>
        <a:p>
          <a:endParaRPr lang="en-IN"/>
        </a:p>
      </dgm:t>
    </dgm:pt>
    <dgm:pt modelId="{62E70A71-3B63-4162-ADA8-F95498D4FA3D}" type="pres">
      <dgm:prSet presAssocID="{C79856A1-62C3-4BAB-B510-29E2E03997E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4D586A08-70B4-43EB-99DD-3DC2C008D273}" type="pres">
      <dgm:prSet presAssocID="{A9FC8295-7516-4273-9DEE-ED58405FB82F}" presName="node" presStyleLbl="node1" presStyleIdx="0" presStyleCnt="7" custLinFactNeighborY="-3487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D27A3EB-FCBD-49FE-81FE-53CD6AEDBAF2}" type="pres">
      <dgm:prSet presAssocID="{6CA778AA-EA8B-4A8D-96D1-603AFD3A4AAF}" presName="sibTrans" presStyleCnt="0"/>
      <dgm:spPr/>
    </dgm:pt>
    <dgm:pt modelId="{F0731AB4-D579-4513-8F19-FD388E457042}" type="pres">
      <dgm:prSet presAssocID="{26A6DBB8-4B15-4B14-B67F-CA588379FEE2}" presName="node" presStyleLbl="node1" presStyleIdx="1" presStyleCnt="7" custLinFactNeighborX="-370" custLinFactNeighborY="-3487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B13DA73-CB01-4CE1-81D5-4090127E31CA}" type="pres">
      <dgm:prSet presAssocID="{8B051519-8B36-4D85-B15E-77AAB42B944B}" presName="sibTrans" presStyleCnt="0"/>
      <dgm:spPr/>
    </dgm:pt>
    <dgm:pt modelId="{A8027E20-0FE3-4DB3-8699-3A5BF7C6CD18}" type="pres">
      <dgm:prSet presAssocID="{6D997618-C932-451A-9DA1-BDA680C91585}" presName="node" presStyleLbl="node1" presStyleIdx="2" presStyleCnt="7" custLinFactNeighborX="-741" custLinFactNeighborY="-3487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7ABDB9E-8320-45A0-A576-0AE7B4F8D3B3}" type="pres">
      <dgm:prSet presAssocID="{AE08BC27-779A-4E92-AA50-07C37E1EDC79}" presName="sibTrans" presStyleCnt="0"/>
      <dgm:spPr/>
    </dgm:pt>
    <dgm:pt modelId="{9F2C7947-5E19-4158-89A2-3746DDA94076}" type="pres">
      <dgm:prSet presAssocID="{F8E1F4E4-C8BB-4D4D-A9B3-06913032AF4B}" presName="node" presStyleLbl="node1" presStyleIdx="3" presStyleCnt="7" custLinFactNeighborY="-432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AB21BE7-C97B-4AD6-B89B-62FBAAB6DAAC}" type="pres">
      <dgm:prSet presAssocID="{A49C3FCB-9694-49EB-93BA-DB7AF600F310}" presName="sibTrans" presStyleCnt="0"/>
      <dgm:spPr/>
    </dgm:pt>
    <dgm:pt modelId="{05450AF4-E33D-40D6-93AA-0509AF8BEF5B}" type="pres">
      <dgm:prSet presAssocID="{7E87BE2C-1ABB-4D34-8B58-F20DD3E5BB9D}" presName="node" presStyleLbl="node1" presStyleIdx="4" presStyleCnt="7" custLinFactNeighborX="-370" custLinFactNeighborY="-432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18B6519-F503-4BB3-B09E-854538DE7D6F}" type="pres">
      <dgm:prSet presAssocID="{5FEB25A0-A490-48C8-BC37-A5B0EFCBB80B}" presName="sibTrans" presStyleCnt="0"/>
      <dgm:spPr/>
    </dgm:pt>
    <dgm:pt modelId="{1C02A186-671D-41C7-8E9D-06B3DDFE1214}" type="pres">
      <dgm:prSet presAssocID="{1DE70EC0-7C16-437A-AAC0-10B7AFF57726}" presName="node" presStyleLbl="node1" presStyleIdx="5" presStyleCnt="7" custLinFactX="-10370" custLinFactY="9259" custLinFactNeighborX="-100000" custLinFactNeighborY="10000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90C35B6-0983-48BF-8E06-97D9EE7C67D6}" type="pres">
      <dgm:prSet presAssocID="{83321237-89FC-4DA1-8FAE-737C5AF9A72D}" presName="sibTrans" presStyleCnt="0"/>
      <dgm:spPr/>
    </dgm:pt>
    <dgm:pt modelId="{B32CB3C9-7D00-4D00-9E92-B33E8C32F10D}" type="pres">
      <dgm:prSet presAssocID="{E0E8FE62-0046-49C0-8037-5BAD47785A62}" presName="node" presStyleLbl="node1" presStyleIdx="6" presStyleCnt="7" custLinFactX="9259" custLinFactY="-20988" custLinFactNeighborX="100000" custLinFactNeighborY="-10000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FB1CFF81-BA2D-4BD4-87E9-E2B0F1F767BB}" type="presOf" srcId="{F8E1F4E4-C8BB-4D4D-A9B3-06913032AF4B}" destId="{9F2C7947-5E19-4158-89A2-3746DDA94076}" srcOrd="0" destOrd="0" presId="urn:microsoft.com/office/officeart/2005/8/layout/default"/>
    <dgm:cxn modelId="{46E94093-197D-4A11-9DD7-51BA82C05CC8}" srcId="{C79856A1-62C3-4BAB-B510-29E2E03997E0}" destId="{1DE70EC0-7C16-437A-AAC0-10B7AFF57726}" srcOrd="5" destOrd="0" parTransId="{EDA2CFCD-2547-4FCC-9504-2758CC1E4B04}" sibTransId="{83321237-89FC-4DA1-8FAE-737C5AF9A72D}"/>
    <dgm:cxn modelId="{8A3280DA-9278-4F87-B93B-D59A5FE02F69}" type="presOf" srcId="{A9FC8295-7516-4273-9DEE-ED58405FB82F}" destId="{4D586A08-70B4-43EB-99DD-3DC2C008D273}" srcOrd="0" destOrd="0" presId="urn:microsoft.com/office/officeart/2005/8/layout/default"/>
    <dgm:cxn modelId="{267CA20D-4F59-47CD-A2EB-6F9C4069BC31}" type="presOf" srcId="{1DE70EC0-7C16-437A-AAC0-10B7AFF57726}" destId="{1C02A186-671D-41C7-8E9D-06B3DDFE1214}" srcOrd="0" destOrd="0" presId="urn:microsoft.com/office/officeart/2005/8/layout/default"/>
    <dgm:cxn modelId="{FB39F37E-64DA-4B0C-AD44-E47748190F74}" srcId="{C79856A1-62C3-4BAB-B510-29E2E03997E0}" destId="{6D997618-C932-451A-9DA1-BDA680C91585}" srcOrd="2" destOrd="0" parTransId="{0F9B4152-61F9-4D85-B525-15B434F00424}" sibTransId="{AE08BC27-779A-4E92-AA50-07C37E1EDC79}"/>
    <dgm:cxn modelId="{E713C7F7-C4A6-41AE-9AFD-CA2A6D2D1106}" srcId="{C79856A1-62C3-4BAB-B510-29E2E03997E0}" destId="{7E87BE2C-1ABB-4D34-8B58-F20DD3E5BB9D}" srcOrd="4" destOrd="0" parTransId="{B31E869B-AB47-497D-B432-166510BB2F98}" sibTransId="{5FEB25A0-A490-48C8-BC37-A5B0EFCBB80B}"/>
    <dgm:cxn modelId="{DEC77416-5A97-4841-8116-3C7168EB73BF}" srcId="{C79856A1-62C3-4BAB-B510-29E2E03997E0}" destId="{A9FC8295-7516-4273-9DEE-ED58405FB82F}" srcOrd="0" destOrd="0" parTransId="{F3B8E9FF-E4B4-41FC-B910-39561A3254FF}" sibTransId="{6CA778AA-EA8B-4A8D-96D1-603AFD3A4AAF}"/>
    <dgm:cxn modelId="{1C7ECE68-FC90-4A22-AE21-0A18C5BD7F94}" srcId="{C79856A1-62C3-4BAB-B510-29E2E03997E0}" destId="{F8E1F4E4-C8BB-4D4D-A9B3-06913032AF4B}" srcOrd="3" destOrd="0" parTransId="{5A5CE1DF-0A26-46A0-8294-96F9E0A665A9}" sibTransId="{A49C3FCB-9694-49EB-93BA-DB7AF600F310}"/>
    <dgm:cxn modelId="{26050202-B5B6-4145-8E5C-D3518369DDF9}" type="presOf" srcId="{7E87BE2C-1ABB-4D34-8B58-F20DD3E5BB9D}" destId="{05450AF4-E33D-40D6-93AA-0509AF8BEF5B}" srcOrd="0" destOrd="0" presId="urn:microsoft.com/office/officeart/2005/8/layout/default"/>
    <dgm:cxn modelId="{43D23C30-22A9-4D16-833C-88114A2857EB}" srcId="{C79856A1-62C3-4BAB-B510-29E2E03997E0}" destId="{26A6DBB8-4B15-4B14-B67F-CA588379FEE2}" srcOrd="1" destOrd="0" parTransId="{C3265712-C4F1-4238-AE44-17A50FADDC6F}" sibTransId="{8B051519-8B36-4D85-B15E-77AAB42B944B}"/>
    <dgm:cxn modelId="{0FD6A3A7-75FB-4D48-A442-4C843ACF26EA}" type="presOf" srcId="{6D997618-C932-451A-9DA1-BDA680C91585}" destId="{A8027E20-0FE3-4DB3-8699-3A5BF7C6CD18}" srcOrd="0" destOrd="0" presId="urn:microsoft.com/office/officeart/2005/8/layout/default"/>
    <dgm:cxn modelId="{0EE6EC4D-59BA-4F93-A5DE-527B2E2A5503}" type="presOf" srcId="{C79856A1-62C3-4BAB-B510-29E2E03997E0}" destId="{62E70A71-3B63-4162-ADA8-F95498D4FA3D}" srcOrd="0" destOrd="0" presId="urn:microsoft.com/office/officeart/2005/8/layout/default"/>
    <dgm:cxn modelId="{C7559854-C092-48C8-916A-B5D44182F308}" srcId="{C79856A1-62C3-4BAB-B510-29E2E03997E0}" destId="{E0E8FE62-0046-49C0-8037-5BAD47785A62}" srcOrd="6" destOrd="0" parTransId="{91203672-509B-4DB1-8A45-E6DF5EBDF131}" sibTransId="{83B57B61-59B3-44D0-A36D-CCC34EBEAFD4}"/>
    <dgm:cxn modelId="{83A5D7A4-F822-4C69-8752-71D1218E2426}" type="presOf" srcId="{E0E8FE62-0046-49C0-8037-5BAD47785A62}" destId="{B32CB3C9-7D00-4D00-9E92-B33E8C32F10D}" srcOrd="0" destOrd="0" presId="urn:microsoft.com/office/officeart/2005/8/layout/default"/>
    <dgm:cxn modelId="{B631A2F8-FD61-4DD0-B0D4-DDA96ED4A1D4}" type="presOf" srcId="{26A6DBB8-4B15-4B14-B67F-CA588379FEE2}" destId="{F0731AB4-D579-4513-8F19-FD388E457042}" srcOrd="0" destOrd="0" presId="urn:microsoft.com/office/officeart/2005/8/layout/default"/>
    <dgm:cxn modelId="{F9AADF6B-2399-4074-98C1-9B4780F0B15E}" type="presParOf" srcId="{62E70A71-3B63-4162-ADA8-F95498D4FA3D}" destId="{4D586A08-70B4-43EB-99DD-3DC2C008D273}" srcOrd="0" destOrd="0" presId="urn:microsoft.com/office/officeart/2005/8/layout/default"/>
    <dgm:cxn modelId="{24EF3AB5-A87C-48E4-83FA-F7A1BE0BAFD6}" type="presParOf" srcId="{62E70A71-3B63-4162-ADA8-F95498D4FA3D}" destId="{7D27A3EB-FCBD-49FE-81FE-53CD6AEDBAF2}" srcOrd="1" destOrd="0" presId="urn:microsoft.com/office/officeart/2005/8/layout/default"/>
    <dgm:cxn modelId="{0FDE0CE7-7671-4C19-A10A-E7F24EC17FF8}" type="presParOf" srcId="{62E70A71-3B63-4162-ADA8-F95498D4FA3D}" destId="{F0731AB4-D579-4513-8F19-FD388E457042}" srcOrd="2" destOrd="0" presId="urn:microsoft.com/office/officeart/2005/8/layout/default"/>
    <dgm:cxn modelId="{90F46C4E-1F60-4779-92AD-8D16573C3647}" type="presParOf" srcId="{62E70A71-3B63-4162-ADA8-F95498D4FA3D}" destId="{4B13DA73-CB01-4CE1-81D5-4090127E31CA}" srcOrd="3" destOrd="0" presId="urn:microsoft.com/office/officeart/2005/8/layout/default"/>
    <dgm:cxn modelId="{2CA5E4BA-14A9-4EA8-8AA6-D79284286C89}" type="presParOf" srcId="{62E70A71-3B63-4162-ADA8-F95498D4FA3D}" destId="{A8027E20-0FE3-4DB3-8699-3A5BF7C6CD18}" srcOrd="4" destOrd="0" presId="urn:microsoft.com/office/officeart/2005/8/layout/default"/>
    <dgm:cxn modelId="{3AF38D68-B8D1-47C6-9204-7CBAD84AEB5C}" type="presParOf" srcId="{62E70A71-3B63-4162-ADA8-F95498D4FA3D}" destId="{E7ABDB9E-8320-45A0-A576-0AE7B4F8D3B3}" srcOrd="5" destOrd="0" presId="urn:microsoft.com/office/officeart/2005/8/layout/default"/>
    <dgm:cxn modelId="{2DEB6907-77A6-4D8C-819A-A6A3BFF5D78D}" type="presParOf" srcId="{62E70A71-3B63-4162-ADA8-F95498D4FA3D}" destId="{9F2C7947-5E19-4158-89A2-3746DDA94076}" srcOrd="6" destOrd="0" presId="urn:microsoft.com/office/officeart/2005/8/layout/default"/>
    <dgm:cxn modelId="{DADA86B6-56A3-4E5F-A821-521EDD2CDF6E}" type="presParOf" srcId="{62E70A71-3B63-4162-ADA8-F95498D4FA3D}" destId="{1AB21BE7-C97B-4AD6-B89B-62FBAAB6DAAC}" srcOrd="7" destOrd="0" presId="urn:microsoft.com/office/officeart/2005/8/layout/default"/>
    <dgm:cxn modelId="{7693C677-11F3-46C8-9F11-69D180A53D75}" type="presParOf" srcId="{62E70A71-3B63-4162-ADA8-F95498D4FA3D}" destId="{05450AF4-E33D-40D6-93AA-0509AF8BEF5B}" srcOrd="8" destOrd="0" presId="urn:microsoft.com/office/officeart/2005/8/layout/default"/>
    <dgm:cxn modelId="{9B927F7C-776D-470B-8010-8C34C413553E}" type="presParOf" srcId="{62E70A71-3B63-4162-ADA8-F95498D4FA3D}" destId="{B18B6519-F503-4BB3-B09E-854538DE7D6F}" srcOrd="9" destOrd="0" presId="urn:microsoft.com/office/officeart/2005/8/layout/default"/>
    <dgm:cxn modelId="{96B7FE1E-C210-43E8-B80A-B24AF6E6B49F}" type="presParOf" srcId="{62E70A71-3B63-4162-ADA8-F95498D4FA3D}" destId="{1C02A186-671D-41C7-8E9D-06B3DDFE1214}" srcOrd="10" destOrd="0" presId="urn:microsoft.com/office/officeart/2005/8/layout/default"/>
    <dgm:cxn modelId="{3BA04D4F-A8D5-4228-BC1E-6557639BE789}" type="presParOf" srcId="{62E70A71-3B63-4162-ADA8-F95498D4FA3D}" destId="{890C35B6-0983-48BF-8E06-97D9EE7C67D6}" srcOrd="11" destOrd="0" presId="urn:microsoft.com/office/officeart/2005/8/layout/default"/>
    <dgm:cxn modelId="{E9D86464-0B48-4C4F-8272-77A9E9957329}" type="presParOf" srcId="{62E70A71-3B63-4162-ADA8-F95498D4FA3D}" destId="{B32CB3C9-7D00-4D00-9E92-B33E8C32F10D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79856A1-62C3-4BAB-B510-29E2E03997E0}" type="doc">
      <dgm:prSet loTypeId="urn:microsoft.com/office/officeart/2005/8/layout/defaul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IN"/>
        </a:p>
      </dgm:t>
    </dgm:pt>
    <dgm:pt modelId="{A9FC8295-7516-4273-9DEE-ED58405FB82F}">
      <dgm:prSet phldrT="[Text]"/>
      <dgm:spPr/>
      <dgm:t>
        <a:bodyPr/>
        <a:lstStyle/>
        <a:p>
          <a:r>
            <a:rPr lang="en-US" b="1" dirty="0"/>
            <a:t>Increase Scopus/SCI publications, citations and   h-index</a:t>
          </a:r>
          <a:endParaRPr lang="en-IN" b="1" dirty="0"/>
        </a:p>
      </dgm:t>
    </dgm:pt>
    <dgm:pt modelId="{F3B8E9FF-E4B4-41FC-B910-39561A3254FF}" type="parTrans" cxnId="{DEC77416-5A97-4841-8116-3C7168EB73BF}">
      <dgm:prSet/>
      <dgm:spPr/>
      <dgm:t>
        <a:bodyPr/>
        <a:lstStyle/>
        <a:p>
          <a:endParaRPr lang="en-IN"/>
        </a:p>
      </dgm:t>
    </dgm:pt>
    <dgm:pt modelId="{6CA778AA-EA8B-4A8D-96D1-603AFD3A4AAF}" type="sibTrans" cxnId="{DEC77416-5A97-4841-8116-3C7168EB73BF}">
      <dgm:prSet/>
      <dgm:spPr/>
      <dgm:t>
        <a:bodyPr/>
        <a:lstStyle/>
        <a:p>
          <a:endParaRPr lang="en-IN"/>
        </a:p>
      </dgm:t>
    </dgm:pt>
    <dgm:pt modelId="{26A6DBB8-4B15-4B14-B67F-CA588379FEE2}">
      <dgm:prSet phldrT="[Text]"/>
      <dgm:spPr/>
      <dgm:t>
        <a:bodyPr/>
        <a:lstStyle/>
        <a:p>
          <a:r>
            <a:rPr lang="en-IN" b="1" dirty="0"/>
            <a:t>Strengthen industry collaborations</a:t>
          </a:r>
        </a:p>
      </dgm:t>
    </dgm:pt>
    <dgm:pt modelId="{C3265712-C4F1-4238-AE44-17A50FADDC6F}" type="parTrans" cxnId="{43D23C30-22A9-4D16-833C-88114A2857EB}">
      <dgm:prSet/>
      <dgm:spPr/>
      <dgm:t>
        <a:bodyPr/>
        <a:lstStyle/>
        <a:p>
          <a:endParaRPr lang="en-IN"/>
        </a:p>
      </dgm:t>
    </dgm:pt>
    <dgm:pt modelId="{8B051519-8B36-4D85-B15E-77AAB42B944B}" type="sibTrans" cxnId="{43D23C30-22A9-4D16-833C-88114A2857EB}">
      <dgm:prSet/>
      <dgm:spPr/>
      <dgm:t>
        <a:bodyPr/>
        <a:lstStyle/>
        <a:p>
          <a:endParaRPr lang="en-IN"/>
        </a:p>
      </dgm:t>
    </dgm:pt>
    <dgm:pt modelId="{6D997618-C932-451A-9DA1-BDA680C91585}">
      <dgm:prSet phldrT="[Text]"/>
      <dgm:spPr/>
      <dgm:t>
        <a:bodyPr/>
        <a:lstStyle/>
        <a:p>
          <a:r>
            <a:rPr lang="en-US" b="1" dirty="0"/>
            <a:t>Dual-degree programs, research collaborations and global placements</a:t>
          </a:r>
          <a:endParaRPr lang="en-IN" b="1" dirty="0"/>
        </a:p>
      </dgm:t>
    </dgm:pt>
    <dgm:pt modelId="{0F9B4152-61F9-4D85-B525-15B434F00424}" type="parTrans" cxnId="{FB39F37E-64DA-4B0C-AD44-E47748190F74}">
      <dgm:prSet/>
      <dgm:spPr/>
      <dgm:t>
        <a:bodyPr/>
        <a:lstStyle/>
        <a:p>
          <a:endParaRPr lang="en-IN"/>
        </a:p>
      </dgm:t>
    </dgm:pt>
    <dgm:pt modelId="{AE08BC27-779A-4E92-AA50-07C37E1EDC79}" type="sibTrans" cxnId="{FB39F37E-64DA-4B0C-AD44-E47748190F74}">
      <dgm:prSet/>
      <dgm:spPr/>
      <dgm:t>
        <a:bodyPr/>
        <a:lstStyle/>
        <a:p>
          <a:endParaRPr lang="en-IN"/>
        </a:p>
      </dgm:t>
    </dgm:pt>
    <dgm:pt modelId="{F8E1F4E4-C8BB-4D4D-A9B3-06913032AF4B}">
      <dgm:prSet phldrT="[Text]"/>
      <dgm:spPr/>
      <dgm:t>
        <a:bodyPr/>
        <a:lstStyle/>
        <a:p>
          <a:r>
            <a:rPr lang="en-IN" b="1" dirty="0"/>
            <a:t>Industry-oriented skill enhancement programs</a:t>
          </a:r>
        </a:p>
      </dgm:t>
    </dgm:pt>
    <dgm:pt modelId="{5A5CE1DF-0A26-46A0-8294-96F9E0A665A9}" type="parTrans" cxnId="{1C7ECE68-FC90-4A22-AE21-0A18C5BD7F94}">
      <dgm:prSet/>
      <dgm:spPr/>
      <dgm:t>
        <a:bodyPr/>
        <a:lstStyle/>
        <a:p>
          <a:endParaRPr lang="en-IN"/>
        </a:p>
      </dgm:t>
    </dgm:pt>
    <dgm:pt modelId="{A49C3FCB-9694-49EB-93BA-DB7AF600F310}" type="sibTrans" cxnId="{1C7ECE68-FC90-4A22-AE21-0A18C5BD7F94}">
      <dgm:prSet/>
      <dgm:spPr/>
      <dgm:t>
        <a:bodyPr/>
        <a:lstStyle/>
        <a:p>
          <a:endParaRPr lang="en-IN"/>
        </a:p>
      </dgm:t>
    </dgm:pt>
    <dgm:pt modelId="{7E87BE2C-1ABB-4D34-8B58-F20DD3E5BB9D}">
      <dgm:prSet phldrT="[Text]"/>
      <dgm:spPr/>
      <dgm:t>
        <a:bodyPr/>
        <a:lstStyle/>
        <a:p>
          <a:r>
            <a:rPr lang="en-IN" b="1"/>
            <a:t>Expand national outreach Admissions</a:t>
          </a:r>
          <a:endParaRPr lang="en-IN" b="1" dirty="0"/>
        </a:p>
      </dgm:t>
    </dgm:pt>
    <dgm:pt modelId="{B31E869B-AB47-497D-B432-166510BB2F98}" type="parTrans" cxnId="{E713C7F7-C4A6-41AE-9AFD-CA2A6D2D1106}">
      <dgm:prSet/>
      <dgm:spPr/>
      <dgm:t>
        <a:bodyPr/>
        <a:lstStyle/>
        <a:p>
          <a:endParaRPr lang="en-IN"/>
        </a:p>
      </dgm:t>
    </dgm:pt>
    <dgm:pt modelId="{5FEB25A0-A490-48C8-BC37-A5B0EFCBB80B}" type="sibTrans" cxnId="{E713C7F7-C4A6-41AE-9AFD-CA2A6D2D1106}">
      <dgm:prSet/>
      <dgm:spPr/>
      <dgm:t>
        <a:bodyPr/>
        <a:lstStyle/>
        <a:p>
          <a:endParaRPr lang="en-IN"/>
        </a:p>
      </dgm:t>
    </dgm:pt>
    <dgm:pt modelId="{1DE70EC0-7C16-437A-AAC0-10B7AFF57726}">
      <dgm:prSet phldrT="[Text]"/>
      <dgm:spPr/>
      <dgm:t>
        <a:bodyPr/>
        <a:lstStyle/>
        <a:p>
          <a:r>
            <a:rPr lang="en-IN" b="1" i="0" u="none"/>
            <a:t>Strengthen stakeholder engagement</a:t>
          </a:r>
          <a:endParaRPr lang="en-IN" b="1" dirty="0"/>
        </a:p>
      </dgm:t>
    </dgm:pt>
    <dgm:pt modelId="{EDA2CFCD-2547-4FCC-9504-2758CC1E4B04}" type="parTrans" cxnId="{46E94093-197D-4A11-9DD7-51BA82C05CC8}">
      <dgm:prSet/>
      <dgm:spPr/>
      <dgm:t>
        <a:bodyPr/>
        <a:lstStyle/>
        <a:p>
          <a:endParaRPr lang="en-IN"/>
        </a:p>
      </dgm:t>
    </dgm:pt>
    <dgm:pt modelId="{83321237-89FC-4DA1-8FAE-737C5AF9A72D}" type="sibTrans" cxnId="{46E94093-197D-4A11-9DD7-51BA82C05CC8}">
      <dgm:prSet/>
      <dgm:spPr/>
      <dgm:t>
        <a:bodyPr/>
        <a:lstStyle/>
        <a:p>
          <a:endParaRPr lang="en-IN"/>
        </a:p>
      </dgm:t>
    </dgm:pt>
    <dgm:pt modelId="{E0E8FE62-0046-49C0-8037-5BAD47785A62}">
      <dgm:prSet phldrT="[Text]"/>
      <dgm:spPr/>
      <dgm:t>
        <a:bodyPr/>
        <a:lstStyle/>
        <a:p>
          <a:r>
            <a:rPr lang="en-US" b="1"/>
            <a:t>Improve digital visibility and social media outreach</a:t>
          </a:r>
          <a:endParaRPr lang="en-IN" b="1" dirty="0"/>
        </a:p>
      </dgm:t>
    </dgm:pt>
    <dgm:pt modelId="{91203672-509B-4DB1-8A45-E6DF5EBDF131}" type="parTrans" cxnId="{C7559854-C092-48C8-916A-B5D44182F308}">
      <dgm:prSet/>
      <dgm:spPr/>
      <dgm:t>
        <a:bodyPr/>
        <a:lstStyle/>
        <a:p>
          <a:endParaRPr lang="en-IN"/>
        </a:p>
      </dgm:t>
    </dgm:pt>
    <dgm:pt modelId="{83B57B61-59B3-44D0-A36D-CCC34EBEAFD4}" type="sibTrans" cxnId="{C7559854-C092-48C8-916A-B5D44182F308}">
      <dgm:prSet/>
      <dgm:spPr/>
      <dgm:t>
        <a:bodyPr/>
        <a:lstStyle/>
        <a:p>
          <a:endParaRPr lang="en-IN"/>
        </a:p>
      </dgm:t>
    </dgm:pt>
    <dgm:pt modelId="{62E70A71-3B63-4162-ADA8-F95498D4FA3D}" type="pres">
      <dgm:prSet presAssocID="{C79856A1-62C3-4BAB-B510-29E2E03997E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4D586A08-70B4-43EB-99DD-3DC2C008D273}" type="pres">
      <dgm:prSet presAssocID="{A9FC8295-7516-4273-9DEE-ED58405FB82F}" presName="node" presStyleLbl="node1" presStyleIdx="0" presStyleCnt="7" custLinFactNeighborY="-3487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D27A3EB-FCBD-49FE-81FE-53CD6AEDBAF2}" type="pres">
      <dgm:prSet presAssocID="{6CA778AA-EA8B-4A8D-96D1-603AFD3A4AAF}" presName="sibTrans" presStyleCnt="0"/>
      <dgm:spPr/>
    </dgm:pt>
    <dgm:pt modelId="{F0731AB4-D579-4513-8F19-FD388E457042}" type="pres">
      <dgm:prSet presAssocID="{26A6DBB8-4B15-4B14-B67F-CA588379FEE2}" presName="node" presStyleLbl="node1" presStyleIdx="1" presStyleCnt="7" custLinFactNeighborX="-370" custLinFactNeighborY="-3487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B13DA73-CB01-4CE1-81D5-4090127E31CA}" type="pres">
      <dgm:prSet presAssocID="{8B051519-8B36-4D85-B15E-77AAB42B944B}" presName="sibTrans" presStyleCnt="0"/>
      <dgm:spPr/>
    </dgm:pt>
    <dgm:pt modelId="{A8027E20-0FE3-4DB3-8699-3A5BF7C6CD18}" type="pres">
      <dgm:prSet presAssocID="{6D997618-C932-451A-9DA1-BDA680C91585}" presName="node" presStyleLbl="node1" presStyleIdx="2" presStyleCnt="7" custLinFactNeighborX="-741" custLinFactNeighborY="-3487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7ABDB9E-8320-45A0-A576-0AE7B4F8D3B3}" type="pres">
      <dgm:prSet presAssocID="{AE08BC27-779A-4E92-AA50-07C37E1EDC79}" presName="sibTrans" presStyleCnt="0"/>
      <dgm:spPr/>
    </dgm:pt>
    <dgm:pt modelId="{9F2C7947-5E19-4158-89A2-3746DDA94076}" type="pres">
      <dgm:prSet presAssocID="{F8E1F4E4-C8BB-4D4D-A9B3-06913032AF4B}" presName="node" presStyleLbl="node1" presStyleIdx="3" presStyleCnt="7" custLinFactNeighborY="-432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AB21BE7-C97B-4AD6-B89B-62FBAAB6DAAC}" type="pres">
      <dgm:prSet presAssocID="{A49C3FCB-9694-49EB-93BA-DB7AF600F310}" presName="sibTrans" presStyleCnt="0"/>
      <dgm:spPr/>
    </dgm:pt>
    <dgm:pt modelId="{05450AF4-E33D-40D6-93AA-0509AF8BEF5B}" type="pres">
      <dgm:prSet presAssocID="{7E87BE2C-1ABB-4D34-8B58-F20DD3E5BB9D}" presName="node" presStyleLbl="node1" presStyleIdx="4" presStyleCnt="7" custLinFactNeighborX="-370" custLinFactNeighborY="-432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18B6519-F503-4BB3-B09E-854538DE7D6F}" type="pres">
      <dgm:prSet presAssocID="{5FEB25A0-A490-48C8-BC37-A5B0EFCBB80B}" presName="sibTrans" presStyleCnt="0"/>
      <dgm:spPr/>
    </dgm:pt>
    <dgm:pt modelId="{1C02A186-671D-41C7-8E9D-06B3DDFE1214}" type="pres">
      <dgm:prSet presAssocID="{1DE70EC0-7C16-437A-AAC0-10B7AFF57726}" presName="node" presStyleLbl="node1" presStyleIdx="5" presStyleCnt="7" custLinFactX="-7407" custLinFactY="5247" custLinFactNeighborX="-100000" custLinFactNeighborY="10000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90C35B6-0983-48BF-8E06-97D9EE7C67D6}" type="pres">
      <dgm:prSet presAssocID="{83321237-89FC-4DA1-8FAE-737C5AF9A72D}" presName="sibTrans" presStyleCnt="0"/>
      <dgm:spPr/>
    </dgm:pt>
    <dgm:pt modelId="{B32CB3C9-7D00-4D00-9E92-B33E8C32F10D}" type="pres">
      <dgm:prSet presAssocID="{E0E8FE62-0046-49C0-8037-5BAD47785A62}" presName="node" presStyleLbl="node1" presStyleIdx="6" presStyleCnt="7" custLinFactX="9259" custLinFactY="-20988" custLinFactNeighborX="100000" custLinFactNeighborY="-10000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024C7954-3240-491A-BBFE-16974D5C4C3A}" type="presOf" srcId="{7E87BE2C-1ABB-4D34-8B58-F20DD3E5BB9D}" destId="{05450AF4-E33D-40D6-93AA-0509AF8BEF5B}" srcOrd="0" destOrd="0" presId="urn:microsoft.com/office/officeart/2005/8/layout/default"/>
    <dgm:cxn modelId="{46E94093-197D-4A11-9DD7-51BA82C05CC8}" srcId="{C79856A1-62C3-4BAB-B510-29E2E03997E0}" destId="{1DE70EC0-7C16-437A-AAC0-10B7AFF57726}" srcOrd="5" destOrd="0" parTransId="{EDA2CFCD-2547-4FCC-9504-2758CC1E4B04}" sibTransId="{83321237-89FC-4DA1-8FAE-737C5AF9A72D}"/>
    <dgm:cxn modelId="{9D649F68-3904-4C50-8F23-13F42BB158D6}" type="presOf" srcId="{E0E8FE62-0046-49C0-8037-5BAD47785A62}" destId="{B32CB3C9-7D00-4D00-9E92-B33E8C32F10D}" srcOrd="0" destOrd="0" presId="urn:microsoft.com/office/officeart/2005/8/layout/default"/>
    <dgm:cxn modelId="{F478367F-0D10-4B05-9C91-F849E3797046}" type="presOf" srcId="{A9FC8295-7516-4273-9DEE-ED58405FB82F}" destId="{4D586A08-70B4-43EB-99DD-3DC2C008D273}" srcOrd="0" destOrd="0" presId="urn:microsoft.com/office/officeart/2005/8/layout/default"/>
    <dgm:cxn modelId="{FB39F37E-64DA-4B0C-AD44-E47748190F74}" srcId="{C79856A1-62C3-4BAB-B510-29E2E03997E0}" destId="{6D997618-C932-451A-9DA1-BDA680C91585}" srcOrd="2" destOrd="0" parTransId="{0F9B4152-61F9-4D85-B525-15B434F00424}" sibTransId="{AE08BC27-779A-4E92-AA50-07C37E1EDC79}"/>
    <dgm:cxn modelId="{E713C7F7-C4A6-41AE-9AFD-CA2A6D2D1106}" srcId="{C79856A1-62C3-4BAB-B510-29E2E03997E0}" destId="{7E87BE2C-1ABB-4D34-8B58-F20DD3E5BB9D}" srcOrd="4" destOrd="0" parTransId="{B31E869B-AB47-497D-B432-166510BB2F98}" sibTransId="{5FEB25A0-A490-48C8-BC37-A5B0EFCBB80B}"/>
    <dgm:cxn modelId="{DEC77416-5A97-4841-8116-3C7168EB73BF}" srcId="{C79856A1-62C3-4BAB-B510-29E2E03997E0}" destId="{A9FC8295-7516-4273-9DEE-ED58405FB82F}" srcOrd="0" destOrd="0" parTransId="{F3B8E9FF-E4B4-41FC-B910-39561A3254FF}" sibTransId="{6CA778AA-EA8B-4A8D-96D1-603AFD3A4AAF}"/>
    <dgm:cxn modelId="{1C7ECE68-FC90-4A22-AE21-0A18C5BD7F94}" srcId="{C79856A1-62C3-4BAB-B510-29E2E03997E0}" destId="{F8E1F4E4-C8BB-4D4D-A9B3-06913032AF4B}" srcOrd="3" destOrd="0" parTransId="{5A5CE1DF-0A26-46A0-8294-96F9E0A665A9}" sibTransId="{A49C3FCB-9694-49EB-93BA-DB7AF600F310}"/>
    <dgm:cxn modelId="{362844FB-76A9-41FC-8A9F-5DB1AB55F8D2}" type="presOf" srcId="{1DE70EC0-7C16-437A-AAC0-10B7AFF57726}" destId="{1C02A186-671D-41C7-8E9D-06B3DDFE1214}" srcOrd="0" destOrd="0" presId="urn:microsoft.com/office/officeart/2005/8/layout/default"/>
    <dgm:cxn modelId="{6DA78BC5-7A97-4A98-9AE5-FF5D1C72C40F}" type="presOf" srcId="{6D997618-C932-451A-9DA1-BDA680C91585}" destId="{A8027E20-0FE3-4DB3-8699-3A5BF7C6CD18}" srcOrd="0" destOrd="0" presId="urn:microsoft.com/office/officeart/2005/8/layout/default"/>
    <dgm:cxn modelId="{11BA558A-E6CD-47C2-AE25-1ADCC5D36EF2}" type="presOf" srcId="{F8E1F4E4-C8BB-4D4D-A9B3-06913032AF4B}" destId="{9F2C7947-5E19-4158-89A2-3746DDA94076}" srcOrd="0" destOrd="0" presId="urn:microsoft.com/office/officeart/2005/8/layout/default"/>
    <dgm:cxn modelId="{43D23C30-22A9-4D16-833C-88114A2857EB}" srcId="{C79856A1-62C3-4BAB-B510-29E2E03997E0}" destId="{26A6DBB8-4B15-4B14-B67F-CA588379FEE2}" srcOrd="1" destOrd="0" parTransId="{C3265712-C4F1-4238-AE44-17A50FADDC6F}" sibTransId="{8B051519-8B36-4D85-B15E-77AAB42B944B}"/>
    <dgm:cxn modelId="{3D52428D-CBD0-4BDE-B1AE-85F3B8586BC8}" type="presOf" srcId="{26A6DBB8-4B15-4B14-B67F-CA588379FEE2}" destId="{F0731AB4-D579-4513-8F19-FD388E457042}" srcOrd="0" destOrd="0" presId="urn:microsoft.com/office/officeart/2005/8/layout/default"/>
    <dgm:cxn modelId="{6803693F-9D5A-4D00-A5B2-B86FDAF01DE2}" type="presOf" srcId="{C79856A1-62C3-4BAB-B510-29E2E03997E0}" destId="{62E70A71-3B63-4162-ADA8-F95498D4FA3D}" srcOrd="0" destOrd="0" presId="urn:microsoft.com/office/officeart/2005/8/layout/default"/>
    <dgm:cxn modelId="{C7559854-C092-48C8-916A-B5D44182F308}" srcId="{C79856A1-62C3-4BAB-B510-29E2E03997E0}" destId="{E0E8FE62-0046-49C0-8037-5BAD47785A62}" srcOrd="6" destOrd="0" parTransId="{91203672-509B-4DB1-8A45-E6DF5EBDF131}" sibTransId="{83B57B61-59B3-44D0-A36D-CCC34EBEAFD4}"/>
    <dgm:cxn modelId="{5EFBB2D4-7E2E-4029-93FB-46F3F4498884}" type="presParOf" srcId="{62E70A71-3B63-4162-ADA8-F95498D4FA3D}" destId="{4D586A08-70B4-43EB-99DD-3DC2C008D273}" srcOrd="0" destOrd="0" presId="urn:microsoft.com/office/officeart/2005/8/layout/default"/>
    <dgm:cxn modelId="{57A2A3A6-1CB6-437D-BD25-1CF987F7115E}" type="presParOf" srcId="{62E70A71-3B63-4162-ADA8-F95498D4FA3D}" destId="{7D27A3EB-FCBD-49FE-81FE-53CD6AEDBAF2}" srcOrd="1" destOrd="0" presId="urn:microsoft.com/office/officeart/2005/8/layout/default"/>
    <dgm:cxn modelId="{3E2FBCE2-50D4-43D7-8791-E1A9C339D2F8}" type="presParOf" srcId="{62E70A71-3B63-4162-ADA8-F95498D4FA3D}" destId="{F0731AB4-D579-4513-8F19-FD388E457042}" srcOrd="2" destOrd="0" presId="urn:microsoft.com/office/officeart/2005/8/layout/default"/>
    <dgm:cxn modelId="{47AD85A1-1268-4B68-8182-DE03E13FAAD7}" type="presParOf" srcId="{62E70A71-3B63-4162-ADA8-F95498D4FA3D}" destId="{4B13DA73-CB01-4CE1-81D5-4090127E31CA}" srcOrd="3" destOrd="0" presId="urn:microsoft.com/office/officeart/2005/8/layout/default"/>
    <dgm:cxn modelId="{F473F9EF-03C4-45E9-95F6-10CA331FF01F}" type="presParOf" srcId="{62E70A71-3B63-4162-ADA8-F95498D4FA3D}" destId="{A8027E20-0FE3-4DB3-8699-3A5BF7C6CD18}" srcOrd="4" destOrd="0" presId="urn:microsoft.com/office/officeart/2005/8/layout/default"/>
    <dgm:cxn modelId="{116B06AD-44D8-4A19-B226-45B5BA222144}" type="presParOf" srcId="{62E70A71-3B63-4162-ADA8-F95498D4FA3D}" destId="{E7ABDB9E-8320-45A0-A576-0AE7B4F8D3B3}" srcOrd="5" destOrd="0" presId="urn:microsoft.com/office/officeart/2005/8/layout/default"/>
    <dgm:cxn modelId="{29730A21-FC07-4CFA-875E-C4034A8C8289}" type="presParOf" srcId="{62E70A71-3B63-4162-ADA8-F95498D4FA3D}" destId="{9F2C7947-5E19-4158-89A2-3746DDA94076}" srcOrd="6" destOrd="0" presId="urn:microsoft.com/office/officeart/2005/8/layout/default"/>
    <dgm:cxn modelId="{9139CA5B-7E57-4540-9289-B382519EACDC}" type="presParOf" srcId="{62E70A71-3B63-4162-ADA8-F95498D4FA3D}" destId="{1AB21BE7-C97B-4AD6-B89B-62FBAAB6DAAC}" srcOrd="7" destOrd="0" presId="urn:microsoft.com/office/officeart/2005/8/layout/default"/>
    <dgm:cxn modelId="{52A7D416-3755-4E6A-AC69-50D808A4C332}" type="presParOf" srcId="{62E70A71-3B63-4162-ADA8-F95498D4FA3D}" destId="{05450AF4-E33D-40D6-93AA-0509AF8BEF5B}" srcOrd="8" destOrd="0" presId="urn:microsoft.com/office/officeart/2005/8/layout/default"/>
    <dgm:cxn modelId="{6CE92219-4A34-403F-A288-F6C75A63D818}" type="presParOf" srcId="{62E70A71-3B63-4162-ADA8-F95498D4FA3D}" destId="{B18B6519-F503-4BB3-B09E-854538DE7D6F}" srcOrd="9" destOrd="0" presId="urn:microsoft.com/office/officeart/2005/8/layout/default"/>
    <dgm:cxn modelId="{D845D3C0-B68C-42C8-9C62-1F485A291E53}" type="presParOf" srcId="{62E70A71-3B63-4162-ADA8-F95498D4FA3D}" destId="{1C02A186-671D-41C7-8E9D-06B3DDFE1214}" srcOrd="10" destOrd="0" presId="urn:microsoft.com/office/officeart/2005/8/layout/default"/>
    <dgm:cxn modelId="{A74B8EB2-0B4E-4157-B03B-7E1EAFDE2476}" type="presParOf" srcId="{62E70A71-3B63-4162-ADA8-F95498D4FA3D}" destId="{890C35B6-0983-48BF-8E06-97D9EE7C67D6}" srcOrd="11" destOrd="0" presId="urn:microsoft.com/office/officeart/2005/8/layout/default"/>
    <dgm:cxn modelId="{C90B6550-15B5-4636-B9F0-CC5FB9E13ADF}" type="presParOf" srcId="{62E70A71-3B63-4162-ADA8-F95498D4FA3D}" destId="{B32CB3C9-7D00-4D00-9E92-B33E8C32F10D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9687D5-559A-4618-80BE-9E65932A5BB9}">
      <dsp:nvSpPr>
        <dsp:cNvPr id="0" name=""/>
        <dsp:cNvSpPr/>
      </dsp:nvSpPr>
      <dsp:spPr>
        <a:xfrm rot="5400000">
          <a:off x="7525148" y="-3018115"/>
          <a:ext cx="1335881" cy="771114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500" kern="1200" dirty="0"/>
            <a:t>Research quality</a:t>
          </a:r>
          <a:endParaRPr lang="en-IN" sz="3500" kern="1200" dirty="0"/>
        </a:p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500" kern="1200" dirty="0"/>
            <a:t>Publications &amp;citations</a:t>
          </a:r>
          <a:endParaRPr lang="en-IN" sz="3500" kern="1200" dirty="0"/>
        </a:p>
      </dsp:txBody>
      <dsp:txXfrm rot="-5400000">
        <a:off x="4337517" y="234728"/>
        <a:ext cx="7645931" cy="1205457"/>
      </dsp:txXfrm>
    </dsp:sp>
    <dsp:sp modelId="{64205376-7150-45F7-88BD-4B4217BCE80B}">
      <dsp:nvSpPr>
        <dsp:cNvPr id="0" name=""/>
        <dsp:cNvSpPr/>
      </dsp:nvSpPr>
      <dsp:spPr>
        <a:xfrm>
          <a:off x="0" y="8"/>
          <a:ext cx="4337517" cy="16698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700" b="1" kern="1200" dirty="0">
              <a:solidFill>
                <a:srgbClr val="FFFF00"/>
              </a:solidFill>
            </a:rPr>
            <a:t>Academic</a:t>
          </a:r>
          <a:r>
            <a:rPr lang="en-US" sz="4700" kern="1200" dirty="0">
              <a:solidFill>
                <a:srgbClr val="FFFF00"/>
              </a:solidFill>
            </a:rPr>
            <a:t> </a:t>
          </a:r>
          <a:r>
            <a:rPr lang="en-US" sz="4700" b="1" kern="1200" dirty="0">
              <a:solidFill>
                <a:srgbClr val="FFFF00"/>
              </a:solidFill>
            </a:rPr>
            <a:t>peers</a:t>
          </a:r>
          <a:endParaRPr lang="en-IN" sz="4700" b="1" kern="1200" dirty="0">
            <a:solidFill>
              <a:srgbClr val="FFFF00"/>
            </a:solidFill>
          </a:endParaRPr>
        </a:p>
      </dsp:txBody>
      <dsp:txXfrm>
        <a:off x="81515" y="81523"/>
        <a:ext cx="4174487" cy="1506821"/>
      </dsp:txXfrm>
    </dsp:sp>
    <dsp:sp modelId="{E4BB22E0-0832-401A-81DA-7014C1946E4B}">
      <dsp:nvSpPr>
        <dsp:cNvPr id="0" name=""/>
        <dsp:cNvSpPr/>
      </dsp:nvSpPr>
      <dsp:spPr>
        <a:xfrm rot="5400000">
          <a:off x="7525148" y="-1264771"/>
          <a:ext cx="1335881" cy="771114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500" kern="1200" dirty="0"/>
            <a:t>Skill readiness</a:t>
          </a:r>
          <a:endParaRPr lang="en-IN" sz="3500" kern="1200" dirty="0"/>
        </a:p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500" kern="1200" dirty="0"/>
            <a:t>Placements &amp; Industry projects</a:t>
          </a:r>
          <a:endParaRPr lang="en-IN" sz="3500" kern="1200" dirty="0"/>
        </a:p>
      </dsp:txBody>
      <dsp:txXfrm rot="-5400000">
        <a:off x="4337517" y="1988072"/>
        <a:ext cx="7645931" cy="1205457"/>
      </dsp:txXfrm>
    </dsp:sp>
    <dsp:sp modelId="{2C77963C-956A-475A-AA62-026ACECEFC7D}">
      <dsp:nvSpPr>
        <dsp:cNvPr id="0" name=""/>
        <dsp:cNvSpPr/>
      </dsp:nvSpPr>
      <dsp:spPr>
        <a:xfrm>
          <a:off x="0" y="1755874"/>
          <a:ext cx="4337517" cy="16698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700" b="1" kern="1200" dirty="0">
              <a:solidFill>
                <a:srgbClr val="FFFF00"/>
              </a:solidFill>
            </a:rPr>
            <a:t>Employers</a:t>
          </a:r>
          <a:endParaRPr lang="en-IN" sz="4700" b="1" kern="1200" dirty="0">
            <a:solidFill>
              <a:srgbClr val="FFFF00"/>
            </a:solidFill>
          </a:endParaRPr>
        </a:p>
      </dsp:txBody>
      <dsp:txXfrm>
        <a:off x="81515" y="1837389"/>
        <a:ext cx="4174487" cy="1506821"/>
      </dsp:txXfrm>
    </dsp:sp>
    <dsp:sp modelId="{4AD90D81-021D-4EF4-8B27-603F1692AE6A}">
      <dsp:nvSpPr>
        <dsp:cNvPr id="0" name=""/>
        <dsp:cNvSpPr/>
      </dsp:nvSpPr>
      <dsp:spPr>
        <a:xfrm rot="5400000">
          <a:off x="7525148" y="488572"/>
          <a:ext cx="1335881" cy="771114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500" kern="1200" dirty="0"/>
            <a:t>Website</a:t>
          </a:r>
          <a:endParaRPr lang="en-IN" sz="3500" kern="1200" dirty="0"/>
        </a:p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500" kern="1200" dirty="0"/>
            <a:t>Social Media</a:t>
          </a:r>
          <a:endParaRPr lang="en-IN" sz="3500" kern="1200" dirty="0"/>
        </a:p>
      </dsp:txBody>
      <dsp:txXfrm rot="-5400000">
        <a:off x="4337517" y="3741415"/>
        <a:ext cx="7645931" cy="1205457"/>
      </dsp:txXfrm>
    </dsp:sp>
    <dsp:sp modelId="{AEE0BEDE-43A8-4470-9E74-913907AFA79B}">
      <dsp:nvSpPr>
        <dsp:cNvPr id="0" name=""/>
        <dsp:cNvSpPr/>
      </dsp:nvSpPr>
      <dsp:spPr>
        <a:xfrm>
          <a:off x="0" y="3509218"/>
          <a:ext cx="4337517" cy="16698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700" b="1" kern="1200" dirty="0">
              <a:solidFill>
                <a:srgbClr val="FFFF00"/>
              </a:solidFill>
            </a:rPr>
            <a:t>Public</a:t>
          </a:r>
          <a:r>
            <a:rPr lang="en-US" sz="4700" b="1" kern="1200" dirty="0">
              <a:solidFill>
                <a:schemeClr val="accent2"/>
              </a:solidFill>
            </a:rPr>
            <a:t> </a:t>
          </a:r>
          <a:r>
            <a:rPr lang="en-US" sz="4700" b="1" kern="1200" dirty="0">
              <a:solidFill>
                <a:srgbClr val="FFFF00"/>
              </a:solidFill>
            </a:rPr>
            <a:t>Visibility</a:t>
          </a:r>
          <a:endParaRPr lang="en-IN" sz="4700" b="1" kern="1200" dirty="0">
            <a:solidFill>
              <a:srgbClr val="FFFF00"/>
            </a:solidFill>
          </a:endParaRPr>
        </a:p>
      </dsp:txBody>
      <dsp:txXfrm>
        <a:off x="81515" y="3590733"/>
        <a:ext cx="4174487" cy="15068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586A08-70B4-43EB-99DD-3DC2C008D273}">
      <dsp:nvSpPr>
        <dsp:cNvPr id="0" name=""/>
        <dsp:cNvSpPr/>
      </dsp:nvSpPr>
      <dsp:spPr>
        <a:xfrm>
          <a:off x="1341596" y="0"/>
          <a:ext cx="2590502" cy="15543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100" b="1" i="0" u="none" kern="1200" dirty="0">
              <a:solidFill>
                <a:srgbClr val="FFFF00"/>
              </a:solidFill>
            </a:rPr>
            <a:t>Research Excellence</a:t>
          </a:r>
          <a:endParaRPr lang="en-IN" sz="3100" kern="1200" dirty="0">
            <a:solidFill>
              <a:srgbClr val="FFFF00"/>
            </a:solidFill>
          </a:endParaRPr>
        </a:p>
      </dsp:txBody>
      <dsp:txXfrm>
        <a:off x="1341596" y="0"/>
        <a:ext cx="2590502" cy="1554301"/>
      </dsp:txXfrm>
    </dsp:sp>
    <dsp:sp modelId="{F0731AB4-D579-4513-8F19-FD388E457042}">
      <dsp:nvSpPr>
        <dsp:cNvPr id="0" name=""/>
        <dsp:cNvSpPr/>
      </dsp:nvSpPr>
      <dsp:spPr>
        <a:xfrm>
          <a:off x="4181563" y="0"/>
          <a:ext cx="2590502" cy="15543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100" b="1" i="0" u="none" kern="1200" dirty="0">
              <a:solidFill>
                <a:srgbClr val="FFFF00"/>
              </a:solidFill>
            </a:rPr>
            <a:t>Industry Collaboration</a:t>
          </a:r>
          <a:endParaRPr lang="en-IN" sz="3100" kern="1200" dirty="0">
            <a:solidFill>
              <a:srgbClr val="FFFF00"/>
            </a:solidFill>
          </a:endParaRPr>
        </a:p>
      </dsp:txBody>
      <dsp:txXfrm>
        <a:off x="4181563" y="0"/>
        <a:ext cx="2590502" cy="1554301"/>
      </dsp:txXfrm>
    </dsp:sp>
    <dsp:sp modelId="{A8027E20-0FE3-4DB3-8699-3A5BF7C6CD18}">
      <dsp:nvSpPr>
        <dsp:cNvPr id="0" name=""/>
        <dsp:cNvSpPr/>
      </dsp:nvSpPr>
      <dsp:spPr>
        <a:xfrm>
          <a:off x="7021505" y="0"/>
          <a:ext cx="2590502" cy="15543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100" b="1" i="0" u="none" kern="1200" dirty="0">
              <a:solidFill>
                <a:srgbClr val="FFFF00"/>
              </a:solidFill>
            </a:rPr>
            <a:t>Global Relations</a:t>
          </a:r>
          <a:endParaRPr lang="en-IN" sz="3100" kern="1200" dirty="0">
            <a:solidFill>
              <a:srgbClr val="FFFF00"/>
            </a:solidFill>
          </a:endParaRPr>
        </a:p>
      </dsp:txBody>
      <dsp:txXfrm>
        <a:off x="7021505" y="0"/>
        <a:ext cx="2590502" cy="1554301"/>
      </dsp:txXfrm>
    </dsp:sp>
    <dsp:sp modelId="{9F2C7947-5E19-4158-89A2-3746DDA94076}">
      <dsp:nvSpPr>
        <dsp:cNvPr id="0" name=""/>
        <dsp:cNvSpPr/>
      </dsp:nvSpPr>
      <dsp:spPr>
        <a:xfrm>
          <a:off x="1341596" y="1746487"/>
          <a:ext cx="2590502" cy="15543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100" b="1" i="0" u="none" kern="1200" dirty="0">
              <a:solidFill>
                <a:srgbClr val="FFFF00"/>
              </a:solidFill>
            </a:rPr>
            <a:t>Skill Enhancement</a:t>
          </a:r>
          <a:endParaRPr lang="en-IN" sz="3100" kern="1200" dirty="0">
            <a:solidFill>
              <a:srgbClr val="FFFF00"/>
            </a:solidFill>
          </a:endParaRPr>
        </a:p>
      </dsp:txBody>
      <dsp:txXfrm>
        <a:off x="1341596" y="1746487"/>
        <a:ext cx="2590502" cy="1554301"/>
      </dsp:txXfrm>
    </dsp:sp>
    <dsp:sp modelId="{05450AF4-E33D-40D6-93AA-0509AF8BEF5B}">
      <dsp:nvSpPr>
        <dsp:cNvPr id="0" name=""/>
        <dsp:cNvSpPr/>
      </dsp:nvSpPr>
      <dsp:spPr>
        <a:xfrm>
          <a:off x="4181563" y="1746487"/>
          <a:ext cx="2590502" cy="15543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100" b="1" i="0" u="none" kern="1200" dirty="0">
              <a:solidFill>
                <a:srgbClr val="FFFF00"/>
              </a:solidFill>
            </a:rPr>
            <a:t>Nationwide Admissions</a:t>
          </a:r>
          <a:endParaRPr lang="en-IN" sz="3100" kern="1200" dirty="0">
            <a:solidFill>
              <a:srgbClr val="FFFF00"/>
            </a:solidFill>
          </a:endParaRPr>
        </a:p>
      </dsp:txBody>
      <dsp:txXfrm>
        <a:off x="4181563" y="1746487"/>
        <a:ext cx="2590502" cy="1554301"/>
      </dsp:txXfrm>
    </dsp:sp>
    <dsp:sp modelId="{1C02A186-671D-41C7-8E9D-06B3DDFE1214}">
      <dsp:nvSpPr>
        <dsp:cNvPr id="0" name=""/>
        <dsp:cNvSpPr/>
      </dsp:nvSpPr>
      <dsp:spPr>
        <a:xfrm>
          <a:off x="4181563" y="3511863"/>
          <a:ext cx="2590502" cy="15543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100" b="1" i="0" u="none" kern="1200" dirty="0">
              <a:solidFill>
                <a:srgbClr val="FFFF00"/>
              </a:solidFill>
            </a:rPr>
            <a:t>Parent Interaction Portal</a:t>
          </a:r>
          <a:endParaRPr lang="en-IN" sz="3100" kern="1200" dirty="0">
            <a:solidFill>
              <a:srgbClr val="FFFF00"/>
            </a:solidFill>
          </a:endParaRPr>
        </a:p>
      </dsp:txBody>
      <dsp:txXfrm>
        <a:off x="4181563" y="3511863"/>
        <a:ext cx="2590502" cy="1554301"/>
      </dsp:txXfrm>
    </dsp:sp>
    <dsp:sp modelId="{B32CB3C9-7D00-4D00-9E92-B33E8C32F10D}">
      <dsp:nvSpPr>
        <dsp:cNvPr id="0" name=""/>
        <dsp:cNvSpPr/>
      </dsp:nvSpPr>
      <dsp:spPr>
        <a:xfrm>
          <a:off x="7021505" y="1746482"/>
          <a:ext cx="2590502" cy="15543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100" b="1" i="0" u="none" kern="1200" dirty="0">
              <a:solidFill>
                <a:srgbClr val="FFFF00"/>
              </a:solidFill>
            </a:rPr>
            <a:t>Digital &amp; Strategic Visibility</a:t>
          </a:r>
          <a:endParaRPr lang="en-IN" sz="3100" kern="1200" dirty="0">
            <a:solidFill>
              <a:srgbClr val="FFFF00"/>
            </a:solidFill>
          </a:endParaRPr>
        </a:p>
      </dsp:txBody>
      <dsp:txXfrm>
        <a:off x="7021505" y="1746482"/>
        <a:ext cx="2590502" cy="15543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586A08-70B4-43EB-99DD-3DC2C008D273}">
      <dsp:nvSpPr>
        <dsp:cNvPr id="0" name=""/>
        <dsp:cNvSpPr/>
      </dsp:nvSpPr>
      <dsp:spPr>
        <a:xfrm>
          <a:off x="1341596" y="0"/>
          <a:ext cx="2590502" cy="155430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/>
            <a:t>Increase Scopus/SCI publications, citations and   h-index</a:t>
          </a:r>
          <a:endParaRPr lang="en-IN" sz="2200" b="1" kern="1200" dirty="0"/>
        </a:p>
      </dsp:txBody>
      <dsp:txXfrm>
        <a:off x="1341596" y="0"/>
        <a:ext cx="2590502" cy="1554301"/>
      </dsp:txXfrm>
    </dsp:sp>
    <dsp:sp modelId="{F0731AB4-D579-4513-8F19-FD388E457042}">
      <dsp:nvSpPr>
        <dsp:cNvPr id="0" name=""/>
        <dsp:cNvSpPr/>
      </dsp:nvSpPr>
      <dsp:spPr>
        <a:xfrm>
          <a:off x="4181563" y="0"/>
          <a:ext cx="2590502" cy="155430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b="1" kern="1200" dirty="0"/>
            <a:t>Strengthen industry collaborations</a:t>
          </a:r>
        </a:p>
      </dsp:txBody>
      <dsp:txXfrm>
        <a:off x="4181563" y="0"/>
        <a:ext cx="2590502" cy="1554301"/>
      </dsp:txXfrm>
    </dsp:sp>
    <dsp:sp modelId="{A8027E20-0FE3-4DB3-8699-3A5BF7C6CD18}">
      <dsp:nvSpPr>
        <dsp:cNvPr id="0" name=""/>
        <dsp:cNvSpPr/>
      </dsp:nvSpPr>
      <dsp:spPr>
        <a:xfrm>
          <a:off x="7021505" y="0"/>
          <a:ext cx="2590502" cy="155430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/>
            <a:t>Dual-degree programs, research collaborations and global placements</a:t>
          </a:r>
          <a:endParaRPr lang="en-IN" sz="2200" b="1" kern="1200" dirty="0"/>
        </a:p>
      </dsp:txBody>
      <dsp:txXfrm>
        <a:off x="7021505" y="0"/>
        <a:ext cx="2590502" cy="1554301"/>
      </dsp:txXfrm>
    </dsp:sp>
    <dsp:sp modelId="{9F2C7947-5E19-4158-89A2-3746DDA94076}">
      <dsp:nvSpPr>
        <dsp:cNvPr id="0" name=""/>
        <dsp:cNvSpPr/>
      </dsp:nvSpPr>
      <dsp:spPr>
        <a:xfrm>
          <a:off x="1341596" y="1746487"/>
          <a:ext cx="2590502" cy="155430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b="1" kern="1200" dirty="0"/>
            <a:t>Industry-oriented skill enhancement programs</a:t>
          </a:r>
        </a:p>
      </dsp:txBody>
      <dsp:txXfrm>
        <a:off x="1341596" y="1746487"/>
        <a:ext cx="2590502" cy="1554301"/>
      </dsp:txXfrm>
    </dsp:sp>
    <dsp:sp modelId="{05450AF4-E33D-40D6-93AA-0509AF8BEF5B}">
      <dsp:nvSpPr>
        <dsp:cNvPr id="0" name=""/>
        <dsp:cNvSpPr/>
      </dsp:nvSpPr>
      <dsp:spPr>
        <a:xfrm>
          <a:off x="4181563" y="1746487"/>
          <a:ext cx="2590502" cy="155430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b="1" kern="1200"/>
            <a:t>Expand national outreach Admissions</a:t>
          </a:r>
          <a:endParaRPr lang="en-IN" sz="2200" b="1" kern="1200" dirty="0"/>
        </a:p>
      </dsp:txBody>
      <dsp:txXfrm>
        <a:off x="4181563" y="1746487"/>
        <a:ext cx="2590502" cy="1554301"/>
      </dsp:txXfrm>
    </dsp:sp>
    <dsp:sp modelId="{1C02A186-671D-41C7-8E9D-06B3DDFE1214}">
      <dsp:nvSpPr>
        <dsp:cNvPr id="0" name=""/>
        <dsp:cNvSpPr/>
      </dsp:nvSpPr>
      <dsp:spPr>
        <a:xfrm>
          <a:off x="4258320" y="3449504"/>
          <a:ext cx="2590502" cy="155430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b="1" i="0" u="none" kern="1200"/>
            <a:t>Strengthen stakeholder engagement</a:t>
          </a:r>
          <a:endParaRPr lang="en-IN" sz="2200" b="1" kern="1200" dirty="0"/>
        </a:p>
      </dsp:txBody>
      <dsp:txXfrm>
        <a:off x="4258320" y="3449504"/>
        <a:ext cx="2590502" cy="1554301"/>
      </dsp:txXfrm>
    </dsp:sp>
    <dsp:sp modelId="{B32CB3C9-7D00-4D00-9E92-B33E8C32F10D}">
      <dsp:nvSpPr>
        <dsp:cNvPr id="0" name=""/>
        <dsp:cNvSpPr/>
      </dsp:nvSpPr>
      <dsp:spPr>
        <a:xfrm>
          <a:off x="7021505" y="1746482"/>
          <a:ext cx="2590502" cy="155430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/>
            <a:t>Improve digital visibility and social media outreach</a:t>
          </a:r>
          <a:endParaRPr lang="en-IN" sz="2200" b="1" kern="1200" dirty="0"/>
        </a:p>
      </dsp:txBody>
      <dsp:txXfrm>
        <a:off x="7021505" y="1746482"/>
        <a:ext cx="2590502" cy="15543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4EB634F-C61C-4F5B-B935-0F0639B300F7}" type="datetimeFigureOut">
              <a:rPr lang="en-IN"/>
              <a:pPr>
                <a:defRPr/>
              </a:pPr>
              <a:t>27-06-2026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DF0F7784-0A3D-4BE8-9B68-3ED110282344}" type="slidenum">
              <a:rPr lang="en-IN" altLang="en-US"/>
              <a:pPr>
                <a:defRPr/>
              </a:pPr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338063373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3B86B00-C35A-4041-B433-9BA47BCE0A8C}" type="datetimeFigureOut">
              <a:rPr lang="en-US"/>
              <a:pPr>
                <a:defRPr/>
              </a:pPr>
              <a:t>6/27/2026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ptos"/>
              </a:defRPr>
            </a:lvl1pPr>
          </a:lstStyle>
          <a:p>
            <a:pPr>
              <a:defRPr/>
            </a:pPr>
            <a:fld id="{27226CE1-6893-41BC-9404-D2899F9824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496656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z="500" b="1" smtClean="0">
              <a:solidFill>
                <a:schemeClr val="bg1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7172" name="Footer Placeholder 1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7173" name="Slide Number Placeholder 1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6F455CEE-3AF5-4F41-A6C7-BA1A2DC5763D}" type="slidenum">
              <a:rPr lang="en-US" altLang="en-US">
                <a:latin typeface="Aptos"/>
              </a:rPr>
              <a:pPr/>
              <a:t>1</a:t>
            </a:fld>
            <a:endParaRPr lang="en-US" altLang="en-US">
              <a:latin typeface="Apto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22275" y="1241425"/>
            <a:ext cx="59531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Notes Placeholder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61444" name="Footer Placeholder 3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1445" name="Slide Number Placeholder 1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15FB17A6-564B-4EA7-9E25-923ACBE991B6}" type="slidenum">
              <a:rPr lang="en-US" altLang="en-US" smtClean="0">
                <a:latin typeface="Aptos"/>
              </a:rPr>
              <a:pPr/>
              <a:t>2</a:t>
            </a:fld>
            <a:endParaRPr lang="en-US" altLang="en-US">
              <a:latin typeface="Apto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50443" y="9429014"/>
            <a:ext cx="2945659" cy="496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52236" indent="-25086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03440" indent="-2006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04816" indent="-2006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06191" indent="-2006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207567" indent="-20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608943" indent="-20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010319" indent="-20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411695" indent="-20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1112D4FD-6441-4B04-88CD-D687AF8E19E1}" type="slidenum">
              <a:rPr lang="en-US" altLang="en-US">
                <a:latin typeface="Calibri" pitchFamily="34" charset="0"/>
              </a:rPr>
              <a:pPr eaLnBrk="1" hangingPunct="1"/>
              <a:t>20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-2128593025" y="-1748466150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-2128593746" y="-1748465616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52236" indent="-25086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03440" indent="-2006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04816" indent="-2006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06191" indent="-2006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207567" indent="-20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608943" indent="-20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010319" indent="-20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411695" indent="-20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4A5978B-419A-4FD5-90B0-D1D58165368E}" type="slidenum">
              <a:rPr lang="en-US" altLang="en-US">
                <a:solidFill>
                  <a:prstClr val="black"/>
                </a:solidFill>
                <a:latin typeface="Calibri" pitchFamily="34" charset="0"/>
              </a:rPr>
              <a:pPr eaLnBrk="1" hangingPunct="1"/>
              <a:t>21</a:t>
            </a:fld>
            <a:endParaRPr lang="en-US" altLang="en-US">
              <a:solidFill>
                <a:prstClr val="black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-2128593025" y="-1748466150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-2128593746" y="-1748465616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52236" indent="-25086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03440" indent="-2006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04816" indent="-2006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06191" indent="-2006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207567" indent="-20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608943" indent="-20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010319" indent="-20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411695" indent="-20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140D6AD-C0C3-4E12-9E20-7ED9017475EE}" type="slidenum">
              <a:rPr lang="en-US" altLang="en-US">
                <a:latin typeface="Calibri" pitchFamily="34" charset="0"/>
              </a:rPr>
              <a:pPr eaLnBrk="1" hangingPunct="1"/>
              <a:t>22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-2128593025" y="-1748466150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-2128593746" y="-1748465616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52236" indent="-25086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03440" indent="-2006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04816" indent="-2006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06191" indent="-2006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207567" indent="-20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608943" indent="-20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010319" indent="-20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411695" indent="-20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EF12D618-D021-404B-BABC-91CECEEB6215}" type="slidenum">
              <a:rPr lang="en-US" altLang="en-US">
                <a:latin typeface="Calibri" pitchFamily="34" charset="0"/>
              </a:rPr>
              <a:pPr eaLnBrk="1" hangingPunct="1"/>
              <a:t>23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Google Shape;263;p4:notes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418561" y="1010760"/>
            <a:ext cx="5902334" cy="2728533"/>
          </a:xfrm>
          <a:custGeom>
            <a:avLst/>
            <a:gdLst>
              <a:gd name="T0" fmla="*/ 0 w 120000"/>
              <a:gd name="T1" fmla="*/ 0 h 120000"/>
              <a:gd name="T2" fmla="*/ 2147483647 w 120000"/>
              <a:gd name="T3" fmla="*/ 0 h 120000"/>
              <a:gd name="T4" fmla="*/ 2147483647 w 120000"/>
              <a:gd name="T5" fmla="*/ 2147483647 h 120000"/>
              <a:gd name="T6" fmla="*/ 0 w 120000"/>
              <a:gd name="T7" fmla="*/ 2147483647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Google Shape;264;p4:notes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3474" y="3890519"/>
            <a:ext cx="5392508" cy="318350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262" tIns="40120" rIns="80262" bIns="40120"/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23556" name="Google Shape;265;p4:notes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17398" y="7678927"/>
            <a:ext cx="2920483" cy="405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262" tIns="40120" rIns="80262" bIns="40120" anchor="b"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52236" indent="-25086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003440" indent="-200688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404816" indent="-200688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06191" indent="-200688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07567" indent="-20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608943" indent="-20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010319" indent="-20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411695" indent="-20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fld id="{D2437F21-8EC5-4346-8172-E54B477D99B0}" type="slidenum">
              <a:rPr lang="en-US" altLang="en-US"/>
              <a:pPr algn="r" eaLnBrk="1" hangingPunct="1"/>
              <a:t>27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2128593025" y="-1748466150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19459" name="Notes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-2128593746" y="-1748465616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9460" name="Slide Number Placeholder 3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52236" indent="-25086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03440" indent="-2006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04816" indent="-2006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06191" indent="-2006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207567" indent="-20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608943" indent="-20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010319" indent="-20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411695" indent="-20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DC5845EE-119B-4F8C-AB15-2A170ABB17B7}" type="slidenum">
              <a:rPr lang="en-US" altLang="en-US"/>
              <a:pPr/>
              <a:t>30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22275" y="1241425"/>
            <a:ext cx="59531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Notes Placeholder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69636" name="Footer Placeholder 3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9637" name="Slide Number Placeholder 1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36AE1005-AA6B-45B6-8B95-9F8F70B1F015}" type="slidenum">
              <a:rPr lang="en-US" altLang="en-US" smtClean="0">
                <a:latin typeface="Aptos"/>
              </a:rPr>
              <a:pPr/>
              <a:t>40</a:t>
            </a:fld>
            <a:endParaRPr lang="en-US" altLang="en-US">
              <a:latin typeface="Apto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5AF1E-327D-4080-A767-02AD9EB57027}" type="datetime1">
              <a:rPr lang="en-US"/>
              <a:pPr>
                <a:defRPr/>
              </a:pPr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7th IQAC Meeting, 25th March 2026, SU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3CF61D-A1D1-4E96-B418-38E891F18B8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6479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0CA92D-8296-4352-AE9A-C842411CA13A}" type="datetime1">
              <a:rPr lang="en-US"/>
              <a:pPr>
                <a:defRPr/>
              </a:pPr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7th IQAC Meeting, 25th March 2026, SU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A5DF73-3A49-43D8-84EC-C187E9DC45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8707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51"/>
            <a:ext cx="36576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51"/>
            <a:ext cx="107696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CDEA61-7539-4B18-BA38-3CE270ECAE96}" type="datetime1">
              <a:rPr lang="en-US"/>
              <a:pPr>
                <a:defRPr/>
              </a:pPr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7th IQAC Meeting, 25th March 2026, SU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FE0A7-6624-4463-9AF3-46E06FC72C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65439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61E98-F21C-4DFE-8E32-424318DD17A1}" type="datetime1">
              <a:rPr lang="en-US"/>
              <a:pPr>
                <a:defRPr/>
              </a:pPr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7th IQAC Meeting, 25th March 2026, SU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9FAAC7-1891-49A1-A4E7-C62C7E0365A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74646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3E832-7CC0-4C2D-8DEF-268DB2E5070E}" type="datetime1">
              <a:rPr lang="en-US"/>
              <a:pPr>
                <a:defRPr/>
              </a:pPr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7th IQAC Meeting, 25th March 2026, SU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73E2B-D420-427C-9ED1-2ABAA6050D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96214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1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079433-374B-400F-BEAF-093245725CE0}" type="datetime1">
              <a:rPr lang="en-US"/>
              <a:pPr>
                <a:defRPr/>
              </a:pPr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7th IQAC Meeting, 25th March 2026, SU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9C17A-068F-43F1-86BA-0C1C4BBF0C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974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FD2EB5-489E-477B-96A7-7F6161B82410}" type="datetime1">
              <a:rPr lang="en-US"/>
              <a:pPr>
                <a:defRPr/>
              </a:pPr>
              <a:t>6/27/2026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7th IQAC Meeting, 25th March 2026, SU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11E005-B48A-4559-8135-93FB89911A8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44440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F36083-A304-4986-9E87-68C94E509C0F}" type="datetime1">
              <a:rPr lang="en-US"/>
              <a:pPr>
                <a:defRPr/>
              </a:pPr>
              <a:t>6/27/2026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7th IQAC Meeting, 25th March 2026, SU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C66629-5D22-40C9-8F01-5AA3D56397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85736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ED5A8-9FFA-4A7B-B32A-E4E6F9254DDC}" type="datetime1">
              <a:rPr lang="en-US"/>
              <a:pPr>
                <a:defRPr/>
              </a:pPr>
              <a:t>6/27/2026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7th IQAC Meeting, 25th March 2026, SU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675FCC-4349-4311-AF33-108FDFC6575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45941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11C7F4-038C-47B4-9EA0-ECFE932359BF}" type="datetime1">
              <a:rPr lang="en-US"/>
              <a:pPr>
                <a:defRPr/>
              </a:pPr>
              <a:t>6/27/2026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7th IQAC Meeting, 25th March 2026, SU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001BEF-2665-41F8-AF98-9FB8F8739A6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62827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106F2F-7A9A-4144-A123-E4C64733861E}" type="datetime1">
              <a:rPr lang="en-US"/>
              <a:pPr>
                <a:defRPr/>
              </a:pPr>
              <a:t>6/27/2026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7th IQAC Meeting, 25th March 2026, SU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2E8C9A-92FA-4F84-B954-81A1A9718A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2679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10A7C-9E26-45ED-B06F-887F2305A343}" type="datetime1">
              <a:rPr lang="en-US"/>
              <a:pPr>
                <a:defRPr/>
              </a:pPr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7th IQAC Meeting, 25th March 2026, SU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C4C26D-37AE-4DA3-AD18-41996F160B9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05602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8C2DBB-D51D-46BC-9127-E487C5BEC767}" type="datetime1">
              <a:rPr lang="en-US"/>
              <a:pPr>
                <a:defRPr/>
              </a:pPr>
              <a:t>6/27/2026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7th IQAC Meeting, 25th March 2026, SU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D95D56-8955-4083-B6B6-979F63A0D89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09387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929536-C4FB-49C2-84F3-85070DE8F04C}" type="datetime1">
              <a:rPr lang="en-US"/>
              <a:pPr>
                <a:defRPr/>
              </a:pPr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7th IQAC Meeting, 25th March 2026, SU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4C1F7-77D6-4950-95DC-6652C291C8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17334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51"/>
            <a:ext cx="36576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51"/>
            <a:ext cx="107696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79C724-6FA0-417B-854C-613D994C3DF4}" type="datetime1">
              <a:rPr lang="en-US"/>
              <a:pPr>
                <a:defRPr/>
              </a:pPr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7th IQAC Meeting, 25th March 2026, SU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3137B8-B594-4709-9E27-92A00AD8384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27788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7870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258D81-C78C-4E6D-8581-134934EBB10A}" type="datetime1">
              <a:rPr lang="en-US"/>
              <a:pPr>
                <a:defRPr/>
              </a:pPr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7th IQAC Meeting, 25th March 2026, SU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86CDA4-BAA0-4885-BA7C-CAA6E0212BD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49526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949B76-DCE4-4891-BDEC-4FB9CFA1DB10}" type="datetime1">
              <a:rPr lang="en-US"/>
              <a:pPr>
                <a:defRPr/>
              </a:pPr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7th IQAC Meeting, 25th March 2026, SU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40ECDF-EF58-47C5-A5CB-C9C1FE97CD7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3125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1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B7CEB5-4591-47BC-BBE4-FCB75CF10EC4}" type="datetime1">
              <a:rPr lang="en-US"/>
              <a:pPr>
                <a:defRPr/>
              </a:pPr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7th IQAC Meeting, 25th March 2026, SU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9D8FA-B6F5-4CA0-8D39-0FA1499990F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09653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725861-1930-437E-95B7-A2E20B758C14}" type="datetime1">
              <a:rPr lang="en-US"/>
              <a:pPr>
                <a:defRPr/>
              </a:pPr>
              <a:t>6/27/2026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7th IQAC Meeting, 25th March 2026, SU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57DF8-9867-49B1-BA71-104A8ED3F17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89022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9BE42F-8BA2-4326-A14D-50F09E51CDC7}" type="datetime1">
              <a:rPr lang="en-US"/>
              <a:pPr>
                <a:defRPr/>
              </a:pPr>
              <a:t>6/27/2026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7th IQAC Meeting, 25th March 2026, SU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3707E0-9386-4FA3-AF6A-580DA05762A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36531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00C6A-BD5E-4BFE-8AC5-C4B06A51D828}" type="datetime1">
              <a:rPr lang="en-US"/>
              <a:pPr>
                <a:defRPr/>
              </a:pPr>
              <a:t>6/27/2026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7th IQAC Meeting, 25th March 2026, SU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9A6C7B-5C5C-4C48-949B-506B0BD77AB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6733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1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C9FF4C-60B7-4BC9-B378-2BAE3FF04C45}" type="datetime1">
              <a:rPr lang="en-US"/>
              <a:pPr>
                <a:defRPr/>
              </a:pPr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7th IQAC Meeting, 25th March 2026, SU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8D00FE-9407-4A10-98E3-00F93C3732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60917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C2C025-9FB0-4217-9632-857892DCB421}" type="datetime1">
              <a:rPr lang="en-US"/>
              <a:pPr>
                <a:defRPr/>
              </a:pPr>
              <a:t>6/27/2026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7th IQAC Meeting, 25th March 2026, SU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4E6899-2CA2-4093-9FB8-3E3C71A9F12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82996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47C5C-2FF1-4EBF-8208-4E04A14494F8}" type="datetime1">
              <a:rPr lang="en-US"/>
              <a:pPr>
                <a:defRPr/>
              </a:pPr>
              <a:t>6/27/2026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7th IQAC Meeting, 25th March 2026, SU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B533C-8919-48EE-9687-BE396716A71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216665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F9A46A-21B4-40E6-8845-7E070AC4453A}" type="datetime1">
              <a:rPr lang="en-US"/>
              <a:pPr>
                <a:defRPr/>
              </a:pPr>
              <a:t>6/27/2026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7th IQAC Meeting, 25th March 2026, SU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CEF86E-AA81-409B-B22A-914A53F228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454404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80B02-18FD-4427-9C80-D9C2685D16B8}" type="datetime1">
              <a:rPr lang="en-US"/>
              <a:pPr>
                <a:defRPr/>
              </a:pPr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7th IQAC Meeting, 25th March 2026, SU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6FDAE-6519-41FC-806E-EE21714529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36691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51"/>
            <a:ext cx="36576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51"/>
            <a:ext cx="107696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D0346-05FD-4835-8F3E-BFF968B89E1C}" type="datetime1">
              <a:rPr lang="en-US"/>
              <a:pPr>
                <a:defRPr/>
              </a:pPr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7th IQAC Meeting, 25th March 2026, SU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87FE0A-C167-457C-BC6E-B59BF1C7FC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392623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31137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83337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76787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50393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562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9EE04-319B-4F4B-9CA7-A127171F7BB9}" type="datetime1">
              <a:rPr lang="en-US"/>
              <a:pPr>
                <a:defRPr/>
              </a:pPr>
              <a:t>6/27/2026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7th IQAC Meeting, 25th March 2026, SU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B27B54-826B-494F-BD1D-FB455D4D1E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948272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13731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244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80738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7641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22226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56148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125783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1FE3016-E6FB-4DF1-9527-444AA7995A03}" type="datetimeFigureOut">
              <a:rPr lang="en-US">
                <a:solidFill>
                  <a:prstClr val="black"/>
                </a:solidFill>
              </a:rPr>
              <a:pPr>
                <a:defRPr/>
              </a:pPr>
              <a:t>6/27/2026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5788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4788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itchFamily="34" charset="0"/>
              </a:defRPr>
            </a:lvl1pPr>
          </a:lstStyle>
          <a:p>
            <a:fld id="{48664A73-954C-4227-8978-9AAE99306125}" type="slidenum">
              <a:rPr lang="en-US" altLang="en-US" smtClean="0">
                <a:solidFill>
                  <a:prstClr val="black"/>
                </a:solidFill>
                <a:cs typeface="Arial" charset="0"/>
              </a:rPr>
              <a:pPr/>
              <a:t>‹#›</a:t>
            </a:fld>
            <a:endParaRPr lang="en-US" altLang="en-US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246933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" name="Google Shape;23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eaLnBrk="1" hangingPunct="1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>
              <a:solidFill>
                <a:prstClr val="black"/>
              </a:solidFill>
            </a:endParaRPr>
          </a:p>
        </p:txBody>
      </p:sp>
      <p:sp>
        <p:nvSpPr>
          <p:cNvPr id="5" name="Google Shape;24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eaLnBrk="1" hangingPunct="1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>
              <a:solidFill>
                <a:prstClr val="black"/>
              </a:solidFill>
            </a:endParaRPr>
          </a:p>
        </p:txBody>
      </p:sp>
      <p:sp>
        <p:nvSpPr>
          <p:cNvPr id="6" name="Google Shape;25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  <a:noAutofit/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A094B3BE-AA97-472F-99C0-ACA3B8014949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914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2849C0-F868-4C3A-AA5F-4DB189A28A8B}" type="datetime1">
              <a:rPr lang="en-US"/>
              <a:pPr>
                <a:defRPr/>
              </a:pPr>
              <a:t>6/27/2026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7th IQAC Meeting, 25th March 2026, SU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1B5B2-6646-4FA7-B2F2-D29A763F4E1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7308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98B862-246C-434D-91A3-18C3922C26A0}" type="datetime1">
              <a:rPr lang="en-US"/>
              <a:pPr>
                <a:defRPr/>
              </a:pPr>
              <a:t>6/27/2026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7th IQAC Meeting, 25th March 2026, SU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D36C7A-7585-4B6D-944F-2132210504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4785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136B53-9CC1-4B51-B714-E5621810EA07}" type="datetime1">
              <a:rPr lang="en-US"/>
              <a:pPr>
                <a:defRPr/>
              </a:pPr>
              <a:t>6/27/2026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7th IQAC Meeting, 25th March 2026, SU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2D204-1EDC-4E56-A35F-C5369239ECD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5139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EF251-D5E2-4816-B6ED-514CDC860B31}" type="datetime1">
              <a:rPr lang="en-US"/>
              <a:pPr>
                <a:defRPr/>
              </a:pPr>
              <a:t>6/27/2026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7th IQAC Meeting, 25th March 2026, SU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3EF820-157D-4504-AF10-F4B178093E7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4909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5F0349-E06C-443A-87EA-94AD171E3389}" type="datetime1">
              <a:rPr lang="en-US"/>
              <a:pPr>
                <a:defRPr/>
              </a:pPr>
              <a:t>6/27/2026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7th IQAC Meeting, 25th March 2026, SU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B9E30A-5AC5-4AA5-8729-631FB2AB0F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0579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8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CA0B59C-768E-4C5D-8429-2B2DFBACB7B8}" type="datetime1">
              <a:rPr lang="en-US"/>
              <a:pPr>
                <a:defRPr/>
              </a:pPr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8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7th IQAC Meeting, 25th March 2026, SU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8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6A4AFAC5-4697-41A1-92CA-8598DB058C3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8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CC8D5A-9B60-4E57-AC74-CE5357075F94}" type="datetime1">
              <a:rPr lang="en-US"/>
              <a:pPr>
                <a:defRPr/>
              </a:pPr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8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7th IQAC Meeting, 25th March 2026, SU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8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4DF5C342-8C52-4EE1-993C-601E1C6C8B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800" r:id="rId12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8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5B9FDD8-7804-47FA-ABD2-D11EC448C137}" type="datetime1">
              <a:rPr lang="en-US"/>
              <a:pPr>
                <a:defRPr/>
              </a:pPr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8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7th IQAC Meeting, 25th March 2026, SU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8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E2FEDC1C-3E1D-4888-B731-A0E52370715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6/27/2026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8621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4483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3175" y="2957023"/>
            <a:ext cx="12185650" cy="782637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lIns="0" tIns="104682" rIns="0" bIns="0">
            <a:spAutoFit/>
          </a:bodyPr>
          <a:lstStyle/>
          <a:p>
            <a:pPr marL="26841"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5239451" algn="l"/>
              </a:tabLst>
              <a:defRPr/>
            </a:pPr>
            <a:r>
              <a:rPr lang="en-IN" sz="44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IN" sz="4400" b="1" baseline="300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th </a:t>
            </a:r>
            <a:r>
              <a:rPr lang="en-IN" sz="4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IQAC Meeting </a:t>
            </a:r>
            <a:endParaRPr sz="4400" kern="0" dirty="0">
              <a:solidFill>
                <a:srgbClr val="FFFF00"/>
              </a:solidFill>
              <a:latin typeface="Tahoma"/>
              <a:cs typeface="Tahoma"/>
            </a:endParaRPr>
          </a:p>
        </p:txBody>
      </p:sp>
      <p:sp>
        <p:nvSpPr>
          <p:cNvPr id="11268" name="object 6"/>
          <p:cNvSpPr txBox="1">
            <a:spLocks noChangeArrowheads="1"/>
          </p:cNvSpPr>
          <p:nvPr/>
        </p:nvSpPr>
        <p:spPr bwMode="auto">
          <a:xfrm>
            <a:off x="3602037" y="3724997"/>
            <a:ext cx="4830763" cy="1163637"/>
          </a:xfrm>
          <a:prstGeom prst="rect">
            <a:avLst/>
          </a:prstGeom>
          <a:noFill/>
          <a:ln>
            <a:noFill/>
          </a:ln>
        </p:spPr>
        <p:txBody>
          <a:bodyPr lIns="0" tIns="25499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auto" hangingPunct="1">
              <a:spcBef>
                <a:spcPts val="53"/>
              </a:spcBef>
              <a:spcAft>
                <a:spcPts val="0"/>
              </a:spcAft>
              <a:defRPr/>
            </a:pPr>
            <a:endParaRPr lang="en-US" altLang="en-US" sz="1479" dirty="0">
              <a:solidFill>
                <a:srgbClr val="000000"/>
              </a:solidFill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2959" dirty="0" smtClean="0">
                <a:solidFill>
                  <a:schemeClr val="accent1">
                    <a:lumMod val="75000"/>
                  </a:schemeClr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Tuesday</a:t>
            </a:r>
            <a:endParaRPr lang="en-US" altLang="en-US" sz="2959" dirty="0">
              <a:solidFill>
                <a:schemeClr val="accent1">
                  <a:lumMod val="75000"/>
                </a:schemeClr>
              </a:solidFill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2959" b="1" dirty="0">
                <a:solidFill>
                  <a:srgbClr val="4F81BD">
                    <a:lumMod val="75000"/>
                  </a:srgbClr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30.06.2026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5770563" y="6640513"/>
            <a:ext cx="1962150" cy="153987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26841" eaLnBrk="1" fontAlgn="auto" hangingPunct="1">
              <a:lnSpc>
                <a:spcPts val="1226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7" b="1" u="sng" kern="0" dirty="0">
                <a:solidFill>
                  <a:srgbClr val="FFFFFF"/>
                </a:solidFill>
                <a:latin typeface="Microsoft Sans Serif"/>
                <a:cs typeface="Microsoft Sans Serif"/>
              </a:rPr>
              <a:t>IQAC</a:t>
            </a:r>
            <a:endParaRPr sz="1057" b="1" u="sng" kern="0" dirty="0">
              <a:solidFill>
                <a:sysClr val="windowText" lastClr="000000"/>
              </a:solidFill>
              <a:latin typeface="Microsoft Sans Serif"/>
              <a:cs typeface="Microsoft Sans Serif"/>
            </a:endParaRPr>
          </a:p>
        </p:txBody>
      </p:sp>
      <p:pic>
        <p:nvPicPr>
          <p:cNvPr id="614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75" y="5135700"/>
            <a:ext cx="2387600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1" name="Slide Number Placeholder 2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9BF4B56B-6644-4DE3-AB57-D4810DEE7CBD}" type="slidenum">
              <a:rPr lang="en-US" altLang="en-US" sz="1200">
                <a:solidFill>
                  <a:srgbClr val="898989"/>
                </a:solidFill>
              </a:rPr>
              <a:pPr/>
              <a:t>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-38100"/>
            <a:ext cx="12192000" cy="12652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615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05" t="10275" b="10841"/>
          <a:stretch>
            <a:fillRect/>
          </a:stretch>
        </p:blipFill>
        <p:spPr bwMode="auto">
          <a:xfrm>
            <a:off x="3016250" y="-36513"/>
            <a:ext cx="6070600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Picture 16" descr="Siddhartha Academy of Higher Education, an Institution Deemed to be  Universit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0624" y="-23814"/>
            <a:ext cx="990089" cy="1250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5" name="Picture 6" descr="http://www.hotelnewsiddhartha.com.np/images/buddha-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78" t="3200" r="20000" b="800"/>
          <a:stretch>
            <a:fillRect/>
          </a:stretch>
        </p:blipFill>
        <p:spPr bwMode="auto">
          <a:xfrm>
            <a:off x="9031287" y="-38100"/>
            <a:ext cx="1053699" cy="1265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6" name="Picture 2" descr="Flower bouquet isolated over white background | Premium AI-generated imag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38" y="1461598"/>
            <a:ext cx="1492250" cy="149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7" name="Picture 5" descr="Flower bouquet isolated over white background | Premium AI-generated imag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9488" y="1461598"/>
            <a:ext cx="1490662" cy="149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947988" y="1493348"/>
            <a:ext cx="6138862" cy="11699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6841"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5239451" algn="l"/>
              </a:tabLst>
              <a:defRPr/>
            </a:pPr>
            <a:r>
              <a:rPr lang="en-US" sz="3600" b="1" spc="-11" dirty="0">
                <a:solidFill>
                  <a:srgbClr val="FF0000"/>
                </a:solidFill>
                <a:latin typeface="Times New Roman"/>
                <a:cs typeface="Times New Roman"/>
              </a:rPr>
              <a:t>WELCOME</a:t>
            </a:r>
          </a:p>
          <a:p>
            <a:pPr marL="26841"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5239451" algn="l"/>
              </a:tabLst>
              <a:defRPr/>
            </a:pPr>
            <a:r>
              <a:rPr lang="en-US" sz="600" b="1" spc="-11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</a:p>
          <a:p>
            <a:pPr marL="26841"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5239451" algn="l"/>
              </a:tabLst>
              <a:defRPr/>
            </a:pPr>
            <a:r>
              <a:rPr lang="en-US" sz="2800" b="1" spc="-11" dirty="0">
                <a:solidFill>
                  <a:srgbClr val="FF0000"/>
                </a:solidFill>
                <a:latin typeface="Times New Roman"/>
                <a:cs typeface="Times New Roman"/>
              </a:rPr>
              <a:t>to</a:t>
            </a:r>
          </a:p>
        </p:txBody>
      </p:sp>
    </p:spTree>
    <p:extLst>
      <p:ext uri="{BB962C8B-B14F-4D97-AF65-F5344CB8AC3E}">
        <p14:creationId xmlns:p14="http://schemas.microsoft.com/office/powerpoint/2010/main" val="271364049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609600" y="-300770"/>
            <a:ext cx="10972800" cy="990600"/>
          </a:xfrm>
        </p:spPr>
        <p:txBody>
          <a:bodyPr/>
          <a:lstStyle/>
          <a:p>
            <a:pPr eaLnBrk="1" hangingPunct="1"/>
            <a:r>
              <a:rPr lang="en-US" altLang="en-US" sz="2800" b="1" dirty="0">
                <a:solidFill>
                  <a:srgbClr val="FF0000"/>
                </a:solidFill>
                <a:latin typeface="Arial Narrow" pitchFamily="34" charset="0"/>
              </a:rPr>
              <a:t>Proposed Centre of Excellence: Department of EIE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99340967"/>
              </p:ext>
            </p:extLst>
          </p:nvPr>
        </p:nvGraphicFramePr>
        <p:xfrm>
          <a:off x="166260" y="421696"/>
          <a:ext cx="11887202" cy="653407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7214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61505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57686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/>
                        <a:t>Name of </a:t>
                      </a:r>
                      <a:r>
                        <a:rPr lang="en-US" sz="2800" b="1" dirty="0" err="1"/>
                        <a:t>CoE</a:t>
                      </a:r>
                      <a:endParaRPr lang="en-US" sz="2800" b="1" dirty="0"/>
                    </a:p>
                  </a:txBody>
                  <a:tcPr marL="121916" marR="121916" marT="45721" marB="45721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Biomedical Instrumentation &amp; MEMS Sensors Research Laboratory (BIMSRL) </a:t>
                      </a:r>
                      <a:endParaRPr lang="en-US" sz="3200" b="1" dirty="0"/>
                    </a:p>
                  </a:txBody>
                  <a:tcPr marL="121916" marR="121916" marT="45721" marB="45721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7918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IN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Investigators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Dr. M. </a:t>
                      </a:r>
                      <a:r>
                        <a:rPr lang="en-US" sz="20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Srinivas</a:t>
                      </a:r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(PI) </a:t>
                      </a:r>
                    </a:p>
                    <a:p>
                      <a:pPr algn="l"/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Dr. S. </a:t>
                      </a:r>
                      <a:r>
                        <a:rPr lang="en-US" sz="20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Srinivasulu</a:t>
                      </a:r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Raju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Dr. </a:t>
                      </a:r>
                      <a:r>
                        <a:rPr lang="en-US" sz="20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Kalpana</a:t>
                      </a:r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Seelam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79180">
                <a:tc>
                  <a:txBody>
                    <a:bodyPr/>
                    <a:lstStyle/>
                    <a:p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Thrust Area</a:t>
                      </a: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b="1" dirty="0"/>
                        <a:t>Biomedical Sensing and Instrumentation Systems, </a:t>
                      </a:r>
                      <a:r>
                        <a:rPr lang="en-US" sz="2000" b="1" dirty="0"/>
                        <a:t>Smart Healthcare and Remote Monitoring Technologies  and Bio-MEMS, Microfluidics and Lab-on-Chip Systems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59443">
                <a:tc>
                  <a:txBody>
                    <a:bodyPr/>
                    <a:lstStyle/>
                    <a:p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Budget(in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Rs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.)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63 Lakhs</a:t>
                      </a:r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79180">
                <a:tc>
                  <a:txBody>
                    <a:bodyPr/>
                    <a:lstStyle/>
                    <a:p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Objectives</a:t>
                      </a: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000" b="1" dirty="0"/>
                        <a:t>Establish advanced research facilities</a:t>
                      </a:r>
                      <a:r>
                        <a:rPr lang="en-US" sz="2000" dirty="0"/>
                        <a:t> in biomedical instrumentation, MEMS sensors and smart healthcare technologies. 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000" b="1" dirty="0"/>
                        <a:t>Develop innovative and affordable healthcare solutions</a:t>
                      </a:r>
                      <a:r>
                        <a:rPr lang="en-US" sz="2000" dirty="0"/>
                        <a:t> including biomedical devices and smart diagnostic tools. 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000" b="1" dirty="0"/>
                        <a:t>Promote interdisciplinary research and collaborations</a:t>
                      </a:r>
                      <a:r>
                        <a:rPr lang="en-US" sz="2000" dirty="0"/>
                        <a:t> in Bio-MEMS, microfluidics and intelligent healthcare.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79180">
                <a:tc>
                  <a:txBody>
                    <a:bodyPr/>
                    <a:lstStyle/>
                    <a:p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Duration</a:t>
                      </a: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 Years in two Phases for</a:t>
                      </a:r>
                      <a:r>
                        <a:rPr lang="en-US" sz="20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the </a:t>
                      </a:r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Infrastructure establishment</a:t>
                      </a:r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7918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Expected Outcome</a:t>
                      </a: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en-US" sz="2000" dirty="0"/>
                        <a:t>Development of Biomedical and MEMS-Based Technologies</a:t>
                      </a:r>
                    </a:p>
                    <a:p>
                      <a:pPr marL="342900" indent="-342900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Functional Prototypes </a:t>
                      </a:r>
                    </a:p>
                    <a:p>
                      <a:pPr marL="342900" indent="-342900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en-US" sz="2000" b="1" dirty="0"/>
                        <a:t>Enhanced Research Output</a:t>
                      </a:r>
                      <a:r>
                        <a:rPr lang="en-US" sz="2000" dirty="0"/>
                        <a:t> through patents, publications, consultancy, and funded projects. </a:t>
                      </a:r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3200" b="1" dirty="0"/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194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609600" y="-300770"/>
            <a:ext cx="10972800" cy="990600"/>
          </a:xfrm>
        </p:spPr>
        <p:txBody>
          <a:bodyPr/>
          <a:lstStyle/>
          <a:p>
            <a:pPr eaLnBrk="1" hangingPunct="1"/>
            <a:r>
              <a:rPr lang="en-US" altLang="en-US" sz="2800" b="1" dirty="0">
                <a:solidFill>
                  <a:srgbClr val="FF0000"/>
                </a:solidFill>
                <a:latin typeface="Arial Narrow" pitchFamily="34" charset="0"/>
              </a:rPr>
              <a:t>Proposed Centre of Excellence: Department of ME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114422345"/>
              </p:ext>
            </p:extLst>
          </p:nvPr>
        </p:nvGraphicFramePr>
        <p:xfrm>
          <a:off x="166260" y="421701"/>
          <a:ext cx="11887202" cy="54368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7214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61505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57686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/>
                        <a:t>Name of </a:t>
                      </a:r>
                      <a:r>
                        <a:rPr lang="en-US" sz="2800" b="1" dirty="0" err="1"/>
                        <a:t>CoE</a:t>
                      </a:r>
                      <a:endParaRPr lang="en-US" sz="2800" b="1" dirty="0"/>
                    </a:p>
                  </a:txBody>
                  <a:tcPr marL="121916" marR="121916" marT="45721" marB="45721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Centre of Excellence in Energy and Fuel Cell Technologies  </a:t>
                      </a:r>
                      <a:endParaRPr lang="en-US" sz="3200" b="1" dirty="0"/>
                    </a:p>
                  </a:txBody>
                  <a:tcPr marL="121916" marR="121916" marT="45721" marB="45721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7918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IN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Investigators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Dr</a:t>
                      </a:r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K </a:t>
                      </a:r>
                      <a:r>
                        <a:rPr lang="en-US" sz="20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Nagamalleswara</a:t>
                      </a:r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Rao</a:t>
                      </a:r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(PI) </a:t>
                      </a:r>
                    </a:p>
                    <a:p>
                      <a:pPr algn="l"/>
                      <a:r>
                        <a:rPr lang="en-IN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 V </a:t>
                      </a:r>
                      <a:r>
                        <a:rPr lang="en-IN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Vasu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r>
                        <a:rPr lang="en-IN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 M </a:t>
                      </a:r>
                      <a:r>
                        <a:rPr lang="en-IN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Jogendra</a:t>
                      </a:r>
                      <a:r>
                        <a:rPr lang="en-IN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Prasad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79180">
                <a:tc>
                  <a:txBody>
                    <a:bodyPr/>
                    <a:lstStyle/>
                    <a:p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Thrust Area</a:t>
                      </a: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pPr lvl="0"/>
                      <a:r>
                        <a:rPr lang="en-IN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Biomass energy and fuel cells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59443">
                <a:tc>
                  <a:txBody>
                    <a:bodyPr/>
                    <a:lstStyle/>
                    <a:p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Budget(in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Rs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.)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Crore </a:t>
                      </a:r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79180">
                <a:tc>
                  <a:txBody>
                    <a:bodyPr/>
                    <a:lstStyle/>
                    <a:p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Objectives</a:t>
                      </a: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IN" sz="2000" b="1" dirty="0"/>
                        <a:t>Development of advance renewable energy storage technologies.</a:t>
                      </a:r>
                      <a:r>
                        <a:rPr lang="en-IN" sz="2000" dirty="0"/>
                        <a:t> 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IN" sz="2000" b="1" dirty="0"/>
                        <a:t>Develop efficient fuel cell-based energy systems.</a:t>
                      </a:r>
                      <a:r>
                        <a:rPr lang="en-IN" sz="2000" dirty="0"/>
                        <a:t> 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IN" sz="2000" b="1" dirty="0"/>
                        <a:t>Promote sustainable biomass and biofuel technologies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79180">
                <a:tc>
                  <a:txBody>
                    <a:bodyPr/>
                    <a:lstStyle/>
                    <a:p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Duration</a:t>
                      </a: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 Years for the establishment</a:t>
                      </a:r>
                      <a:r>
                        <a:rPr lang="en-US" sz="20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of </a:t>
                      </a:r>
                      <a:r>
                        <a:rPr lang="en-US" sz="2000" b="1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CoE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7918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Expected Outcome</a:t>
                      </a: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en-US" sz="2000" dirty="0"/>
                        <a:t>Development of Biomedical and MEMS-Based Technologies</a:t>
                      </a:r>
                    </a:p>
                    <a:p>
                      <a:pPr marL="342900" indent="-342900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Functional Prototypes </a:t>
                      </a:r>
                    </a:p>
                    <a:p>
                      <a:pPr marL="342900" indent="-342900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en-US" sz="2000" b="1" dirty="0"/>
                        <a:t>Enhanced Research Output</a:t>
                      </a:r>
                      <a:r>
                        <a:rPr lang="en-US" sz="2000" dirty="0"/>
                        <a:t> through patents, publications, consultancy, and funded projects. </a:t>
                      </a:r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3200" b="1" dirty="0"/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903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-110834" y="-176075"/>
            <a:ext cx="12302836" cy="990600"/>
          </a:xfrm>
        </p:spPr>
        <p:txBody>
          <a:bodyPr/>
          <a:lstStyle/>
          <a:p>
            <a:pPr eaLnBrk="1" hangingPunct="1"/>
            <a:r>
              <a:rPr lang="en-US" altLang="en-US" sz="2800" b="1" dirty="0">
                <a:solidFill>
                  <a:srgbClr val="FF0000"/>
                </a:solidFill>
                <a:latin typeface="Arial Narrow" pitchFamily="34" charset="0"/>
              </a:rPr>
              <a:t>Proposed </a:t>
            </a:r>
            <a:r>
              <a:rPr lang="en-US" altLang="en-US" sz="2800" b="1" dirty="0">
                <a:solidFill>
                  <a:srgbClr val="7030A0"/>
                </a:solidFill>
                <a:latin typeface="Arial Narrow" pitchFamily="34" charset="0"/>
              </a:rPr>
              <a:t>central research and analytical instrumentation lab </a:t>
            </a:r>
            <a:r>
              <a:rPr lang="en-US" altLang="en-US" sz="2800" b="1" dirty="0">
                <a:solidFill>
                  <a:srgbClr val="FF0000"/>
                </a:solidFill>
                <a:latin typeface="Arial Narrow" pitchFamily="34" charset="0"/>
              </a:rPr>
              <a:t>: Department of S&amp;H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76800318"/>
              </p:ext>
            </p:extLst>
          </p:nvPr>
        </p:nvGraphicFramePr>
        <p:xfrm>
          <a:off x="166260" y="671075"/>
          <a:ext cx="11887201" cy="60068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799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40723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80360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/>
                        <a:t>Name of </a:t>
                      </a:r>
                      <a:r>
                        <a:rPr lang="en-US" sz="2800" b="1" dirty="0" err="1"/>
                        <a:t>CoE</a:t>
                      </a:r>
                      <a:endParaRPr lang="en-US" sz="2800" b="1" dirty="0"/>
                    </a:p>
                  </a:txBody>
                  <a:tcPr marL="121916" marR="121916" marT="45721" marB="45721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Material Characterization and Analysis Lab</a:t>
                      </a:r>
                      <a:endParaRPr lang="en-US" sz="3200" b="1" dirty="0"/>
                    </a:p>
                  </a:txBody>
                  <a:tcPr marL="121916" marR="121916" marT="45721" marB="45721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1501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IN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Investigators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Prof. Ch. Baby Rani</a:t>
                      </a:r>
                    </a:p>
                    <a:p>
                      <a:pPr algn="l"/>
                      <a:r>
                        <a:rPr lang="en-IN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Dr.</a:t>
                      </a:r>
                      <a:r>
                        <a:rPr lang="en-IN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K. </a:t>
                      </a:r>
                      <a:r>
                        <a:rPr lang="en-IN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Narendra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Dr. K.S.K.R. Chandra </a:t>
                      </a:r>
                      <a:r>
                        <a:rPr lang="en-US" sz="20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Sekhar</a:t>
                      </a:r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and other Team</a:t>
                      </a:r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02728">
                <a:tc>
                  <a:txBody>
                    <a:bodyPr/>
                    <a:lstStyle/>
                    <a:p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Thrust Area</a:t>
                      </a: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Nano Materials, Crystals, Magnetic Materials and Mathematical Modeling</a:t>
                      </a:r>
                      <a:endParaRPr lang="en-IN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78123">
                <a:tc>
                  <a:txBody>
                    <a:bodyPr/>
                    <a:lstStyle/>
                    <a:p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Budget(in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Rs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.)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5.18 Crore </a:t>
                      </a:r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51579">
                <a:tc>
                  <a:txBody>
                    <a:bodyPr/>
                    <a:lstStyle/>
                    <a:p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Major Equipment </a:t>
                      </a: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X-Ray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Diffractometer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Crore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 IR Spectrophotometer – 35 Lakhs, GPU-Accelerated HPC Server- 15 Lakhs, Field Emission Scanning Electron Microscope-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2.8 Crore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Impedance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Analyser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,- 45 Lakhs Planetary Ball Milling Instrument -15 Lakhs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02728">
                <a:tc>
                  <a:txBody>
                    <a:bodyPr/>
                    <a:lstStyle/>
                    <a:p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Duration</a:t>
                      </a: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Years for the establishment</a:t>
                      </a:r>
                      <a:r>
                        <a:rPr lang="en-US" sz="20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of centralized facilities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29544">
                <a:tc>
                  <a:txBody>
                    <a:bodyPr/>
                    <a:lstStyle/>
                    <a:p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External Advisory Committee members</a:t>
                      </a: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From CSIR 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New </a:t>
                      </a:r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Delhi, IIT Kanpur, NITW, BPCL Noida</a:t>
                      </a:r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04673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Objectives</a:t>
                      </a: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pPr marL="457200" indent="-4572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en-US" sz="2000" b="1" dirty="0"/>
                        <a:t>Develop advanced </a:t>
                      </a:r>
                      <a:r>
                        <a:rPr lang="en-US" sz="2000" b="1" dirty="0" err="1"/>
                        <a:t>nanomaterials</a:t>
                      </a:r>
                      <a:r>
                        <a:rPr lang="en-US" sz="2000" b="1" dirty="0"/>
                        <a:t> for sustainable energy applications.</a:t>
                      </a:r>
                      <a:r>
                        <a:rPr lang="en-US" sz="2000" dirty="0"/>
                        <a:t> </a:t>
                      </a:r>
                    </a:p>
                    <a:p>
                      <a:pPr marL="457200" indent="-4572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en-US" sz="2000" b="1" dirty="0"/>
                        <a:t>Apply advanced characterization and computational modeling for material design.</a:t>
                      </a:r>
                    </a:p>
                    <a:p>
                      <a:pPr marL="457200" indent="-4572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en-US" sz="2000" b="1" dirty="0"/>
                        <a:t>Create eco-friendly materials and technologies for environmental sustainability.</a:t>
                      </a:r>
                      <a:endParaRPr lang="en-US" sz="3200" b="1" dirty="0"/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16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97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B0075CC6-BBEC-42BF-BA7F-7FB5433CC7AD}" type="slidenum">
              <a:rPr lang="en-US" smtClean="0">
                <a:solidFill>
                  <a:srgbClr val="898989"/>
                </a:solidFill>
                <a:latin typeface="Calibri" pitchFamily="34" charset="0"/>
              </a:rPr>
              <a:pPr/>
              <a:t>13</a:t>
            </a:fld>
            <a:endParaRPr lang="en-US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5956" y="771411"/>
            <a:ext cx="11836044" cy="369332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FF"/>
                </a:solidFill>
              </a:rPr>
              <a:t>Identified research projects with the support of government bodies and NGOs </a:t>
            </a:r>
            <a:r>
              <a:rPr lang="en-IN" b="1" dirty="0">
                <a:solidFill>
                  <a:srgbClr val="FF00FF"/>
                </a:solidFill>
              </a:rPr>
              <a:t>aligned with SDG’s.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3745170"/>
              </p:ext>
            </p:extLst>
          </p:nvPr>
        </p:nvGraphicFramePr>
        <p:xfrm>
          <a:off x="332508" y="1146076"/>
          <a:ext cx="11859492" cy="5621583"/>
        </p:xfrm>
        <a:graphic>
          <a:graphicData uri="http://schemas.openxmlformats.org/drawingml/2006/table">
            <a:tbl>
              <a:tblPr/>
              <a:tblGrid>
                <a:gridCol w="64523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022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92515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3406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00626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446503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681305">
                <a:tc>
                  <a:txBody>
                    <a:bodyPr/>
                    <a:lstStyle/>
                    <a:p>
                      <a:pPr algn="ctr" fontAlgn="b"/>
                      <a:r>
                        <a:rPr lang="en-IN" sz="1500" b="1" i="0" u="none" strike="noStrike" dirty="0">
                          <a:solidFill>
                            <a:srgbClr val="7030A0"/>
                          </a:solidFill>
                          <a:effectLst/>
                          <a:latin typeface="Calibri"/>
                        </a:rPr>
                        <a:t>S No.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500" b="1" i="0" u="none" strike="noStrike" dirty="0">
                          <a:solidFill>
                            <a:srgbClr val="7030A0"/>
                          </a:solidFill>
                          <a:effectLst/>
                          <a:latin typeface="Calibri"/>
                        </a:rPr>
                        <a:t>Department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>
                          <a:solidFill>
                            <a:srgbClr val="7030A0"/>
                          </a:solidFill>
                          <a:effectLst/>
                          <a:latin typeface="Calibri"/>
                        </a:rPr>
                        <a:t>Title of the research Project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>
                          <a:solidFill>
                            <a:srgbClr val="7030A0"/>
                          </a:solidFill>
                          <a:effectLst/>
                          <a:latin typeface="Times New Roman"/>
                        </a:rPr>
                        <a:t>Name of the Government body/ NGOs 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500" b="1" i="0" u="none" strike="noStrike" dirty="0">
                          <a:solidFill>
                            <a:srgbClr val="7030A0"/>
                          </a:solidFill>
                          <a:effectLst/>
                          <a:latin typeface="Times New Roman"/>
                        </a:rPr>
                        <a:t>Thrust area 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500" b="1" i="0" u="none" strike="noStrike" dirty="0">
                          <a:solidFill>
                            <a:srgbClr val="7030A0"/>
                          </a:solidFill>
                          <a:effectLst/>
                          <a:latin typeface="Times New Roman"/>
                        </a:rPr>
                        <a:t>Aligned SDG 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40849">
                <a:tc>
                  <a:txBody>
                    <a:bodyPr/>
                    <a:lstStyle/>
                    <a:p>
                      <a:pPr algn="ctr" fontAlgn="b"/>
                      <a:r>
                        <a:rPr lang="en-IN" sz="15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1</a:t>
                      </a:r>
                      <a:endParaRPr lang="en-IN" sz="1500" b="0" i="0" u="none" strike="noStrike" kern="1200" dirty="0">
                        <a:solidFill>
                          <a:srgbClr val="000000"/>
                        </a:solidFill>
                        <a:effectLst/>
                        <a:latin typeface="Century"/>
                        <a:ea typeface="+mn-ea"/>
                        <a:cs typeface="+mn-cs"/>
                      </a:endParaRP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400" b="0" kern="100" dirty="0">
                          <a:solidFill>
                            <a:schemeClr val="tx1"/>
                          </a:solidFill>
                          <a:effectLst/>
                          <a:latin typeface="Century"/>
                          <a:ea typeface="Calibri"/>
                          <a:cs typeface="Times New Roman"/>
                        </a:rPr>
                        <a:t>AI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kern="100" dirty="0">
                          <a:solidFill>
                            <a:schemeClr val="tx1"/>
                          </a:solidFill>
                          <a:effectLst/>
                          <a:latin typeface="Century"/>
                          <a:ea typeface="Calibri"/>
                          <a:cs typeface="Times New Roman"/>
                        </a:rPr>
                        <a:t>Developing local scale impact evaluation tools using geospatial system to assess natural development mission outcomes and SDG goals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400" b="0" kern="100" dirty="0">
                          <a:solidFill>
                            <a:schemeClr val="tx1"/>
                          </a:solidFill>
                          <a:effectLst/>
                          <a:latin typeface="Century"/>
                          <a:ea typeface="Calibri"/>
                          <a:cs typeface="Times New Roman"/>
                        </a:rPr>
                        <a:t>NRSC-ISRO, Hyderabad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400" b="0" kern="100" dirty="0">
                          <a:solidFill>
                            <a:schemeClr val="tx1"/>
                          </a:solidFill>
                          <a:effectLst/>
                          <a:latin typeface="Century"/>
                          <a:ea typeface="Calibri"/>
                          <a:cs typeface="Times New Roman"/>
                        </a:rPr>
                        <a:t>Geo-AI, Remote Sensing &amp; GIS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kern="100" dirty="0">
                          <a:solidFill>
                            <a:schemeClr val="tx1"/>
                          </a:solidFill>
                          <a:effectLst/>
                          <a:latin typeface="Century"/>
                          <a:ea typeface="Calibri"/>
                          <a:cs typeface="Times New Roman"/>
                        </a:rPr>
                        <a:t>SDG 6: Clean Water Sanitation 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32837">
                <a:tc>
                  <a:txBody>
                    <a:bodyPr/>
                    <a:lstStyle/>
                    <a:p>
                      <a:pPr algn="ctr" fontAlgn="b"/>
                      <a:r>
                        <a:rPr lang="en-IN" sz="15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2</a:t>
                      </a:r>
                      <a:endParaRPr lang="en-IN" sz="1500" b="0" i="0" u="none" strike="noStrike" kern="1200" dirty="0">
                        <a:solidFill>
                          <a:srgbClr val="000000"/>
                        </a:solidFill>
                        <a:effectLst/>
                        <a:latin typeface="Century"/>
                        <a:ea typeface="+mn-ea"/>
                        <a:cs typeface="+mn-cs"/>
                      </a:endParaRP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400" b="0" kern="100" dirty="0">
                          <a:solidFill>
                            <a:schemeClr val="tx1"/>
                          </a:solidFill>
                          <a:effectLst/>
                          <a:latin typeface="Century"/>
                          <a:ea typeface="Calibri"/>
                          <a:cs typeface="Times New Roman"/>
                        </a:rPr>
                        <a:t>AI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kern="100" dirty="0" err="1">
                          <a:solidFill>
                            <a:schemeClr val="tx1"/>
                          </a:solidFill>
                          <a:effectLst/>
                          <a:latin typeface="Century"/>
                          <a:ea typeface="Calibri"/>
                          <a:cs typeface="Times New Roman"/>
                        </a:rPr>
                        <a:t>GeoAI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effectLst/>
                          <a:latin typeface="Century"/>
                          <a:ea typeface="Calibri"/>
                          <a:cs typeface="Times New Roman"/>
                        </a:rPr>
                        <a:t>-driven Urban Heat Island Intensity (UHII) Mapping Framework for Indian cities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kern="100" dirty="0">
                          <a:solidFill>
                            <a:schemeClr val="tx1"/>
                          </a:solidFill>
                          <a:effectLst/>
                          <a:latin typeface="Century"/>
                          <a:ea typeface="Calibri"/>
                          <a:cs typeface="Times New Roman"/>
                        </a:rPr>
                        <a:t>AP Pollution Control Board, AP State Climate Change Cell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400" b="0" kern="100" dirty="0">
                          <a:solidFill>
                            <a:schemeClr val="tx1"/>
                          </a:solidFill>
                          <a:effectLst/>
                          <a:latin typeface="Century"/>
                          <a:ea typeface="Calibri"/>
                          <a:cs typeface="Times New Roman"/>
                        </a:rPr>
                        <a:t>Geo-AI, Remote Sensing &amp; GIS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kern="100" dirty="0" smtClean="0">
                          <a:solidFill>
                            <a:schemeClr val="tx1"/>
                          </a:solidFill>
                          <a:effectLst/>
                          <a:latin typeface="Century"/>
                          <a:ea typeface="Calibri"/>
                          <a:cs typeface="Times New Roman"/>
                        </a:rPr>
                        <a:t>SDG 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effectLst/>
                          <a:latin typeface="Century"/>
                          <a:ea typeface="Calibri"/>
                          <a:cs typeface="Times New Roman"/>
                        </a:rPr>
                        <a:t>13: Climate Action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32574">
                <a:tc>
                  <a:txBody>
                    <a:bodyPr/>
                    <a:lstStyle/>
                    <a:p>
                      <a:pPr algn="ctr" fontAlgn="b"/>
                      <a:r>
                        <a:rPr lang="en-IN" sz="15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3</a:t>
                      </a:r>
                      <a:endParaRPr lang="en-IN" sz="1500" b="0" i="0" u="none" strike="noStrike" kern="1200" dirty="0">
                        <a:solidFill>
                          <a:srgbClr val="000000"/>
                        </a:solidFill>
                        <a:effectLst/>
                        <a:latin typeface="Century"/>
                        <a:ea typeface="+mn-ea"/>
                        <a:cs typeface="+mn-cs"/>
                      </a:endParaRP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400" b="0" kern="100" dirty="0">
                          <a:solidFill>
                            <a:schemeClr val="tx1"/>
                          </a:solidFill>
                          <a:effectLst/>
                          <a:latin typeface="Century"/>
                          <a:ea typeface="Calibri"/>
                          <a:cs typeface="Times New Roman"/>
                        </a:rPr>
                        <a:t>EIE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kern="100" dirty="0">
                          <a:solidFill>
                            <a:schemeClr val="tx1"/>
                          </a:solidFill>
                          <a:effectLst/>
                          <a:latin typeface="Century"/>
                          <a:ea typeface="Calibri"/>
                          <a:cs typeface="Times New Roman"/>
                        </a:rPr>
                        <a:t>A Non-Invasive Wearable Surrogate Marker System for Early Kidney Stress Detection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400" b="0" kern="100" dirty="0">
                          <a:solidFill>
                            <a:schemeClr val="tx1"/>
                          </a:solidFill>
                          <a:effectLst/>
                          <a:latin typeface="Century"/>
                          <a:ea typeface="Calibri"/>
                          <a:cs typeface="Times New Roman"/>
                        </a:rPr>
                        <a:t>Andhra Pradesh </a:t>
                      </a:r>
                      <a:r>
                        <a:rPr lang="en-IN" sz="1400" b="0" kern="100" dirty="0" err="1">
                          <a:solidFill>
                            <a:schemeClr val="tx1"/>
                          </a:solidFill>
                          <a:effectLst/>
                          <a:latin typeface="Century"/>
                          <a:ea typeface="Calibri"/>
                          <a:cs typeface="Times New Roman"/>
                        </a:rPr>
                        <a:t>MedTech</a:t>
                      </a:r>
                      <a:r>
                        <a:rPr lang="en-IN" sz="1400" b="0" kern="100" dirty="0">
                          <a:solidFill>
                            <a:schemeClr val="tx1"/>
                          </a:solidFill>
                          <a:effectLst/>
                          <a:latin typeface="Century"/>
                          <a:ea typeface="Calibri"/>
                          <a:cs typeface="Times New Roman"/>
                        </a:rPr>
                        <a:t> Zone (AMTZ), </a:t>
                      </a:r>
                      <a:r>
                        <a:rPr lang="en-IN" sz="1400" b="0" kern="100" dirty="0" err="1">
                          <a:solidFill>
                            <a:schemeClr val="tx1"/>
                          </a:solidFill>
                          <a:effectLst/>
                          <a:latin typeface="Century"/>
                          <a:ea typeface="Calibri"/>
                          <a:cs typeface="Times New Roman"/>
                        </a:rPr>
                        <a:t>Vizag</a:t>
                      </a:r>
                      <a:endParaRPr lang="en-IN" sz="1400" b="0" kern="100" dirty="0">
                        <a:solidFill>
                          <a:schemeClr val="tx1"/>
                        </a:solidFill>
                        <a:effectLst/>
                        <a:latin typeface="Century"/>
                        <a:ea typeface="Calibri"/>
                        <a:cs typeface="Times New Roman"/>
                      </a:endParaRP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400" b="0" kern="100" dirty="0">
                          <a:solidFill>
                            <a:schemeClr val="tx1"/>
                          </a:solidFill>
                          <a:effectLst/>
                          <a:latin typeface="Century"/>
                          <a:ea typeface="Calibri"/>
                          <a:cs typeface="Times New Roman"/>
                        </a:rPr>
                        <a:t>Healthcare AI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kern="100" dirty="0">
                          <a:solidFill>
                            <a:schemeClr val="tx1"/>
                          </a:solidFill>
                          <a:effectLst/>
                          <a:latin typeface="Century"/>
                          <a:ea typeface="Calibri"/>
                          <a:cs typeface="Times New Roman"/>
                        </a:rPr>
                        <a:t>SDG 3: Good Health and Well-being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80864">
                <a:tc>
                  <a:txBody>
                    <a:bodyPr/>
                    <a:lstStyle/>
                    <a:p>
                      <a:pPr algn="ctr" fontAlgn="b"/>
                      <a:r>
                        <a:rPr lang="en-IN" sz="15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4</a:t>
                      </a:r>
                      <a:endParaRPr lang="en-IN" sz="1500" b="0" i="0" u="none" strike="noStrike" kern="1200" dirty="0">
                        <a:solidFill>
                          <a:srgbClr val="000000"/>
                        </a:solidFill>
                        <a:effectLst/>
                        <a:latin typeface="Century"/>
                        <a:ea typeface="+mn-ea"/>
                        <a:cs typeface="+mn-cs"/>
                      </a:endParaRP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400" b="0" kern="100" dirty="0">
                          <a:solidFill>
                            <a:schemeClr val="tx1"/>
                          </a:solidFill>
                          <a:effectLst/>
                          <a:latin typeface="Century"/>
                          <a:ea typeface="Calibri"/>
                          <a:cs typeface="Times New Roman"/>
                        </a:rPr>
                        <a:t>EIE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kern="100" dirty="0">
                          <a:solidFill>
                            <a:schemeClr val="tx1"/>
                          </a:solidFill>
                          <a:effectLst/>
                          <a:latin typeface="Century"/>
                          <a:ea typeface="Calibri"/>
                          <a:cs typeface="Times New Roman"/>
                        </a:rPr>
                        <a:t>IoT-Based Smart Water Quality Monitoring System for Rural Communities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kern="100" dirty="0">
                          <a:solidFill>
                            <a:schemeClr val="tx1"/>
                          </a:solidFill>
                          <a:effectLst/>
                          <a:latin typeface="Century"/>
                          <a:ea typeface="Calibri"/>
                          <a:cs typeface="Times New Roman"/>
                        </a:rPr>
                        <a:t>Pollution Control board, AP Govt.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400" b="0" kern="100" dirty="0">
                          <a:solidFill>
                            <a:schemeClr val="tx1"/>
                          </a:solidFill>
                          <a:effectLst/>
                          <a:latin typeface="Century"/>
                          <a:ea typeface="Calibri"/>
                          <a:cs typeface="Times New Roman"/>
                        </a:rPr>
                        <a:t>Sustainable Rural Water Management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kern="100" dirty="0">
                          <a:solidFill>
                            <a:schemeClr val="tx1"/>
                          </a:solidFill>
                          <a:effectLst/>
                          <a:latin typeface="Century"/>
                          <a:ea typeface="Calibri"/>
                          <a:cs typeface="Times New Roman"/>
                        </a:rPr>
                        <a:t>SDG 3: Good Health and Well-being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858982">
                <a:tc>
                  <a:txBody>
                    <a:bodyPr/>
                    <a:lstStyle/>
                    <a:p>
                      <a:pPr algn="ctr" fontAlgn="b"/>
                      <a:r>
                        <a:rPr lang="en-IN" sz="15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5</a:t>
                      </a:r>
                      <a:endParaRPr lang="en-IN" sz="1500" b="0" i="0" u="none" strike="noStrike" kern="1200" dirty="0">
                        <a:solidFill>
                          <a:srgbClr val="000000"/>
                        </a:solidFill>
                        <a:effectLst/>
                        <a:latin typeface="Century"/>
                        <a:ea typeface="+mn-ea"/>
                        <a:cs typeface="+mn-cs"/>
                      </a:endParaRP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400" b="0" kern="100" dirty="0">
                          <a:solidFill>
                            <a:schemeClr val="tx1"/>
                          </a:solidFill>
                          <a:effectLst/>
                          <a:latin typeface="Century"/>
                          <a:ea typeface="Calibri"/>
                          <a:cs typeface="Times New Roman"/>
                        </a:rPr>
                        <a:t>ME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kern="100" dirty="0">
                          <a:solidFill>
                            <a:schemeClr val="tx1"/>
                          </a:solidFill>
                          <a:effectLst/>
                          <a:latin typeface="Century"/>
                          <a:ea typeface="Calibri"/>
                          <a:cs typeface="Times New Roman"/>
                        </a:rPr>
                        <a:t>Development of Sustainable Biodegradable Agro-Waste Composites for Low-Cost Housing Applications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400" b="0" kern="100" dirty="0">
                          <a:solidFill>
                            <a:schemeClr val="tx1"/>
                          </a:solidFill>
                          <a:effectLst/>
                          <a:latin typeface="Century"/>
                          <a:ea typeface="Calibri"/>
                          <a:cs typeface="Times New Roman"/>
                        </a:rPr>
                        <a:t>CIPET Vijayawada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kern="100" dirty="0">
                          <a:solidFill>
                            <a:schemeClr val="tx1"/>
                          </a:solidFill>
                          <a:effectLst/>
                          <a:latin typeface="Century"/>
                          <a:ea typeface="Calibri"/>
                          <a:cs typeface="Times New Roman"/>
                        </a:rPr>
                        <a:t>Sustainable Materials and Green Technologies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400" b="0" kern="100" dirty="0">
                          <a:solidFill>
                            <a:schemeClr val="tx1"/>
                          </a:solidFill>
                          <a:effectLst/>
                          <a:latin typeface="Century"/>
                          <a:ea typeface="Calibri"/>
                          <a:cs typeface="Times New Roman"/>
                        </a:rPr>
                        <a:t>SDG11:Sustainable Cities and Communities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27232">
                <a:tc>
                  <a:txBody>
                    <a:bodyPr/>
                    <a:lstStyle/>
                    <a:p>
                      <a:pPr algn="ctr" fontAlgn="b"/>
                      <a:r>
                        <a:rPr lang="en-IN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"/>
                        </a:rPr>
                        <a:t>6</a:t>
                      </a:r>
                      <a:endParaRPr lang="en-IN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"/>
                      </a:endParaRP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400" b="0" kern="100">
                          <a:solidFill>
                            <a:schemeClr val="tx1"/>
                          </a:solidFill>
                          <a:effectLst/>
                          <a:latin typeface="Century"/>
                          <a:ea typeface="Calibri"/>
                          <a:cs typeface="Times New Roman"/>
                        </a:rPr>
                        <a:t>ME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kern="100" dirty="0">
                          <a:solidFill>
                            <a:schemeClr val="tx1"/>
                          </a:solidFill>
                          <a:effectLst/>
                          <a:latin typeface="Century"/>
                          <a:ea typeface="Calibri"/>
                          <a:cs typeface="Times New Roman"/>
                        </a:rPr>
                        <a:t>AI-Assisted Design and Optimization of Solar Thermal Energy Systems Using Satellite-Based Solar Irradiation Data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400" b="0" kern="100" dirty="0">
                          <a:solidFill>
                            <a:schemeClr val="tx1"/>
                          </a:solidFill>
                          <a:effectLst/>
                          <a:latin typeface="Century"/>
                          <a:ea typeface="Calibri"/>
                          <a:cs typeface="Times New Roman"/>
                        </a:rPr>
                        <a:t>ISRO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400" b="0" kern="100" dirty="0">
                          <a:solidFill>
                            <a:schemeClr val="tx1"/>
                          </a:solidFill>
                          <a:effectLst/>
                          <a:latin typeface="Century"/>
                          <a:ea typeface="Calibri"/>
                          <a:cs typeface="Times New Roman"/>
                        </a:rPr>
                        <a:t>Solar thermal energy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kern="100" dirty="0">
                          <a:solidFill>
                            <a:schemeClr val="tx1"/>
                          </a:solidFill>
                          <a:effectLst/>
                          <a:latin typeface="Century"/>
                          <a:ea typeface="Calibri"/>
                          <a:cs typeface="Times New Roman"/>
                        </a:rPr>
                        <a:t>SDG 7 – Affordable and Clean Energy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object 4"/>
          <p:cNvSpPr>
            <a:spLocks/>
          </p:cNvSpPr>
          <p:nvPr/>
        </p:nvSpPr>
        <p:spPr bwMode="auto">
          <a:xfrm>
            <a:off x="0" y="0"/>
            <a:ext cx="12192000" cy="739775"/>
          </a:xfrm>
          <a:custGeom>
            <a:avLst/>
            <a:gdLst>
              <a:gd name="T0" fmla="*/ 5759997 w 5760085"/>
              <a:gd name="T1" fmla="*/ 0 h 350520"/>
              <a:gd name="T2" fmla="*/ 0 w 5760085"/>
              <a:gd name="T3" fmla="*/ 0 h 350520"/>
              <a:gd name="T4" fmla="*/ 0 w 5760085"/>
              <a:gd name="T5" fmla="*/ 350126 h 350520"/>
              <a:gd name="T6" fmla="*/ 5759997 w 5760085"/>
              <a:gd name="T7" fmla="*/ 350126 h 350520"/>
              <a:gd name="T8" fmla="*/ 5759997 w 5760085"/>
              <a:gd name="T9" fmla="*/ 0 h 3505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085"/>
              <a:gd name="T16" fmla="*/ 0 h 350520"/>
              <a:gd name="T17" fmla="*/ 5760085 w 5760085"/>
              <a:gd name="T18" fmla="*/ 350520 h 35052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085" h="350520">
                <a:moveTo>
                  <a:pt x="5759996" y="0"/>
                </a:moveTo>
                <a:lnTo>
                  <a:pt x="0" y="0"/>
                </a:lnTo>
                <a:lnTo>
                  <a:pt x="0" y="350126"/>
                </a:lnTo>
                <a:lnTo>
                  <a:pt x="5759996" y="350126"/>
                </a:lnTo>
                <a:lnTo>
                  <a:pt x="5759996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txBody>
          <a:bodyPr lIns="0" tIns="0" rIns="0" bIns="0"/>
          <a:lstStyle/>
          <a:p>
            <a:pPr algn="just" eaLnBrk="1" hangingPunct="1">
              <a:buFont typeface="Wingdings" pitchFamily="2" charset="2"/>
              <a:buChar char="ü"/>
            </a:pPr>
            <a:r>
              <a:rPr lang="en-US" alt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Action taken report on the Agenda #2 of 7th IQAC Meeting: Implementation of Sustainable Development Goals through research initiatives and community engagement activities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en-US" alt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3817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97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B0075CC6-BBEC-42BF-BA7F-7FB5433CC7AD}" type="slidenum">
              <a:rPr lang="en-US" smtClean="0">
                <a:solidFill>
                  <a:srgbClr val="898989"/>
                </a:solidFill>
                <a:latin typeface="Calibri" pitchFamily="34" charset="0"/>
              </a:rPr>
              <a:pPr/>
              <a:t>14</a:t>
            </a:fld>
            <a:endParaRPr lang="en-US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446" y="140495"/>
            <a:ext cx="12191995" cy="646331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FF"/>
                </a:solidFill>
              </a:rPr>
              <a:t>CSE </a:t>
            </a:r>
            <a:r>
              <a:rPr lang="en-US" b="1" dirty="0" err="1" smtClean="0">
                <a:solidFill>
                  <a:srgbClr val="FF00FF"/>
                </a:solidFill>
              </a:rPr>
              <a:t>Dept</a:t>
            </a:r>
            <a:r>
              <a:rPr lang="en-US" b="1" dirty="0">
                <a:solidFill>
                  <a:srgbClr val="FF00FF"/>
                </a:solidFill>
              </a:rPr>
              <a:t>: Identified research projects with the support of government bodies and NGOs </a:t>
            </a:r>
            <a:r>
              <a:rPr lang="en-IN" b="1" dirty="0">
                <a:solidFill>
                  <a:srgbClr val="FF00FF"/>
                </a:solidFill>
              </a:rPr>
              <a:t>aligned with SDG’s</a:t>
            </a:r>
            <a:r>
              <a:rPr lang="en-US" b="1" dirty="0" smtClean="0">
                <a:solidFill>
                  <a:srgbClr val="FF00FF"/>
                </a:solidFill>
              </a:rPr>
              <a:t> </a:t>
            </a:r>
            <a:endParaRPr lang="en-US" b="1" dirty="0">
              <a:solidFill>
                <a:srgbClr val="FF00FF"/>
              </a:solidFill>
            </a:endParaRPr>
          </a:p>
          <a:p>
            <a:endParaRPr lang="en-IN" b="1" dirty="0">
              <a:solidFill>
                <a:srgbClr val="FF00FF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3747474"/>
              </p:ext>
            </p:extLst>
          </p:nvPr>
        </p:nvGraphicFramePr>
        <p:xfrm>
          <a:off x="11721" y="880610"/>
          <a:ext cx="12180278" cy="5183367"/>
        </p:xfrm>
        <a:graphic>
          <a:graphicData uri="http://schemas.openxmlformats.org/drawingml/2006/table">
            <a:tbl>
              <a:tblPr firstRow="1" firstCol="1" bandRow="1"/>
              <a:tblGrid>
                <a:gridCol w="72993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5568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9225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3605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43605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7451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500" b="1" kern="100" dirty="0">
                          <a:effectLst/>
                          <a:latin typeface="Century"/>
                          <a:ea typeface="Calibri"/>
                          <a:cs typeface="Times New Roman"/>
                        </a:rPr>
                        <a:t>S. No</a:t>
                      </a:r>
                      <a:endParaRPr lang="en-IN" sz="1500" kern="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37" marR="49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500" b="1" kern="100" dirty="0">
                          <a:effectLst/>
                          <a:latin typeface="Century"/>
                          <a:ea typeface="Calibri"/>
                          <a:cs typeface="Times New Roman"/>
                        </a:rPr>
                        <a:t>Name of the Government Body / NGO</a:t>
                      </a:r>
                      <a:endParaRPr lang="en-IN" sz="1500" kern="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37" marR="49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500" b="1" kern="100" dirty="0">
                          <a:effectLst/>
                          <a:latin typeface="Century"/>
                          <a:ea typeface="Calibri"/>
                          <a:cs typeface="Times New Roman"/>
                        </a:rPr>
                        <a:t>Title of the Identified Research Project</a:t>
                      </a:r>
                      <a:endParaRPr lang="en-IN" sz="1500" kern="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37" marR="49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500" b="1" kern="100" dirty="0">
                          <a:effectLst/>
                          <a:latin typeface="Century"/>
                          <a:ea typeface="Calibri"/>
                          <a:cs typeface="Times New Roman"/>
                        </a:rPr>
                        <a:t>Aligned SDG</a:t>
                      </a:r>
                      <a:endParaRPr lang="en-IN" sz="1500" kern="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37" marR="49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500" b="1" kern="100" dirty="0">
                          <a:effectLst/>
                          <a:latin typeface="Century"/>
                          <a:ea typeface="Calibri"/>
                          <a:cs typeface="Times New Roman"/>
                        </a:rPr>
                        <a:t>Thrust Area</a:t>
                      </a:r>
                      <a:endParaRPr lang="en-IN" sz="1500" kern="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37" marR="49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758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500" b="0" kern="100" dirty="0" smtClean="0">
                          <a:effectLst/>
                          <a:latin typeface="Century"/>
                          <a:ea typeface="Calibri"/>
                          <a:cs typeface="Times New Roman"/>
                        </a:rPr>
                        <a:t>7</a:t>
                      </a:r>
                      <a:endParaRPr lang="en-IN" sz="1500" b="0" kern="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37" marR="49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500" b="0" kern="100" dirty="0">
                          <a:effectLst/>
                          <a:latin typeface="Century"/>
                          <a:ea typeface="Calibri"/>
                          <a:cs typeface="Times New Roman"/>
                        </a:rPr>
                        <a:t>ISRO </a:t>
                      </a:r>
                      <a:endParaRPr lang="en-IN" sz="1500" b="0" kern="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37" marR="49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500" b="0" kern="100" dirty="0">
                          <a:effectLst/>
                          <a:latin typeface="Century"/>
                          <a:ea typeface="Calibri"/>
                          <a:cs typeface="Times New Roman"/>
                        </a:rPr>
                        <a:t>Machine Learning Model Development to </a:t>
                      </a:r>
                      <a:r>
                        <a:rPr lang="en-IN" sz="1500" b="0" kern="100" dirty="0" err="1">
                          <a:effectLst/>
                          <a:latin typeface="Century"/>
                          <a:ea typeface="Calibri"/>
                          <a:cs typeface="Times New Roman"/>
                        </a:rPr>
                        <a:t>Analyze</a:t>
                      </a:r>
                      <a:r>
                        <a:rPr lang="en-IN" sz="1500" b="0" kern="100" dirty="0">
                          <a:effectLst/>
                          <a:latin typeface="Century"/>
                          <a:ea typeface="Calibri"/>
                          <a:cs typeface="Times New Roman"/>
                        </a:rPr>
                        <a:t> Historical and Real-Time Sensor Data for Predictive Maintenance of Launch Pad Systems</a:t>
                      </a:r>
                      <a:endParaRPr lang="en-IN" sz="1500" b="0" kern="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37" marR="49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500" b="0" kern="100" dirty="0">
                          <a:effectLst/>
                          <a:latin typeface="Century"/>
                          <a:ea typeface="Calibri"/>
                          <a:cs typeface="Times New Roman"/>
                        </a:rPr>
                        <a:t>SDG 9: Industry, Innovation and Infrastructure</a:t>
                      </a:r>
                      <a:endParaRPr lang="en-IN" sz="1500" b="0" kern="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37" marR="49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500" b="0" kern="100" dirty="0">
                          <a:effectLst/>
                          <a:latin typeface="Century"/>
                          <a:ea typeface="Calibri"/>
                          <a:cs typeface="Times New Roman"/>
                        </a:rPr>
                        <a:t>Artificial Intelligence, Predictive Maintenance, Aerospace Systems</a:t>
                      </a:r>
                      <a:endParaRPr lang="en-IN" sz="1500" b="0" kern="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37" marR="49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500" b="0" kern="100" dirty="0" smtClean="0">
                          <a:effectLst/>
                          <a:latin typeface="Century"/>
                          <a:ea typeface="Calibri"/>
                          <a:cs typeface="Times New Roman"/>
                        </a:rPr>
                        <a:t>8</a:t>
                      </a:r>
                      <a:endParaRPr lang="en-IN" sz="1500" b="0" kern="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37" marR="49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500" b="0" kern="100" dirty="0">
                          <a:effectLst/>
                          <a:latin typeface="Century"/>
                          <a:ea typeface="Calibri"/>
                          <a:cs typeface="Times New Roman"/>
                        </a:rPr>
                        <a:t>IIT </a:t>
                      </a:r>
                      <a:r>
                        <a:rPr lang="en-IN" sz="1500" b="0" kern="100" dirty="0" err="1">
                          <a:effectLst/>
                          <a:latin typeface="Century"/>
                          <a:ea typeface="Calibri"/>
                          <a:cs typeface="Times New Roman"/>
                        </a:rPr>
                        <a:t>Tirupati</a:t>
                      </a:r>
                      <a:r>
                        <a:rPr lang="en-IN" sz="1500" b="0" kern="100" dirty="0">
                          <a:effectLst/>
                          <a:latin typeface="Century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IN" sz="1500" b="0" kern="100" dirty="0" err="1">
                          <a:effectLst/>
                          <a:latin typeface="Century"/>
                          <a:ea typeface="Calibri"/>
                          <a:cs typeface="Times New Roman"/>
                        </a:rPr>
                        <a:t>Navavishkar</a:t>
                      </a:r>
                      <a:r>
                        <a:rPr lang="en-IN" sz="1500" b="0" kern="100" dirty="0">
                          <a:effectLst/>
                          <a:latin typeface="Century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IN" sz="1500" b="0" kern="100" dirty="0" smtClean="0">
                          <a:effectLst/>
                          <a:latin typeface="Century"/>
                          <a:ea typeface="Calibri"/>
                          <a:cs typeface="Times New Roman"/>
                        </a:rPr>
                        <a:t>       I-Hub</a:t>
                      </a:r>
                      <a:endParaRPr lang="en-IN" sz="1500" b="0" kern="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37" marR="49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500" b="0" kern="100" dirty="0" err="1">
                          <a:effectLst/>
                          <a:latin typeface="Century"/>
                          <a:ea typeface="Calibri"/>
                          <a:cs typeface="Times New Roman"/>
                        </a:rPr>
                        <a:t>DeployAR</a:t>
                      </a:r>
                      <a:r>
                        <a:rPr lang="en-IN" sz="1500" b="0" kern="100" dirty="0">
                          <a:effectLst/>
                          <a:latin typeface="Century"/>
                          <a:ea typeface="Calibri"/>
                          <a:cs typeface="Times New Roman"/>
                        </a:rPr>
                        <a:t>: AR-Integrated Geo-Spatial Digital Twin Platform for GNSS-Denied Multi-UAV Swarm Coordination</a:t>
                      </a:r>
                      <a:endParaRPr lang="en-IN" sz="1500" b="0" kern="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37" marR="49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500" b="0" kern="100" dirty="0">
                          <a:effectLst/>
                          <a:latin typeface="Century"/>
                          <a:ea typeface="Calibri"/>
                          <a:cs typeface="Times New Roman"/>
                        </a:rPr>
                        <a:t>SDG 9: Industry, Innovation and Infrastructure</a:t>
                      </a:r>
                      <a:endParaRPr lang="en-IN" sz="1500" b="0" kern="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37" marR="49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500" b="0" kern="100" dirty="0">
                          <a:effectLst/>
                          <a:latin typeface="Century"/>
                          <a:ea typeface="Calibri"/>
                          <a:cs typeface="Times New Roman"/>
                        </a:rPr>
                        <a:t>Augmented Reality, Digital Twins, UAV Systems, Geospatial AI</a:t>
                      </a:r>
                      <a:endParaRPr lang="en-IN" sz="1500" b="0" kern="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37" marR="49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312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500" b="0" kern="100" dirty="0" smtClean="0">
                          <a:effectLst/>
                          <a:latin typeface="Century"/>
                          <a:ea typeface="Calibri"/>
                          <a:cs typeface="Times New Roman"/>
                        </a:rPr>
                        <a:t>9</a:t>
                      </a:r>
                      <a:endParaRPr lang="en-IN" sz="1500" b="0" kern="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37" marR="49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500" b="0" kern="100" dirty="0">
                          <a:effectLst/>
                          <a:latin typeface="Century"/>
                          <a:ea typeface="Calibri"/>
                          <a:cs typeface="Times New Roman"/>
                        </a:rPr>
                        <a:t>ICMR, New Delhi</a:t>
                      </a:r>
                      <a:endParaRPr lang="en-IN" sz="1500" b="0" kern="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37" marR="49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500" b="0" kern="100" dirty="0" err="1">
                          <a:effectLst/>
                          <a:latin typeface="Century"/>
                          <a:ea typeface="Calibri"/>
                          <a:cs typeface="Times New Roman"/>
                        </a:rPr>
                        <a:t>Neuro</a:t>
                      </a:r>
                      <a:r>
                        <a:rPr lang="en-IN" sz="1500" b="0" kern="100" dirty="0">
                          <a:effectLst/>
                          <a:latin typeface="Century"/>
                          <a:ea typeface="Calibri"/>
                          <a:cs typeface="Times New Roman"/>
                        </a:rPr>
                        <a:t> Sense: AI-Driven EEG Wearable for Early Detection of Cognitive Fatigue and Stress in Clinical Professionals</a:t>
                      </a:r>
                      <a:endParaRPr lang="en-IN" sz="1500" b="0" kern="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37" marR="49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500" b="0" kern="100" dirty="0">
                          <a:effectLst/>
                          <a:latin typeface="Century"/>
                          <a:ea typeface="Calibri"/>
                          <a:cs typeface="Times New Roman"/>
                        </a:rPr>
                        <a:t>SDG 3: Good Health and Well-being</a:t>
                      </a:r>
                      <a:endParaRPr lang="en-IN" sz="1500" b="0" kern="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37" marR="49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500" b="0" kern="100" dirty="0">
                          <a:effectLst/>
                          <a:latin typeface="Century"/>
                          <a:ea typeface="Calibri"/>
                          <a:cs typeface="Times New Roman"/>
                        </a:rPr>
                        <a:t>Healthcare AI, Wearable Computing, Brain-Computer Interfaces</a:t>
                      </a:r>
                      <a:endParaRPr lang="en-IN" sz="1500" b="0" kern="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37" marR="49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2239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500" b="0" kern="100" dirty="0" smtClean="0">
                          <a:effectLst/>
                          <a:latin typeface="Century"/>
                          <a:ea typeface="Calibri"/>
                          <a:cs typeface="Times New Roman"/>
                        </a:rPr>
                        <a:t>10</a:t>
                      </a:r>
                      <a:endParaRPr lang="en-IN" sz="1500" b="0" kern="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37" marR="49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500" b="0" kern="100" dirty="0">
                          <a:effectLst/>
                          <a:latin typeface="Century"/>
                          <a:ea typeface="Calibri"/>
                          <a:cs typeface="Times New Roman"/>
                        </a:rPr>
                        <a:t>IIT </a:t>
                      </a:r>
                      <a:r>
                        <a:rPr lang="en-IN" sz="1500" b="0" kern="100" dirty="0" err="1">
                          <a:effectLst/>
                          <a:latin typeface="Century"/>
                          <a:ea typeface="Calibri"/>
                          <a:cs typeface="Times New Roman"/>
                        </a:rPr>
                        <a:t>Tirupati</a:t>
                      </a:r>
                      <a:r>
                        <a:rPr lang="en-IN" sz="1500" b="0" kern="100" dirty="0">
                          <a:effectLst/>
                          <a:latin typeface="Century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IN" sz="1500" b="0" kern="100" dirty="0" err="1">
                          <a:effectLst/>
                          <a:latin typeface="Century"/>
                          <a:ea typeface="Calibri"/>
                          <a:cs typeface="Times New Roman"/>
                        </a:rPr>
                        <a:t>Navavishkar</a:t>
                      </a:r>
                      <a:r>
                        <a:rPr lang="en-IN" sz="1500" b="0" kern="100" dirty="0">
                          <a:effectLst/>
                          <a:latin typeface="Century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IN" sz="1500" b="0" kern="100" dirty="0" smtClean="0">
                          <a:effectLst/>
                          <a:latin typeface="Century"/>
                          <a:ea typeface="Calibri"/>
                          <a:cs typeface="Times New Roman"/>
                        </a:rPr>
                        <a:t>      I-Hub</a:t>
                      </a:r>
                      <a:endParaRPr lang="en-IN" sz="1500" b="0" kern="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37" marR="49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500" b="0" kern="100" dirty="0">
                          <a:effectLst/>
                          <a:latin typeface="Century"/>
                          <a:ea typeface="Calibri"/>
                          <a:cs typeface="Times New Roman"/>
                        </a:rPr>
                        <a:t>Neuromorphic Edge AI for Vision-Based Positioning and Navigation in Intelligent Space </a:t>
                      </a:r>
                      <a:r>
                        <a:rPr lang="en-IN" sz="1500" b="0" kern="100" dirty="0" smtClean="0">
                          <a:effectLst/>
                          <a:latin typeface="Century"/>
                          <a:ea typeface="Calibri"/>
                          <a:cs typeface="Times New Roman"/>
                        </a:rPr>
                        <a:t>Missions</a:t>
                      </a:r>
                      <a:endParaRPr lang="en-IN" sz="1500" b="0" kern="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37" marR="49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500" b="0" kern="100" dirty="0">
                          <a:effectLst/>
                          <a:latin typeface="Century"/>
                          <a:ea typeface="Calibri"/>
                          <a:cs typeface="Times New Roman"/>
                        </a:rPr>
                        <a:t>SDG 9: Industry, Innovation and Infrastructure</a:t>
                      </a:r>
                      <a:endParaRPr lang="en-IN" sz="1500" b="0" kern="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37" marR="49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500" b="0" kern="100" dirty="0">
                          <a:effectLst/>
                          <a:latin typeface="Century"/>
                          <a:ea typeface="Calibri"/>
                          <a:cs typeface="Times New Roman"/>
                        </a:rPr>
                        <a:t>Edge AI, Neuromorphic Computing, Computer Vision, Space Technology</a:t>
                      </a:r>
                      <a:endParaRPr lang="en-IN" sz="1500" b="0" kern="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37" marR="49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451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500" b="0" kern="100" dirty="0" smtClean="0">
                          <a:effectLst/>
                          <a:latin typeface="Century"/>
                          <a:ea typeface="Calibri"/>
                          <a:cs typeface="Times New Roman"/>
                        </a:rPr>
                        <a:t>11</a:t>
                      </a:r>
                      <a:endParaRPr lang="en-IN" sz="1500" b="0" kern="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37" marR="49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500" b="0" kern="100">
                          <a:effectLst/>
                          <a:latin typeface="Century"/>
                          <a:ea typeface="Calibri"/>
                          <a:cs typeface="Times New Roman"/>
                        </a:rPr>
                        <a:t>ICMR-NICHDR, New Delhi</a:t>
                      </a:r>
                      <a:endParaRPr lang="en-IN" sz="1500" b="0" kern="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37" marR="49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500" b="0" kern="100" dirty="0">
                          <a:effectLst/>
                          <a:latin typeface="Century"/>
                          <a:ea typeface="Calibri"/>
                          <a:cs typeface="Times New Roman"/>
                        </a:rPr>
                        <a:t>Diabetes and Hypertension Telemedicine Platform</a:t>
                      </a:r>
                      <a:endParaRPr lang="en-IN" sz="1500" b="0" kern="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37" marR="49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500" b="0" kern="100" dirty="0">
                          <a:effectLst/>
                          <a:latin typeface="Century"/>
                          <a:ea typeface="Calibri"/>
                          <a:cs typeface="Times New Roman"/>
                        </a:rPr>
                        <a:t>SDG 3: Good Health and Well-being</a:t>
                      </a:r>
                      <a:endParaRPr lang="en-IN" sz="1500" b="0" kern="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37" marR="49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500" b="0" kern="100" dirty="0">
                          <a:effectLst/>
                          <a:latin typeface="Century"/>
                          <a:ea typeface="Calibri"/>
                          <a:cs typeface="Times New Roman"/>
                        </a:rPr>
                        <a:t>Telemedicine, Digital Health, Healthcare Analytics</a:t>
                      </a:r>
                      <a:endParaRPr lang="en-IN" sz="1500" b="0" kern="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437" marR="49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8089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97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B0075CC6-BBEC-42BF-BA7F-7FB5433CC7AD}" type="slidenum">
              <a:rPr lang="en-US" smtClean="0">
                <a:solidFill>
                  <a:srgbClr val="898989"/>
                </a:solidFill>
                <a:latin typeface="Calibri" pitchFamily="34" charset="0"/>
              </a:rPr>
              <a:pPr/>
              <a:t>15</a:t>
            </a:fld>
            <a:endParaRPr lang="en-US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0109" y="56304"/>
            <a:ext cx="12011891" cy="369332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FF"/>
                </a:solidFill>
              </a:rPr>
              <a:t>Identified research projects with the support of government bodies and NGOs </a:t>
            </a:r>
            <a:r>
              <a:rPr lang="en-IN" b="1" dirty="0">
                <a:solidFill>
                  <a:srgbClr val="FF00FF"/>
                </a:solidFill>
              </a:rPr>
              <a:t>aligned with SDG’s.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0631755"/>
              </p:ext>
            </p:extLst>
          </p:nvPr>
        </p:nvGraphicFramePr>
        <p:xfrm>
          <a:off x="180109" y="449087"/>
          <a:ext cx="11859492" cy="6475835"/>
        </p:xfrm>
        <a:graphic>
          <a:graphicData uri="http://schemas.openxmlformats.org/drawingml/2006/table">
            <a:tbl>
              <a:tblPr/>
              <a:tblGrid>
                <a:gridCol w="64523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5727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86861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39044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75142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446503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681305">
                <a:tc>
                  <a:txBody>
                    <a:bodyPr/>
                    <a:lstStyle/>
                    <a:p>
                      <a:pPr algn="ctr" fontAlgn="b"/>
                      <a:r>
                        <a:rPr lang="en-IN" sz="1500" b="1" i="0" u="none" strike="noStrike" dirty="0">
                          <a:solidFill>
                            <a:srgbClr val="7030A0"/>
                          </a:solidFill>
                          <a:effectLst/>
                          <a:latin typeface="Calibri"/>
                        </a:rPr>
                        <a:t>S No.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500" b="1" i="0" u="none" strike="noStrike" dirty="0" smtClean="0">
                          <a:solidFill>
                            <a:srgbClr val="7030A0"/>
                          </a:solidFill>
                          <a:effectLst/>
                          <a:latin typeface="Calibri"/>
                        </a:rPr>
                        <a:t>Dept.</a:t>
                      </a:r>
                      <a:endParaRPr lang="en-IN" sz="1500" b="1" i="0" u="none" strike="noStrike" dirty="0">
                        <a:solidFill>
                          <a:srgbClr val="7030A0"/>
                        </a:solidFill>
                        <a:effectLst/>
                        <a:latin typeface="Calibri"/>
                      </a:endParaRP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>
                          <a:solidFill>
                            <a:srgbClr val="7030A0"/>
                          </a:solidFill>
                          <a:effectLst/>
                          <a:latin typeface="Calibri"/>
                        </a:rPr>
                        <a:t>Title of the research Project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>
                          <a:solidFill>
                            <a:srgbClr val="7030A0"/>
                          </a:solidFill>
                          <a:effectLst/>
                          <a:latin typeface="Times New Roman"/>
                        </a:rPr>
                        <a:t>Name of the Government body/ NGOs 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500" b="1" i="0" u="none" strike="noStrike" dirty="0">
                          <a:solidFill>
                            <a:srgbClr val="7030A0"/>
                          </a:solidFill>
                          <a:effectLst/>
                          <a:latin typeface="Times New Roman"/>
                        </a:rPr>
                        <a:t>Thrust area 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500" b="1" i="0" u="none" strike="noStrike" dirty="0">
                          <a:solidFill>
                            <a:srgbClr val="7030A0"/>
                          </a:solidFill>
                          <a:effectLst/>
                          <a:latin typeface="Times New Roman"/>
                        </a:rPr>
                        <a:t>Aligned SDG 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40849">
                <a:tc>
                  <a:txBody>
                    <a:bodyPr/>
                    <a:lstStyle/>
                    <a:p>
                      <a:pPr algn="ctr" fontAlgn="b"/>
                      <a:r>
                        <a:rPr lang="en-IN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EEE</a:t>
                      </a:r>
                      <a:endParaRPr lang="en-IN" sz="1500" b="0" i="0" u="none" strike="noStrike" kern="1200" dirty="0">
                        <a:solidFill>
                          <a:srgbClr val="000000"/>
                        </a:solidFill>
                        <a:effectLst/>
                        <a:latin typeface="Century"/>
                        <a:ea typeface="+mn-ea"/>
                        <a:cs typeface="+mn-cs"/>
                      </a:endParaRP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Enhancing grid stability and sustainability in electrical markets: A Review on the synergy of renewable energy and EVs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Central Electricity Authority  and  Ministry of  New &amp; Renewable Energy (MNRE)</a:t>
                      </a:r>
                      <a:endParaRPr lang="en-IN" sz="1500" b="0" i="0" u="none" strike="noStrike" kern="1200" dirty="0">
                        <a:solidFill>
                          <a:srgbClr val="000000"/>
                        </a:solidFill>
                        <a:effectLst/>
                        <a:latin typeface="Century"/>
                        <a:ea typeface="+mn-ea"/>
                        <a:cs typeface="+mn-cs"/>
                      </a:endParaRP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Renewable Energy 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SDG 11: Sustainable Cities and Communities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32837">
                <a:tc>
                  <a:txBody>
                    <a:bodyPr/>
                    <a:lstStyle/>
                    <a:p>
                      <a:pPr algn="ctr" fontAlgn="b"/>
                      <a:r>
                        <a:rPr lang="en-IN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EEE</a:t>
                      </a:r>
                      <a:endParaRPr lang="en-IN" sz="1500" b="0" i="0" u="none" strike="noStrike" kern="1200" dirty="0">
                        <a:solidFill>
                          <a:srgbClr val="000000"/>
                        </a:solidFill>
                        <a:effectLst/>
                        <a:latin typeface="Century"/>
                        <a:ea typeface="+mn-ea"/>
                        <a:cs typeface="+mn-cs"/>
                      </a:endParaRP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AI/ML based state of Health Estimation for Lithium-ion Batteries in Electric Vehicles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NASA and Center for Advanced life cycle Engineering,</a:t>
                      </a:r>
                    </a:p>
                    <a:p>
                      <a:r>
                        <a:rPr lang="en-IN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Battery datasets</a:t>
                      </a:r>
                      <a:endParaRPr lang="en-US" sz="1500" b="0" i="0" u="none" strike="noStrike" kern="1200" dirty="0">
                        <a:solidFill>
                          <a:srgbClr val="000000"/>
                        </a:solidFill>
                        <a:effectLst/>
                        <a:latin typeface="Century"/>
                        <a:ea typeface="+mn-ea"/>
                        <a:cs typeface="+mn-cs"/>
                      </a:endParaRP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Battery Management systems(BMS)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SDG</a:t>
                      </a:r>
                      <a:r>
                        <a:rPr lang="en-US" sz="15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7</a:t>
                      </a:r>
                      <a:r>
                        <a:rPr lang="en-US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: Affordable and Clean Energy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325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14</a:t>
                      </a:r>
                      <a:endParaRPr lang="en-IN" sz="1500" b="0" i="0" u="none" strike="noStrike" kern="1200" dirty="0">
                        <a:solidFill>
                          <a:srgbClr val="000000"/>
                        </a:solidFill>
                        <a:effectLst/>
                        <a:latin typeface="Century"/>
                        <a:ea typeface="+mn-ea"/>
                        <a:cs typeface="+mn-cs"/>
                      </a:endParaRP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CE</a:t>
                      </a:r>
                      <a:endParaRPr lang="en-IN" sz="1500" b="0" i="0" u="none" strike="noStrike" kern="1200" dirty="0">
                        <a:solidFill>
                          <a:srgbClr val="000000"/>
                        </a:solidFill>
                        <a:effectLst/>
                        <a:latin typeface="Century"/>
                        <a:ea typeface="+mn-ea"/>
                        <a:cs typeface="+mn-cs"/>
                      </a:endParaRP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Strategies for Integrating </a:t>
                      </a:r>
                      <a:r>
                        <a:rPr lang="en-US" sz="15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Non- Motorised </a:t>
                      </a:r>
                      <a:r>
                        <a:rPr lang="en-US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Transportation with </a:t>
                      </a:r>
                      <a:r>
                        <a:rPr lang="en-US" sz="15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 Urban </a:t>
                      </a:r>
                      <a:r>
                        <a:rPr lang="en-US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Public Transit Systems</a:t>
                      </a:r>
                    </a:p>
                    <a:p>
                      <a:pPr marL="0" algn="l" defTabSz="914400" rtl="0" eaLnBrk="1" fontAlgn="b" latinLnBrk="0" hangingPunct="1"/>
                      <a:endParaRPr lang="en-US" sz="1500" b="0" i="0" u="none" strike="noStrike" kern="1200" dirty="0">
                        <a:solidFill>
                          <a:srgbClr val="000000"/>
                        </a:solidFill>
                        <a:effectLst/>
                        <a:latin typeface="Century"/>
                        <a:ea typeface="+mn-ea"/>
                        <a:cs typeface="+mn-cs"/>
                      </a:endParaRP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CA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Ministry of Housing and Urban Affairs</a:t>
                      </a:r>
                      <a:endParaRPr lang="en-IN" sz="1500" b="0" i="0" u="none" strike="noStrike" kern="1200" dirty="0">
                        <a:solidFill>
                          <a:srgbClr val="000000"/>
                        </a:solidFill>
                        <a:effectLst/>
                        <a:latin typeface="Century"/>
                        <a:ea typeface="+mn-ea"/>
                        <a:cs typeface="+mn-cs"/>
                      </a:endParaRP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Sustainable Cities and Communities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SDG 11 : Sustainable Cities and Communities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8086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15</a:t>
                      </a:r>
                      <a:endParaRPr lang="en-IN" sz="1500" b="0" i="0" u="none" strike="noStrike" kern="1200" dirty="0">
                        <a:solidFill>
                          <a:srgbClr val="000000"/>
                        </a:solidFill>
                        <a:effectLst/>
                        <a:latin typeface="Century"/>
                        <a:ea typeface="+mn-ea"/>
                        <a:cs typeface="+mn-cs"/>
                      </a:endParaRP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CE</a:t>
                      </a:r>
                      <a:endParaRPr lang="en-IN" sz="1500" b="0" i="0" u="none" strike="noStrike" kern="1200" dirty="0">
                        <a:solidFill>
                          <a:srgbClr val="000000"/>
                        </a:solidFill>
                        <a:effectLst/>
                        <a:latin typeface="Century"/>
                        <a:ea typeface="+mn-ea"/>
                        <a:cs typeface="+mn-cs"/>
                      </a:endParaRP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Utilizaton of plantain fibre for slope erosion and stability applications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Society of Agriculture and Rural Development (SARD)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Sustainable Natural Fibre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SDG 15: Life on Land</a:t>
                      </a: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8589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16</a:t>
                      </a:r>
                      <a:endParaRPr lang="en-IN" sz="1500" b="0" i="0" u="none" strike="noStrike" kern="1200" dirty="0">
                        <a:solidFill>
                          <a:srgbClr val="000000"/>
                        </a:solidFill>
                        <a:effectLst/>
                        <a:latin typeface="Century"/>
                        <a:ea typeface="+mn-ea"/>
                        <a:cs typeface="+mn-cs"/>
                      </a:endParaRP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ECE</a:t>
                      </a:r>
                      <a:endParaRPr lang="en-IN" sz="1500" b="0" i="0" u="none" strike="noStrike" kern="1200" dirty="0">
                        <a:solidFill>
                          <a:srgbClr val="000000"/>
                        </a:solidFill>
                        <a:effectLst/>
                        <a:latin typeface="Century"/>
                        <a:ea typeface="+mn-ea"/>
                        <a:cs typeface="+mn-cs"/>
                      </a:endParaRP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IN" sz="15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Design And Development Of A Beam-Steering Phased Array Receiver For Ground-Based Telemetry Signal Tracking</a:t>
                      </a:r>
                      <a:endParaRPr lang="en-US" sz="1500" b="0" i="0" u="none" strike="noStrike" kern="1200" dirty="0">
                        <a:solidFill>
                          <a:srgbClr val="000000"/>
                        </a:solidFill>
                        <a:effectLst/>
                        <a:latin typeface="Century"/>
                        <a:ea typeface="+mn-ea"/>
                        <a:cs typeface="+mn-cs"/>
                      </a:endParaRP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IN" sz="15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Armament research &amp; development establishment (</a:t>
                      </a:r>
                      <a:r>
                        <a:rPr lang="en-IN" sz="15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arde</a:t>
                      </a:r>
                      <a:r>
                        <a:rPr lang="en-IN" sz="15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), </a:t>
                      </a:r>
                      <a:r>
                        <a:rPr lang="en-IN" sz="15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pune</a:t>
                      </a:r>
                      <a:endParaRPr lang="en-IN" sz="1500" b="0" i="0" u="none" strike="noStrike" kern="1200" dirty="0">
                        <a:solidFill>
                          <a:srgbClr val="000000"/>
                        </a:solidFill>
                        <a:effectLst/>
                        <a:latin typeface="Century"/>
                        <a:ea typeface="+mn-ea"/>
                        <a:cs typeface="+mn-cs"/>
                      </a:endParaRP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IN" sz="15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Radio Frequency Engineering</a:t>
                      </a:r>
                      <a:endParaRPr lang="en-US" sz="1500" b="0" i="0" u="none" strike="noStrike" kern="1200" dirty="0">
                        <a:solidFill>
                          <a:srgbClr val="000000"/>
                        </a:solidFill>
                        <a:effectLst/>
                        <a:latin typeface="Century"/>
                        <a:ea typeface="+mn-ea"/>
                        <a:cs typeface="+mn-cs"/>
                      </a:endParaRP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IN" sz="15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SDG 9: Industry Innovation and Infrastructure</a:t>
                      </a:r>
                      <a:endParaRPr lang="en-IN" sz="1500" b="0" i="0" u="none" strike="noStrike" kern="1200" dirty="0">
                        <a:solidFill>
                          <a:srgbClr val="000000"/>
                        </a:solidFill>
                        <a:effectLst/>
                        <a:latin typeface="Century"/>
                        <a:ea typeface="+mn-ea"/>
                        <a:cs typeface="+mn-cs"/>
                      </a:endParaRP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8589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17</a:t>
                      </a:r>
                      <a:endParaRPr lang="en-IN" sz="1500" b="0" i="0" u="none" strike="noStrike" kern="1200" dirty="0">
                        <a:solidFill>
                          <a:srgbClr val="000000"/>
                        </a:solidFill>
                        <a:effectLst/>
                        <a:latin typeface="Century"/>
                        <a:ea typeface="+mn-ea"/>
                        <a:cs typeface="+mn-cs"/>
                      </a:endParaRP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ECE</a:t>
                      </a:r>
                      <a:endParaRPr lang="en-IN" sz="15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Century"/>
                        <a:ea typeface="+mn-ea"/>
                        <a:cs typeface="+mn-cs"/>
                      </a:endParaRPr>
                    </a:p>
                    <a:p>
                      <a:pPr algn="ctr" fontAlgn="ctr"/>
                      <a:endParaRPr lang="en-IN" sz="1500" b="0" i="0" u="none" strike="noStrike" kern="1200" dirty="0">
                        <a:solidFill>
                          <a:srgbClr val="000000"/>
                        </a:solidFill>
                        <a:effectLst/>
                        <a:latin typeface="Century"/>
                        <a:ea typeface="+mn-ea"/>
                        <a:cs typeface="+mn-cs"/>
                      </a:endParaRP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N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Development of a Real-Time Dynamic Magnetic Anomaly Compensation System for Fluxgate Magnetometers Using AHRS and </a:t>
                      </a:r>
                      <a:r>
                        <a:rPr lang="en-IN" sz="15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Zynq</a:t>
                      </a:r>
                      <a:r>
                        <a:rPr lang="en-IN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 FPGA for Underwater Applications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5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Naval Science and Technological Laboratory</a:t>
                      </a:r>
                      <a:endParaRPr lang="en-IN" sz="1500" b="0" i="0" u="none" strike="noStrike" kern="1200" dirty="0">
                        <a:solidFill>
                          <a:srgbClr val="000000"/>
                        </a:solidFill>
                        <a:effectLst/>
                        <a:latin typeface="Century"/>
                        <a:ea typeface="+mn-ea"/>
                        <a:cs typeface="+mn-cs"/>
                      </a:endParaRP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Advanced Underwater Sensing, Navigation</a:t>
                      </a:r>
                      <a:endParaRPr lang="en-US" sz="1500" b="0" i="0" u="none" strike="noStrike" kern="1200" dirty="0">
                        <a:solidFill>
                          <a:srgbClr val="000000"/>
                        </a:solidFill>
                        <a:effectLst/>
                        <a:latin typeface="Century"/>
                        <a:ea typeface="+mn-ea"/>
                        <a:cs typeface="+mn-cs"/>
                      </a:endParaRP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entury"/>
                          <a:ea typeface="+mn-ea"/>
                          <a:cs typeface="+mn-cs"/>
                        </a:rPr>
                        <a:t>SDG 14: Life Below Water</a:t>
                      </a:r>
                      <a:endParaRPr lang="en-IN" sz="1500" b="0" i="0" u="none" strike="noStrike" kern="1200" dirty="0">
                        <a:solidFill>
                          <a:srgbClr val="000000"/>
                        </a:solidFill>
                        <a:effectLst/>
                        <a:latin typeface="Century"/>
                        <a:ea typeface="+mn-ea"/>
                        <a:cs typeface="+mn-cs"/>
                      </a:endParaRPr>
                    </a:p>
                  </a:txBody>
                  <a:tcPr marL="9331" marR="9331" marT="9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346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97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B0075CC6-BBEC-42BF-BA7F-7FB5433CC7AD}" type="slidenum">
              <a:rPr lang="en-US" smtClean="0">
                <a:solidFill>
                  <a:srgbClr val="898989"/>
                </a:solidFill>
                <a:latin typeface="Calibri" pitchFamily="34" charset="0"/>
              </a:rPr>
              <a:pPr/>
              <a:t>16</a:t>
            </a:fld>
            <a:endParaRPr lang="en-US">
              <a:solidFill>
                <a:srgbClr val="898989"/>
              </a:solidFill>
              <a:latin typeface="Calibri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1132535"/>
              </p:ext>
            </p:extLst>
          </p:nvPr>
        </p:nvGraphicFramePr>
        <p:xfrm>
          <a:off x="82062" y="460889"/>
          <a:ext cx="11915975" cy="6136107"/>
        </p:xfrm>
        <a:graphic>
          <a:graphicData uri="http://schemas.openxmlformats.org/drawingml/2006/table">
            <a:tbl>
              <a:tblPr/>
              <a:tblGrid>
                <a:gridCol w="69166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49467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44414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03858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4690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249826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 No</a:t>
                      </a: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Title</a:t>
                      </a: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Research Area</a:t>
                      </a: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SDG Goal</a:t>
                      </a: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Department</a:t>
                      </a: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647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</a:t>
                      </a:r>
                      <a:endParaRPr lang="en-IN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Investigation on Urban Flooding and Drainage Congestion</a:t>
                      </a: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Urban Flood Management</a:t>
                      </a: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SDG </a:t>
                      </a:r>
                      <a:r>
                        <a:rPr lang="en-IN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11: Sustainable Cities</a:t>
                      </a:r>
                      <a:endParaRPr lang="en-IN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CE</a:t>
                      </a: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5627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</a:t>
                      </a:r>
                      <a:endParaRPr lang="en-IN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Groundwater Depletion and Water Scarcity studies</a:t>
                      </a: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Climate-Resilient Water Management</a:t>
                      </a: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SDG 6 </a:t>
                      </a:r>
                      <a:r>
                        <a:rPr lang="en-US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:Clean </a:t>
                      </a:r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Water and </a:t>
                      </a:r>
                      <a:r>
                        <a:rPr lang="en-US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Sanitation</a:t>
                      </a:r>
                      <a:endParaRPr lang="en-US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CE</a:t>
                      </a: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5861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Smart Plastic Waste Management and Recycling System</a:t>
                      </a: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Circular Economy and Recycling</a:t>
                      </a: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SDG 12: Responsible Consumption and Production</a:t>
                      </a: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CE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574431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AI-Enabled Precision Agriculture for Smart Crop and Resource Management</a:t>
                      </a: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Precision Agriculture &amp; Smart Farming</a:t>
                      </a: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SDG 2: Zero Hunger</a:t>
                      </a: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AI</a:t>
                      </a: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Sensor-Based Soil Nutrient Monitoring System for Precision Farming</a:t>
                      </a: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Smart Agriculture</a:t>
                      </a: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SDG2: </a:t>
                      </a:r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Zero Hunger</a:t>
                      </a: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EEE</a:t>
                      </a: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2132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AI-Enabled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Early Disease Detection for Rural Healthcare</a:t>
                      </a: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AI for Preventive Healthcare</a:t>
                      </a: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SDG3: Good Health &amp; Well-being </a:t>
                      </a: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CSE</a:t>
                      </a: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65649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</a:t>
                      </a: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AI-Enabled Early Detection and Intervention Support for Autism Spectrum Disorder</a:t>
                      </a: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Digital Health Technologies</a:t>
                      </a: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SDG 3: Good Health and Well-being</a:t>
                      </a: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CSE</a:t>
                      </a: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571116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IoT-Based Water Quality Monitoring System for Drinking Water Sources</a:t>
                      </a: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Water Resource Management</a:t>
                      </a: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SDG6:Clean Water &amp; Sanitation</a:t>
                      </a: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EIE</a:t>
                      </a: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26792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Real-Time Air Quality Monitoring and Alert System for Urban Areas</a:t>
                      </a: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Environmental Monitoring</a:t>
                      </a: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SDG3: Good Health &amp; Well-being</a:t>
                      </a: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ECE</a:t>
                      </a: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10565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IoT-Based Smart Waste Bin Monitoring System for Efficient Waste Collection</a:t>
                      </a: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Smart Cities, IoT</a:t>
                      </a: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SDG 11:Sustainable Cities &amp; Communities</a:t>
                      </a: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ECE</a:t>
                      </a:r>
                    </a:p>
                  </a:txBody>
                  <a:tcPr marL="8367" marR="8367" marT="83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" y="4"/>
            <a:ext cx="11443856" cy="400110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FF00FF"/>
                </a:solidFill>
              </a:rPr>
              <a:t>Research projects on Community </a:t>
            </a:r>
            <a:r>
              <a:rPr lang="en-IN" sz="2000" b="1" dirty="0">
                <a:solidFill>
                  <a:srgbClr val="FF00FF"/>
                </a:solidFill>
              </a:rPr>
              <a:t>issues and societal technical problems aligned with SDG’s.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20067562">
            <a:off x="-1746250" y="-908050"/>
            <a:ext cx="7761288" cy="4038600"/>
          </a:xfrm>
          <a:custGeom>
            <a:avLst/>
            <a:gdLst>
              <a:gd name="connsiteX0" fmla="*/ 0 w 10216360"/>
              <a:gd name="connsiteY0" fmla="*/ 0 h 6818207"/>
              <a:gd name="connsiteX1" fmla="*/ 10216360 w 10216360"/>
              <a:gd name="connsiteY1" fmla="*/ 0 h 6818207"/>
              <a:gd name="connsiteX2" fmla="*/ 10216360 w 10216360"/>
              <a:gd name="connsiteY2" fmla="*/ 6818207 h 6818207"/>
              <a:gd name="connsiteX3" fmla="*/ 0 w 10216360"/>
              <a:gd name="connsiteY3" fmla="*/ 6818207 h 6818207"/>
              <a:gd name="connsiteX4" fmla="*/ 0 w 10216360"/>
              <a:gd name="connsiteY4" fmla="*/ 0 h 6818207"/>
              <a:gd name="connsiteX0" fmla="*/ 0 w 10216360"/>
              <a:gd name="connsiteY0" fmla="*/ 0 h 6818207"/>
              <a:gd name="connsiteX1" fmla="*/ 6756315 w 10216360"/>
              <a:gd name="connsiteY1" fmla="*/ 3511648 h 6818207"/>
              <a:gd name="connsiteX2" fmla="*/ 10216360 w 10216360"/>
              <a:gd name="connsiteY2" fmla="*/ 6818207 h 6818207"/>
              <a:gd name="connsiteX3" fmla="*/ 0 w 10216360"/>
              <a:gd name="connsiteY3" fmla="*/ 6818207 h 6818207"/>
              <a:gd name="connsiteX4" fmla="*/ 0 w 10216360"/>
              <a:gd name="connsiteY4" fmla="*/ 0 h 6818207"/>
              <a:gd name="connsiteX0" fmla="*/ 0 w 10216360"/>
              <a:gd name="connsiteY0" fmla="*/ 0 h 6818207"/>
              <a:gd name="connsiteX1" fmla="*/ 10200827 w 10216360"/>
              <a:gd name="connsiteY1" fmla="*/ 4680889 h 6818207"/>
              <a:gd name="connsiteX2" fmla="*/ 10216360 w 10216360"/>
              <a:gd name="connsiteY2" fmla="*/ 6818207 h 6818207"/>
              <a:gd name="connsiteX3" fmla="*/ 0 w 10216360"/>
              <a:gd name="connsiteY3" fmla="*/ 6818207 h 6818207"/>
              <a:gd name="connsiteX4" fmla="*/ 0 w 10216360"/>
              <a:gd name="connsiteY4" fmla="*/ 0 h 6818207"/>
              <a:gd name="connsiteX0" fmla="*/ 0 w 10216603"/>
              <a:gd name="connsiteY0" fmla="*/ 0 h 6818207"/>
              <a:gd name="connsiteX1" fmla="*/ 10216603 w 10216603"/>
              <a:gd name="connsiteY1" fmla="*/ 4646208 h 6818207"/>
              <a:gd name="connsiteX2" fmla="*/ 10216360 w 10216603"/>
              <a:gd name="connsiteY2" fmla="*/ 6818207 h 6818207"/>
              <a:gd name="connsiteX3" fmla="*/ 0 w 10216603"/>
              <a:gd name="connsiteY3" fmla="*/ 6818207 h 6818207"/>
              <a:gd name="connsiteX4" fmla="*/ 0 w 10216603"/>
              <a:gd name="connsiteY4" fmla="*/ 0 h 6818207"/>
              <a:gd name="connsiteX0" fmla="*/ 3728147 w 10216603"/>
              <a:gd name="connsiteY0" fmla="*/ 0 h 5122303"/>
              <a:gd name="connsiteX1" fmla="*/ 10216603 w 10216603"/>
              <a:gd name="connsiteY1" fmla="*/ 2950304 h 5122303"/>
              <a:gd name="connsiteX2" fmla="*/ 10216360 w 10216603"/>
              <a:gd name="connsiteY2" fmla="*/ 5122303 h 5122303"/>
              <a:gd name="connsiteX3" fmla="*/ 0 w 10216603"/>
              <a:gd name="connsiteY3" fmla="*/ 5122303 h 5122303"/>
              <a:gd name="connsiteX4" fmla="*/ 3728147 w 10216603"/>
              <a:gd name="connsiteY4" fmla="*/ 0 h 5122303"/>
              <a:gd name="connsiteX0" fmla="*/ 4543136 w 10216603"/>
              <a:gd name="connsiteY0" fmla="*/ 0 h 4751571"/>
              <a:gd name="connsiteX1" fmla="*/ 10216603 w 10216603"/>
              <a:gd name="connsiteY1" fmla="*/ 2579572 h 4751571"/>
              <a:gd name="connsiteX2" fmla="*/ 10216360 w 10216603"/>
              <a:gd name="connsiteY2" fmla="*/ 4751571 h 4751571"/>
              <a:gd name="connsiteX3" fmla="*/ 0 w 10216603"/>
              <a:gd name="connsiteY3" fmla="*/ 4751571 h 4751571"/>
              <a:gd name="connsiteX4" fmla="*/ 4543136 w 10216603"/>
              <a:gd name="connsiteY4" fmla="*/ 0 h 4751571"/>
              <a:gd name="connsiteX0" fmla="*/ 6043847 w 10216603"/>
              <a:gd name="connsiteY0" fmla="*/ 0 h 4047982"/>
              <a:gd name="connsiteX1" fmla="*/ 10216603 w 10216603"/>
              <a:gd name="connsiteY1" fmla="*/ 1875983 h 4047982"/>
              <a:gd name="connsiteX2" fmla="*/ 10216360 w 10216603"/>
              <a:gd name="connsiteY2" fmla="*/ 4047982 h 4047982"/>
              <a:gd name="connsiteX3" fmla="*/ 0 w 10216603"/>
              <a:gd name="connsiteY3" fmla="*/ 4047982 h 4047982"/>
              <a:gd name="connsiteX4" fmla="*/ 6043847 w 10216603"/>
              <a:gd name="connsiteY4" fmla="*/ 0 h 4047982"/>
              <a:gd name="connsiteX0" fmla="*/ 4949849 w 10216603"/>
              <a:gd name="connsiteY0" fmla="*/ 0 h 4587490"/>
              <a:gd name="connsiteX1" fmla="*/ 10216603 w 10216603"/>
              <a:gd name="connsiteY1" fmla="*/ 2415491 h 4587490"/>
              <a:gd name="connsiteX2" fmla="*/ 10216360 w 10216603"/>
              <a:gd name="connsiteY2" fmla="*/ 4587490 h 4587490"/>
              <a:gd name="connsiteX3" fmla="*/ 0 w 10216603"/>
              <a:gd name="connsiteY3" fmla="*/ 4587490 h 4587490"/>
              <a:gd name="connsiteX4" fmla="*/ 4949849 w 10216603"/>
              <a:gd name="connsiteY4" fmla="*/ 0 h 4587490"/>
              <a:gd name="connsiteX0" fmla="*/ 934278 w 6201032"/>
              <a:gd name="connsiteY0" fmla="*/ 0 h 4593372"/>
              <a:gd name="connsiteX1" fmla="*/ 6201032 w 6201032"/>
              <a:gd name="connsiteY1" fmla="*/ 2415491 h 4593372"/>
              <a:gd name="connsiteX2" fmla="*/ 6200789 w 6201032"/>
              <a:gd name="connsiteY2" fmla="*/ 4587490 h 4593372"/>
              <a:gd name="connsiteX3" fmla="*/ 0 w 6201032"/>
              <a:gd name="connsiteY3" fmla="*/ 4593372 h 4593372"/>
              <a:gd name="connsiteX4" fmla="*/ 934278 w 6201032"/>
              <a:gd name="connsiteY4" fmla="*/ 0 h 4593372"/>
              <a:gd name="connsiteX0" fmla="*/ 2052072 w 7318826"/>
              <a:gd name="connsiteY0" fmla="*/ 0 h 4587490"/>
              <a:gd name="connsiteX1" fmla="*/ 7318826 w 7318826"/>
              <a:gd name="connsiteY1" fmla="*/ 2415491 h 4587490"/>
              <a:gd name="connsiteX2" fmla="*/ 7318583 w 7318826"/>
              <a:gd name="connsiteY2" fmla="*/ 4587490 h 4587490"/>
              <a:gd name="connsiteX3" fmla="*/ 0 w 7318826"/>
              <a:gd name="connsiteY3" fmla="*/ 4566249 h 4587490"/>
              <a:gd name="connsiteX4" fmla="*/ 2052072 w 7318826"/>
              <a:gd name="connsiteY4" fmla="*/ 0 h 4587490"/>
              <a:gd name="connsiteX0" fmla="*/ 2046563 w 7313317"/>
              <a:gd name="connsiteY0" fmla="*/ 0 h 4600147"/>
              <a:gd name="connsiteX1" fmla="*/ 7313317 w 7313317"/>
              <a:gd name="connsiteY1" fmla="*/ 2415491 h 4600147"/>
              <a:gd name="connsiteX2" fmla="*/ 7313074 w 7313317"/>
              <a:gd name="connsiteY2" fmla="*/ 4587490 h 4600147"/>
              <a:gd name="connsiteX3" fmla="*/ 0 w 7313317"/>
              <a:gd name="connsiteY3" fmla="*/ 4600147 h 4600147"/>
              <a:gd name="connsiteX4" fmla="*/ 2046563 w 7313317"/>
              <a:gd name="connsiteY4" fmla="*/ 0 h 4600147"/>
              <a:gd name="connsiteX0" fmla="*/ 2046563 w 7313317"/>
              <a:gd name="connsiteY0" fmla="*/ 0 h 4600148"/>
              <a:gd name="connsiteX1" fmla="*/ 7313317 w 7313317"/>
              <a:gd name="connsiteY1" fmla="*/ 2415491 h 4600148"/>
              <a:gd name="connsiteX2" fmla="*/ 7313074 w 7313317"/>
              <a:gd name="connsiteY2" fmla="*/ 4587490 h 4600148"/>
              <a:gd name="connsiteX3" fmla="*/ 0 w 7313317"/>
              <a:gd name="connsiteY3" fmla="*/ 4600148 h 4600148"/>
              <a:gd name="connsiteX4" fmla="*/ 2046563 w 7313317"/>
              <a:gd name="connsiteY4" fmla="*/ 0 h 4600148"/>
              <a:gd name="connsiteX0" fmla="*/ 2046563 w 7316473"/>
              <a:gd name="connsiteY0" fmla="*/ 0 h 4600148"/>
              <a:gd name="connsiteX1" fmla="*/ 7316473 w 7316473"/>
              <a:gd name="connsiteY1" fmla="*/ 2408555 h 4600148"/>
              <a:gd name="connsiteX2" fmla="*/ 7313074 w 7316473"/>
              <a:gd name="connsiteY2" fmla="*/ 4587490 h 4600148"/>
              <a:gd name="connsiteX3" fmla="*/ 0 w 7316473"/>
              <a:gd name="connsiteY3" fmla="*/ 4600148 h 4600148"/>
              <a:gd name="connsiteX4" fmla="*/ 2046563 w 7316473"/>
              <a:gd name="connsiteY4" fmla="*/ 0 h 4600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16473" h="4600148">
                <a:moveTo>
                  <a:pt x="2046563" y="0"/>
                </a:moveTo>
                <a:lnTo>
                  <a:pt x="7316473" y="2408555"/>
                </a:lnTo>
                <a:lnTo>
                  <a:pt x="7313074" y="4587490"/>
                </a:lnTo>
                <a:lnTo>
                  <a:pt x="0" y="4600148"/>
                </a:lnTo>
                <a:lnTo>
                  <a:pt x="2046563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3313" tIns="96657" rIns="193313" bIns="96657" anchor="ctr"/>
          <a:lstStyle/>
          <a:p>
            <a:pPr algn="ctr" defTabSz="91417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 rot="20080642">
            <a:off x="-227013" y="3346450"/>
            <a:ext cx="5813426" cy="5811838"/>
          </a:xfrm>
          <a:custGeom>
            <a:avLst/>
            <a:gdLst>
              <a:gd name="connsiteX0" fmla="*/ 0 w 10216360"/>
              <a:gd name="connsiteY0" fmla="*/ 0 h 6818207"/>
              <a:gd name="connsiteX1" fmla="*/ 10216360 w 10216360"/>
              <a:gd name="connsiteY1" fmla="*/ 0 h 6818207"/>
              <a:gd name="connsiteX2" fmla="*/ 10216360 w 10216360"/>
              <a:gd name="connsiteY2" fmla="*/ 6818207 h 6818207"/>
              <a:gd name="connsiteX3" fmla="*/ 0 w 10216360"/>
              <a:gd name="connsiteY3" fmla="*/ 6818207 h 6818207"/>
              <a:gd name="connsiteX4" fmla="*/ 0 w 10216360"/>
              <a:gd name="connsiteY4" fmla="*/ 0 h 6818207"/>
              <a:gd name="connsiteX0" fmla="*/ 5379323 w 10216360"/>
              <a:gd name="connsiteY0" fmla="*/ 0 h 6819816"/>
              <a:gd name="connsiteX1" fmla="*/ 10216360 w 10216360"/>
              <a:gd name="connsiteY1" fmla="*/ 1609 h 6819816"/>
              <a:gd name="connsiteX2" fmla="*/ 10216360 w 10216360"/>
              <a:gd name="connsiteY2" fmla="*/ 6819816 h 6819816"/>
              <a:gd name="connsiteX3" fmla="*/ 0 w 10216360"/>
              <a:gd name="connsiteY3" fmla="*/ 6819816 h 6819816"/>
              <a:gd name="connsiteX4" fmla="*/ 5379323 w 10216360"/>
              <a:gd name="connsiteY4" fmla="*/ 0 h 6819816"/>
              <a:gd name="connsiteX0" fmla="*/ 0 w 4837037"/>
              <a:gd name="connsiteY0" fmla="*/ 0 h 6819816"/>
              <a:gd name="connsiteX1" fmla="*/ 4837037 w 4837037"/>
              <a:gd name="connsiteY1" fmla="*/ 1609 h 6819816"/>
              <a:gd name="connsiteX2" fmla="*/ 4837037 w 4837037"/>
              <a:gd name="connsiteY2" fmla="*/ 6819816 h 6819816"/>
              <a:gd name="connsiteX3" fmla="*/ 385340 w 4837037"/>
              <a:gd name="connsiteY3" fmla="*/ 4544876 h 6819816"/>
              <a:gd name="connsiteX4" fmla="*/ 0 w 4837037"/>
              <a:gd name="connsiteY4" fmla="*/ 0 h 6819816"/>
              <a:gd name="connsiteX0" fmla="*/ 744242 w 5581279"/>
              <a:gd name="connsiteY0" fmla="*/ 0 h 6819816"/>
              <a:gd name="connsiteX1" fmla="*/ 5581279 w 5581279"/>
              <a:gd name="connsiteY1" fmla="*/ 1609 h 6819816"/>
              <a:gd name="connsiteX2" fmla="*/ 5581279 w 5581279"/>
              <a:gd name="connsiteY2" fmla="*/ 6819816 h 6819816"/>
              <a:gd name="connsiteX3" fmla="*/ 0 w 5581279"/>
              <a:gd name="connsiteY3" fmla="*/ 1645204 h 6819816"/>
              <a:gd name="connsiteX4" fmla="*/ 744242 w 5581279"/>
              <a:gd name="connsiteY4" fmla="*/ 0 h 6819816"/>
              <a:gd name="connsiteX0" fmla="*/ 744242 w 5581279"/>
              <a:gd name="connsiteY0" fmla="*/ 0 h 3556264"/>
              <a:gd name="connsiteX1" fmla="*/ 5581279 w 5581279"/>
              <a:gd name="connsiteY1" fmla="*/ 1609 h 3556264"/>
              <a:gd name="connsiteX2" fmla="*/ 5538071 w 5581279"/>
              <a:gd name="connsiteY2" fmla="*/ 3556264 h 3556264"/>
              <a:gd name="connsiteX3" fmla="*/ 0 w 5581279"/>
              <a:gd name="connsiteY3" fmla="*/ 1645204 h 3556264"/>
              <a:gd name="connsiteX4" fmla="*/ 744242 w 5581279"/>
              <a:gd name="connsiteY4" fmla="*/ 0 h 3556264"/>
              <a:gd name="connsiteX0" fmla="*/ 744242 w 5581279"/>
              <a:gd name="connsiteY0" fmla="*/ 0 h 4244065"/>
              <a:gd name="connsiteX1" fmla="*/ 5581279 w 5581279"/>
              <a:gd name="connsiteY1" fmla="*/ 1609 h 4244065"/>
              <a:gd name="connsiteX2" fmla="*/ 5568526 w 5581279"/>
              <a:gd name="connsiteY2" fmla="*/ 4244065 h 4244065"/>
              <a:gd name="connsiteX3" fmla="*/ 0 w 5581279"/>
              <a:gd name="connsiteY3" fmla="*/ 1645204 h 4244065"/>
              <a:gd name="connsiteX4" fmla="*/ 744242 w 5581279"/>
              <a:gd name="connsiteY4" fmla="*/ 0 h 4244065"/>
              <a:gd name="connsiteX0" fmla="*/ 744242 w 5581279"/>
              <a:gd name="connsiteY0" fmla="*/ 0 h 3660689"/>
              <a:gd name="connsiteX1" fmla="*/ 5581279 w 5581279"/>
              <a:gd name="connsiteY1" fmla="*/ 1609 h 3660689"/>
              <a:gd name="connsiteX2" fmla="*/ 5436260 w 5581279"/>
              <a:gd name="connsiteY2" fmla="*/ 3660689 h 3660689"/>
              <a:gd name="connsiteX3" fmla="*/ 0 w 5581279"/>
              <a:gd name="connsiteY3" fmla="*/ 1645204 h 3660689"/>
              <a:gd name="connsiteX4" fmla="*/ 744242 w 5581279"/>
              <a:gd name="connsiteY4" fmla="*/ 0 h 3660689"/>
              <a:gd name="connsiteX0" fmla="*/ 744242 w 5581279"/>
              <a:gd name="connsiteY0" fmla="*/ 0 h 4222781"/>
              <a:gd name="connsiteX1" fmla="*/ 5581279 w 5581279"/>
              <a:gd name="connsiteY1" fmla="*/ 1609 h 4222781"/>
              <a:gd name="connsiteX2" fmla="*/ 5567744 w 5581279"/>
              <a:gd name="connsiteY2" fmla="*/ 4222781 h 4222781"/>
              <a:gd name="connsiteX3" fmla="*/ 0 w 5581279"/>
              <a:gd name="connsiteY3" fmla="*/ 1645204 h 4222781"/>
              <a:gd name="connsiteX4" fmla="*/ 744242 w 5581279"/>
              <a:gd name="connsiteY4" fmla="*/ 0 h 4222781"/>
              <a:gd name="connsiteX0" fmla="*/ 763962 w 5600999"/>
              <a:gd name="connsiteY0" fmla="*/ 0 h 4222781"/>
              <a:gd name="connsiteX1" fmla="*/ 5600999 w 5600999"/>
              <a:gd name="connsiteY1" fmla="*/ 1609 h 4222781"/>
              <a:gd name="connsiteX2" fmla="*/ 5587464 w 5600999"/>
              <a:gd name="connsiteY2" fmla="*/ 4222781 h 4222781"/>
              <a:gd name="connsiteX3" fmla="*/ 0 w 5600999"/>
              <a:gd name="connsiteY3" fmla="*/ 1688554 h 4222781"/>
              <a:gd name="connsiteX4" fmla="*/ 763962 w 5600999"/>
              <a:gd name="connsiteY4" fmla="*/ 0 h 4222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00999" h="4222781">
                <a:moveTo>
                  <a:pt x="763962" y="0"/>
                </a:moveTo>
                <a:lnTo>
                  <a:pt x="5600999" y="1609"/>
                </a:lnTo>
                <a:cubicBezTo>
                  <a:pt x="5596487" y="1408666"/>
                  <a:pt x="5591976" y="2815724"/>
                  <a:pt x="5587464" y="4222781"/>
                </a:cubicBezTo>
                <a:lnTo>
                  <a:pt x="0" y="1688554"/>
                </a:lnTo>
                <a:lnTo>
                  <a:pt x="763962" y="0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3313" tIns="96657" rIns="193313" bIns="96657" anchor="ctr"/>
          <a:lstStyle/>
          <a:p>
            <a:pPr algn="ctr" defTabSz="91417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rot="20132376">
            <a:off x="5954713" y="3570288"/>
            <a:ext cx="7448550" cy="4235450"/>
          </a:xfrm>
          <a:custGeom>
            <a:avLst/>
            <a:gdLst>
              <a:gd name="connsiteX0" fmla="*/ 0 w 10216360"/>
              <a:gd name="connsiteY0" fmla="*/ 0 h 6818207"/>
              <a:gd name="connsiteX1" fmla="*/ 10216360 w 10216360"/>
              <a:gd name="connsiteY1" fmla="*/ 0 h 6818207"/>
              <a:gd name="connsiteX2" fmla="*/ 10216360 w 10216360"/>
              <a:gd name="connsiteY2" fmla="*/ 6818207 h 6818207"/>
              <a:gd name="connsiteX3" fmla="*/ 0 w 10216360"/>
              <a:gd name="connsiteY3" fmla="*/ 6818207 h 6818207"/>
              <a:gd name="connsiteX4" fmla="*/ 0 w 10216360"/>
              <a:gd name="connsiteY4" fmla="*/ 0 h 6818207"/>
              <a:gd name="connsiteX0" fmla="*/ 111 w 10216471"/>
              <a:gd name="connsiteY0" fmla="*/ 0 h 6818207"/>
              <a:gd name="connsiteX1" fmla="*/ 10216471 w 10216471"/>
              <a:gd name="connsiteY1" fmla="*/ 0 h 6818207"/>
              <a:gd name="connsiteX2" fmla="*/ 10216471 w 10216471"/>
              <a:gd name="connsiteY2" fmla="*/ 6818207 h 6818207"/>
              <a:gd name="connsiteX3" fmla="*/ 0 w 10216471"/>
              <a:gd name="connsiteY3" fmla="*/ 1711634 h 6818207"/>
              <a:gd name="connsiteX4" fmla="*/ 111 w 10216471"/>
              <a:gd name="connsiteY4" fmla="*/ 0 h 6818207"/>
              <a:gd name="connsiteX0" fmla="*/ 111 w 10216471"/>
              <a:gd name="connsiteY0" fmla="*/ 0 h 2835995"/>
              <a:gd name="connsiteX1" fmla="*/ 10216471 w 10216471"/>
              <a:gd name="connsiteY1" fmla="*/ 0 h 2835995"/>
              <a:gd name="connsiteX2" fmla="*/ 5602937 w 10216471"/>
              <a:gd name="connsiteY2" fmla="*/ 2835995 h 2835995"/>
              <a:gd name="connsiteX3" fmla="*/ 0 w 10216471"/>
              <a:gd name="connsiteY3" fmla="*/ 1711634 h 2835995"/>
              <a:gd name="connsiteX4" fmla="*/ 111 w 10216471"/>
              <a:gd name="connsiteY4" fmla="*/ 0 h 2835995"/>
              <a:gd name="connsiteX0" fmla="*/ 111 w 10216471"/>
              <a:gd name="connsiteY0" fmla="*/ 0 h 4237556"/>
              <a:gd name="connsiteX1" fmla="*/ 10216471 w 10216471"/>
              <a:gd name="connsiteY1" fmla="*/ 0 h 4237556"/>
              <a:gd name="connsiteX2" fmla="*/ 5509516 w 10216471"/>
              <a:gd name="connsiteY2" fmla="*/ 4237556 h 4237556"/>
              <a:gd name="connsiteX3" fmla="*/ 0 w 10216471"/>
              <a:gd name="connsiteY3" fmla="*/ 1711634 h 4237556"/>
              <a:gd name="connsiteX4" fmla="*/ 111 w 10216471"/>
              <a:gd name="connsiteY4" fmla="*/ 0 h 4237556"/>
              <a:gd name="connsiteX0" fmla="*/ 111 w 6490726"/>
              <a:gd name="connsiteY0" fmla="*/ 0 h 4237556"/>
              <a:gd name="connsiteX1" fmla="*/ 6490726 w 6490726"/>
              <a:gd name="connsiteY1" fmla="*/ 921236 h 4237556"/>
              <a:gd name="connsiteX2" fmla="*/ 5509516 w 6490726"/>
              <a:gd name="connsiteY2" fmla="*/ 4237556 h 4237556"/>
              <a:gd name="connsiteX3" fmla="*/ 0 w 6490726"/>
              <a:gd name="connsiteY3" fmla="*/ 1711634 h 4237556"/>
              <a:gd name="connsiteX4" fmla="*/ 111 w 6490726"/>
              <a:gd name="connsiteY4" fmla="*/ 0 h 4237556"/>
              <a:gd name="connsiteX0" fmla="*/ 111 w 7454287"/>
              <a:gd name="connsiteY0" fmla="*/ 792 h 4238348"/>
              <a:gd name="connsiteX1" fmla="*/ 7454287 w 7454287"/>
              <a:gd name="connsiteY1" fmla="*/ 0 h 4238348"/>
              <a:gd name="connsiteX2" fmla="*/ 5509516 w 7454287"/>
              <a:gd name="connsiteY2" fmla="*/ 4238348 h 4238348"/>
              <a:gd name="connsiteX3" fmla="*/ 0 w 7454287"/>
              <a:gd name="connsiteY3" fmla="*/ 1712426 h 4238348"/>
              <a:gd name="connsiteX4" fmla="*/ 111 w 7454287"/>
              <a:gd name="connsiteY4" fmla="*/ 792 h 4238348"/>
              <a:gd name="connsiteX0" fmla="*/ 11943 w 7466119"/>
              <a:gd name="connsiteY0" fmla="*/ 792 h 4238348"/>
              <a:gd name="connsiteX1" fmla="*/ 7466119 w 7466119"/>
              <a:gd name="connsiteY1" fmla="*/ 0 h 4238348"/>
              <a:gd name="connsiteX2" fmla="*/ 5521348 w 7466119"/>
              <a:gd name="connsiteY2" fmla="*/ 4238348 h 4238348"/>
              <a:gd name="connsiteX3" fmla="*/ 0 w 7466119"/>
              <a:gd name="connsiteY3" fmla="*/ 1738436 h 4238348"/>
              <a:gd name="connsiteX4" fmla="*/ 11943 w 7466119"/>
              <a:gd name="connsiteY4" fmla="*/ 792 h 4238348"/>
              <a:gd name="connsiteX0" fmla="*/ 11943 w 7332634"/>
              <a:gd name="connsiteY0" fmla="*/ 0 h 4237556"/>
              <a:gd name="connsiteX1" fmla="*/ 7332634 w 7332634"/>
              <a:gd name="connsiteY1" fmla="*/ 1272 h 4237556"/>
              <a:gd name="connsiteX2" fmla="*/ 5521348 w 7332634"/>
              <a:gd name="connsiteY2" fmla="*/ 4237556 h 4237556"/>
              <a:gd name="connsiteX3" fmla="*/ 0 w 7332634"/>
              <a:gd name="connsiteY3" fmla="*/ 1737644 h 4237556"/>
              <a:gd name="connsiteX4" fmla="*/ 11943 w 7332634"/>
              <a:gd name="connsiteY4" fmla="*/ 0 h 4237556"/>
              <a:gd name="connsiteX0" fmla="*/ 11943 w 7449300"/>
              <a:gd name="connsiteY0" fmla="*/ 0 h 4237556"/>
              <a:gd name="connsiteX1" fmla="*/ 7449300 w 7449300"/>
              <a:gd name="connsiteY1" fmla="*/ 5510 h 4237556"/>
              <a:gd name="connsiteX2" fmla="*/ 5521348 w 7449300"/>
              <a:gd name="connsiteY2" fmla="*/ 4237556 h 4237556"/>
              <a:gd name="connsiteX3" fmla="*/ 0 w 7449300"/>
              <a:gd name="connsiteY3" fmla="*/ 1737644 h 4237556"/>
              <a:gd name="connsiteX4" fmla="*/ 11943 w 7449300"/>
              <a:gd name="connsiteY4" fmla="*/ 0 h 4237556"/>
              <a:gd name="connsiteX0" fmla="*/ 11943 w 7449300"/>
              <a:gd name="connsiteY0" fmla="*/ 0 h 3766631"/>
              <a:gd name="connsiteX1" fmla="*/ 7449300 w 7449300"/>
              <a:gd name="connsiteY1" fmla="*/ 5510 h 3766631"/>
              <a:gd name="connsiteX2" fmla="*/ 5344905 w 7449300"/>
              <a:gd name="connsiteY2" fmla="*/ 3766631 h 3766631"/>
              <a:gd name="connsiteX3" fmla="*/ 0 w 7449300"/>
              <a:gd name="connsiteY3" fmla="*/ 1737644 h 3766631"/>
              <a:gd name="connsiteX4" fmla="*/ 11943 w 7449300"/>
              <a:gd name="connsiteY4" fmla="*/ 0 h 3766631"/>
              <a:gd name="connsiteX0" fmla="*/ 11943 w 7449300"/>
              <a:gd name="connsiteY0" fmla="*/ 0 h 4237557"/>
              <a:gd name="connsiteX1" fmla="*/ 7449300 w 7449300"/>
              <a:gd name="connsiteY1" fmla="*/ 5510 h 4237557"/>
              <a:gd name="connsiteX2" fmla="*/ 5521348 w 7449300"/>
              <a:gd name="connsiteY2" fmla="*/ 4237557 h 4237557"/>
              <a:gd name="connsiteX3" fmla="*/ 0 w 7449300"/>
              <a:gd name="connsiteY3" fmla="*/ 1737644 h 4237557"/>
              <a:gd name="connsiteX4" fmla="*/ 11943 w 7449300"/>
              <a:gd name="connsiteY4" fmla="*/ 0 h 4237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9300" h="4237557">
                <a:moveTo>
                  <a:pt x="11943" y="0"/>
                </a:moveTo>
                <a:lnTo>
                  <a:pt x="7449300" y="5510"/>
                </a:lnTo>
                <a:lnTo>
                  <a:pt x="5521348" y="4237557"/>
                </a:lnTo>
                <a:lnTo>
                  <a:pt x="0" y="1737644"/>
                </a:lnTo>
                <a:lnTo>
                  <a:pt x="11943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3313" tIns="96657" rIns="193313" bIns="96657" anchor="ctr"/>
          <a:lstStyle/>
          <a:p>
            <a:pPr algn="ctr" defTabSz="91417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rot="20099776">
            <a:off x="6586538" y="-1490663"/>
            <a:ext cx="5719762" cy="4749801"/>
          </a:xfrm>
          <a:custGeom>
            <a:avLst/>
            <a:gdLst>
              <a:gd name="connsiteX0" fmla="*/ 0 w 10216360"/>
              <a:gd name="connsiteY0" fmla="*/ 0 h 6818207"/>
              <a:gd name="connsiteX1" fmla="*/ 10216360 w 10216360"/>
              <a:gd name="connsiteY1" fmla="*/ 0 h 6818207"/>
              <a:gd name="connsiteX2" fmla="*/ 10216360 w 10216360"/>
              <a:gd name="connsiteY2" fmla="*/ 6818207 h 6818207"/>
              <a:gd name="connsiteX3" fmla="*/ 0 w 10216360"/>
              <a:gd name="connsiteY3" fmla="*/ 6818207 h 6818207"/>
              <a:gd name="connsiteX4" fmla="*/ 0 w 10216360"/>
              <a:gd name="connsiteY4" fmla="*/ 0 h 6818207"/>
              <a:gd name="connsiteX0" fmla="*/ 1627623 w 10216360"/>
              <a:gd name="connsiteY0" fmla="*/ 3461081 h 6818207"/>
              <a:gd name="connsiteX1" fmla="*/ 10216360 w 10216360"/>
              <a:gd name="connsiteY1" fmla="*/ 0 h 6818207"/>
              <a:gd name="connsiteX2" fmla="*/ 10216360 w 10216360"/>
              <a:gd name="connsiteY2" fmla="*/ 6818207 h 6818207"/>
              <a:gd name="connsiteX3" fmla="*/ 0 w 10216360"/>
              <a:gd name="connsiteY3" fmla="*/ 6818207 h 6818207"/>
              <a:gd name="connsiteX4" fmla="*/ 1627623 w 10216360"/>
              <a:gd name="connsiteY4" fmla="*/ 3461081 h 6818207"/>
              <a:gd name="connsiteX0" fmla="*/ 4098 w 10216360"/>
              <a:gd name="connsiteY0" fmla="*/ 2199344 h 6818207"/>
              <a:gd name="connsiteX1" fmla="*/ 10216360 w 10216360"/>
              <a:gd name="connsiteY1" fmla="*/ 0 h 6818207"/>
              <a:gd name="connsiteX2" fmla="*/ 10216360 w 10216360"/>
              <a:gd name="connsiteY2" fmla="*/ 6818207 h 6818207"/>
              <a:gd name="connsiteX3" fmla="*/ 0 w 10216360"/>
              <a:gd name="connsiteY3" fmla="*/ 6818207 h 6818207"/>
              <a:gd name="connsiteX4" fmla="*/ 4098 w 10216360"/>
              <a:gd name="connsiteY4" fmla="*/ 2199344 h 6818207"/>
              <a:gd name="connsiteX0" fmla="*/ 4098 w 10216360"/>
              <a:gd name="connsiteY0" fmla="*/ 0 h 4618863"/>
              <a:gd name="connsiteX1" fmla="*/ 3608989 w 10216360"/>
              <a:gd name="connsiteY1" fmla="*/ 2894296 h 4618863"/>
              <a:gd name="connsiteX2" fmla="*/ 10216360 w 10216360"/>
              <a:gd name="connsiteY2" fmla="*/ 4618863 h 4618863"/>
              <a:gd name="connsiteX3" fmla="*/ 0 w 10216360"/>
              <a:gd name="connsiteY3" fmla="*/ 4618863 h 4618863"/>
              <a:gd name="connsiteX4" fmla="*/ 4098 w 10216360"/>
              <a:gd name="connsiteY4" fmla="*/ 0 h 4618863"/>
              <a:gd name="connsiteX0" fmla="*/ 4098 w 10216360"/>
              <a:gd name="connsiteY0" fmla="*/ 0 h 4618863"/>
              <a:gd name="connsiteX1" fmla="*/ 5902988 w 10216360"/>
              <a:gd name="connsiteY1" fmla="*/ 2682115 h 4618863"/>
              <a:gd name="connsiteX2" fmla="*/ 10216360 w 10216360"/>
              <a:gd name="connsiteY2" fmla="*/ 4618863 h 4618863"/>
              <a:gd name="connsiteX3" fmla="*/ 0 w 10216360"/>
              <a:gd name="connsiteY3" fmla="*/ 4618863 h 4618863"/>
              <a:gd name="connsiteX4" fmla="*/ 4098 w 10216360"/>
              <a:gd name="connsiteY4" fmla="*/ 0 h 4618863"/>
              <a:gd name="connsiteX0" fmla="*/ 4098 w 5902988"/>
              <a:gd name="connsiteY0" fmla="*/ 0 h 4618863"/>
              <a:gd name="connsiteX1" fmla="*/ 5902988 w 5902988"/>
              <a:gd name="connsiteY1" fmla="*/ 2682115 h 4618863"/>
              <a:gd name="connsiteX2" fmla="*/ 5049879 w 5902988"/>
              <a:gd name="connsiteY2" fmla="*/ 4612651 h 4618863"/>
              <a:gd name="connsiteX3" fmla="*/ 0 w 5902988"/>
              <a:gd name="connsiteY3" fmla="*/ 4618863 h 4618863"/>
              <a:gd name="connsiteX4" fmla="*/ 4098 w 5902988"/>
              <a:gd name="connsiteY4" fmla="*/ 0 h 4618863"/>
              <a:gd name="connsiteX0" fmla="*/ 28544 w 5902988"/>
              <a:gd name="connsiteY0" fmla="*/ 0 h 4649599"/>
              <a:gd name="connsiteX1" fmla="*/ 5902988 w 5902988"/>
              <a:gd name="connsiteY1" fmla="*/ 2712851 h 4649599"/>
              <a:gd name="connsiteX2" fmla="*/ 5049879 w 5902988"/>
              <a:gd name="connsiteY2" fmla="*/ 4643387 h 4649599"/>
              <a:gd name="connsiteX3" fmla="*/ 0 w 5902988"/>
              <a:gd name="connsiteY3" fmla="*/ 4649599 h 4649599"/>
              <a:gd name="connsiteX4" fmla="*/ 28544 w 5902988"/>
              <a:gd name="connsiteY4" fmla="*/ 0 h 4649599"/>
              <a:gd name="connsiteX0" fmla="*/ 0 w 5908342"/>
              <a:gd name="connsiteY0" fmla="*/ 0 h 4644091"/>
              <a:gd name="connsiteX1" fmla="*/ 5908342 w 5908342"/>
              <a:gd name="connsiteY1" fmla="*/ 2707343 h 4644091"/>
              <a:gd name="connsiteX2" fmla="*/ 5055233 w 5908342"/>
              <a:gd name="connsiteY2" fmla="*/ 4637879 h 4644091"/>
              <a:gd name="connsiteX3" fmla="*/ 5354 w 5908342"/>
              <a:gd name="connsiteY3" fmla="*/ 4644091 h 4644091"/>
              <a:gd name="connsiteX4" fmla="*/ 0 w 5908342"/>
              <a:gd name="connsiteY4" fmla="*/ 0 h 4644091"/>
              <a:gd name="connsiteX0" fmla="*/ 2865 w 5903319"/>
              <a:gd name="connsiteY0" fmla="*/ 0 h 4661431"/>
              <a:gd name="connsiteX1" fmla="*/ 5903319 w 5903319"/>
              <a:gd name="connsiteY1" fmla="*/ 2724683 h 4661431"/>
              <a:gd name="connsiteX2" fmla="*/ 5050210 w 5903319"/>
              <a:gd name="connsiteY2" fmla="*/ 4655219 h 4661431"/>
              <a:gd name="connsiteX3" fmla="*/ 331 w 5903319"/>
              <a:gd name="connsiteY3" fmla="*/ 4661431 h 4661431"/>
              <a:gd name="connsiteX4" fmla="*/ 2865 w 5903319"/>
              <a:gd name="connsiteY4" fmla="*/ 0 h 4661431"/>
              <a:gd name="connsiteX0" fmla="*/ 2865 w 5867075"/>
              <a:gd name="connsiteY0" fmla="*/ 0 h 4661431"/>
              <a:gd name="connsiteX1" fmla="*/ 5867075 w 5867075"/>
              <a:gd name="connsiteY1" fmla="*/ 2666339 h 4661431"/>
              <a:gd name="connsiteX2" fmla="*/ 5050210 w 5867075"/>
              <a:gd name="connsiteY2" fmla="*/ 4655219 h 4661431"/>
              <a:gd name="connsiteX3" fmla="*/ 331 w 5867075"/>
              <a:gd name="connsiteY3" fmla="*/ 4661431 h 4661431"/>
              <a:gd name="connsiteX4" fmla="*/ 2865 w 5867075"/>
              <a:gd name="connsiteY4" fmla="*/ 0 h 4661431"/>
              <a:gd name="connsiteX0" fmla="*/ 2865 w 5867075"/>
              <a:gd name="connsiteY0" fmla="*/ 0 h 4675688"/>
              <a:gd name="connsiteX1" fmla="*/ 5867075 w 5867075"/>
              <a:gd name="connsiteY1" fmla="*/ 2666339 h 4675688"/>
              <a:gd name="connsiteX2" fmla="*/ 4957185 w 5867075"/>
              <a:gd name="connsiteY2" fmla="*/ 4675688 h 4675688"/>
              <a:gd name="connsiteX3" fmla="*/ 331 w 5867075"/>
              <a:gd name="connsiteY3" fmla="*/ 4661431 h 4675688"/>
              <a:gd name="connsiteX4" fmla="*/ 2865 w 5867075"/>
              <a:gd name="connsiteY4" fmla="*/ 0 h 4675688"/>
              <a:gd name="connsiteX0" fmla="*/ 12763 w 5866882"/>
              <a:gd name="connsiteY0" fmla="*/ 0 h 4679469"/>
              <a:gd name="connsiteX1" fmla="*/ 5866882 w 5866882"/>
              <a:gd name="connsiteY1" fmla="*/ 2670120 h 4679469"/>
              <a:gd name="connsiteX2" fmla="*/ 4956992 w 5866882"/>
              <a:gd name="connsiteY2" fmla="*/ 4679469 h 4679469"/>
              <a:gd name="connsiteX3" fmla="*/ 138 w 5866882"/>
              <a:gd name="connsiteY3" fmla="*/ 4665212 h 4679469"/>
              <a:gd name="connsiteX4" fmla="*/ 12763 w 5866882"/>
              <a:gd name="connsiteY4" fmla="*/ 0 h 4679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66882" h="4679469">
                <a:moveTo>
                  <a:pt x="12763" y="0"/>
                </a:moveTo>
                <a:lnTo>
                  <a:pt x="5866882" y="2670120"/>
                </a:lnTo>
                <a:lnTo>
                  <a:pt x="4956992" y="4679469"/>
                </a:lnTo>
                <a:lnTo>
                  <a:pt x="138" y="4665212"/>
                </a:lnTo>
                <a:cubicBezTo>
                  <a:pt x="-1647" y="3117182"/>
                  <a:pt x="14548" y="1548030"/>
                  <a:pt x="12763" y="0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3313" tIns="96657" rIns="193313" bIns="96657" anchor="ctr"/>
          <a:lstStyle/>
          <a:p>
            <a:pPr algn="ctr" defTabSz="91417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2534" name="TextBox 4"/>
          <p:cNvSpPr txBox="1">
            <a:spLocks noChangeArrowheads="1"/>
          </p:cNvSpPr>
          <p:nvPr/>
        </p:nvSpPr>
        <p:spPr bwMode="auto">
          <a:xfrm>
            <a:off x="-144463" y="261938"/>
            <a:ext cx="9671051" cy="116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3313" tIns="96657" rIns="193313" bIns="96657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Aft>
                <a:spcPts val="2113"/>
              </a:spcAft>
            </a:pPr>
            <a:r>
              <a:rPr lang="en-IN" altLang="en-US" sz="42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Agenda points for open for Discussion</a:t>
            </a:r>
            <a:endParaRPr lang="en-IN" altLang="en-US" sz="42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2535" name="TextBox 12"/>
          <p:cNvSpPr txBox="1">
            <a:spLocks noChangeArrowheads="1"/>
          </p:cNvSpPr>
          <p:nvPr/>
        </p:nvSpPr>
        <p:spPr bwMode="auto">
          <a:xfrm>
            <a:off x="6462712" y="1090612"/>
            <a:ext cx="1770063" cy="142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3313" tIns="96657" rIns="193313" bIns="96657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altLang="en-US" sz="8000" b="1" dirty="0">
                <a:solidFill>
                  <a:srgbClr val="A50021"/>
                </a:solidFill>
                <a:latin typeface="Open Sans"/>
                <a:ea typeface="Noto Sans"/>
                <a:cs typeface="Noto Sans"/>
              </a:rPr>
              <a:t>3</a:t>
            </a:r>
            <a:endParaRPr lang="en-GB" altLang="en-US" sz="8000" b="1" dirty="0">
              <a:solidFill>
                <a:srgbClr val="A50021"/>
              </a:solidFill>
              <a:latin typeface="Noto Sans"/>
              <a:ea typeface="Noto Sans"/>
              <a:cs typeface="Noto Sans"/>
            </a:endParaRPr>
          </a:p>
        </p:txBody>
      </p:sp>
      <p:sp>
        <p:nvSpPr>
          <p:cNvPr id="22536" name="TextBox 13"/>
          <p:cNvSpPr txBox="1">
            <a:spLocks noChangeArrowheads="1"/>
          </p:cNvSpPr>
          <p:nvPr/>
        </p:nvSpPr>
        <p:spPr bwMode="auto">
          <a:xfrm>
            <a:off x="5851525" y="4995863"/>
            <a:ext cx="1768475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3313" tIns="96657" rIns="193313" bIns="96657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altLang="en-US" sz="8000" b="1" dirty="0">
                <a:solidFill>
                  <a:srgbClr val="A50021"/>
                </a:solidFill>
                <a:latin typeface="Open Sans"/>
                <a:ea typeface="Noto Sans"/>
                <a:cs typeface="Noto Sans"/>
              </a:rPr>
              <a:t>2</a:t>
            </a:r>
            <a:endParaRPr lang="en-GB" altLang="en-US" sz="8000" b="1" dirty="0">
              <a:solidFill>
                <a:srgbClr val="A50021"/>
              </a:solidFill>
              <a:latin typeface="Noto Sans"/>
              <a:ea typeface="Noto Sans"/>
              <a:cs typeface="Noto Sans"/>
            </a:endParaRPr>
          </a:p>
        </p:txBody>
      </p:sp>
      <p:sp>
        <p:nvSpPr>
          <p:cNvPr id="22537" name="TextBox 14"/>
          <p:cNvSpPr txBox="1">
            <a:spLocks noChangeArrowheads="1"/>
          </p:cNvSpPr>
          <p:nvPr/>
        </p:nvSpPr>
        <p:spPr bwMode="auto">
          <a:xfrm>
            <a:off x="2924175" y="2563813"/>
            <a:ext cx="1765300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3313" tIns="96657" rIns="193313" bIns="96657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altLang="en-US" sz="8000" b="1">
                <a:solidFill>
                  <a:srgbClr val="A50021"/>
                </a:solidFill>
                <a:latin typeface="Noto Sans"/>
                <a:ea typeface="Noto Sans"/>
                <a:cs typeface="Noto Sans"/>
              </a:rPr>
              <a:t>1</a:t>
            </a:r>
          </a:p>
        </p:txBody>
      </p:sp>
      <p:sp>
        <p:nvSpPr>
          <p:cNvPr id="22538" name="TextBox 17"/>
          <p:cNvSpPr txBox="1">
            <a:spLocks noChangeArrowheads="1"/>
          </p:cNvSpPr>
          <p:nvPr/>
        </p:nvSpPr>
        <p:spPr bwMode="auto">
          <a:xfrm>
            <a:off x="7232650" y="5549060"/>
            <a:ext cx="4630738" cy="1118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3313" tIns="96657" rIns="193313" bIns="96657">
            <a:spAutoFit/>
          </a:bodyPr>
          <a:lstStyle>
            <a:lvl1pPr marL="361950" indent="-361950" defTabSz="4318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1" hangingPunct="1">
              <a:buFont typeface="Wingdings" pitchFamily="2" charset="2"/>
              <a:buChar char="ü"/>
            </a:pPr>
            <a:r>
              <a:rPr lang="en-US" altLang="en-US" sz="2000" b="1" dirty="0"/>
              <a:t>Discussion on Strategies for Enhancing the University's Perception </a:t>
            </a:r>
          </a:p>
        </p:txBody>
      </p:sp>
      <p:sp>
        <p:nvSpPr>
          <p:cNvPr id="22539" name="TextBox 18"/>
          <p:cNvSpPr txBox="1">
            <a:spLocks noChangeArrowheads="1"/>
          </p:cNvSpPr>
          <p:nvPr/>
        </p:nvSpPr>
        <p:spPr bwMode="auto">
          <a:xfrm>
            <a:off x="355600" y="5011738"/>
            <a:ext cx="5102225" cy="1303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3313" tIns="96657" rIns="193313" bIns="96657">
            <a:spAutoFit/>
          </a:bodyPr>
          <a:lstStyle>
            <a:lvl1pPr marL="361950" indent="-361950" defTabSz="4318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indent="0" algn="just" eaLnBrk="1" hangingPunct="1"/>
            <a:r>
              <a:rPr lang="en-US" altLang="en-US" sz="2400" b="1" dirty="0"/>
              <a:t>Review and Strengthening of Entrepreneurship </a:t>
            </a:r>
            <a:r>
              <a:rPr lang="en-US" altLang="en-US" sz="2400" b="1" dirty="0" smtClean="0"/>
              <a:t>Development Cell (EDC</a:t>
            </a:r>
            <a:r>
              <a:rPr lang="en-US" altLang="en-US" sz="2400" b="1" dirty="0"/>
              <a:t>) Activities</a:t>
            </a:r>
          </a:p>
        </p:txBody>
      </p:sp>
      <p:sp>
        <p:nvSpPr>
          <p:cNvPr id="22540" name="TextBox 1"/>
          <p:cNvSpPr txBox="1">
            <a:spLocks noChangeArrowheads="1"/>
          </p:cNvSpPr>
          <p:nvPr/>
        </p:nvSpPr>
        <p:spPr bwMode="auto">
          <a:xfrm>
            <a:off x="7704138" y="1214438"/>
            <a:ext cx="3332162" cy="130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3313" tIns="96657" rIns="193313" bIns="96657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1" hangingPunct="1"/>
            <a:r>
              <a:rPr lang="en-IN" altLang="en-US" sz="2400" b="1">
                <a:latin typeface="Times New Roman" pitchFamily="18" charset="0"/>
              </a:rPr>
              <a:t>Any other item with permission of chairperson</a:t>
            </a:r>
            <a:r>
              <a:rPr lang="en-IN" altLang="en-US" sz="2000">
                <a:solidFill>
                  <a:schemeClr val="bg1"/>
                </a:solidFill>
                <a:latin typeface="Times New Roman" pitchFamily="18" charset="0"/>
              </a:rPr>
              <a:t>.</a:t>
            </a:r>
            <a:endParaRPr lang="en-US" altLang="en-US" sz="2000">
              <a:solidFill>
                <a:schemeClr val="bg1"/>
              </a:solidFill>
              <a:latin typeface="Times New Roman" pitchFamily="18" charset="0"/>
            </a:endParaRPr>
          </a:p>
        </p:txBody>
      </p:sp>
      <p:pic>
        <p:nvPicPr>
          <p:cNvPr id="22541" name="Picture 6" descr="A group of people sitting around a round table&#10;&#10;AI-generated content may be incorrect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6563" y="-1042988"/>
            <a:ext cx="352425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43" name="Slide Number Placeholder 3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A62EEAF0-EF15-4500-82E2-F9B5CBDBF3B9}" type="slidenum">
              <a:rPr lang="en-US" altLang="en-US" smtClean="0">
                <a:solidFill>
                  <a:srgbClr val="898989"/>
                </a:solidFill>
                <a:latin typeface="Calibri" pitchFamily="34" charset="0"/>
              </a:rPr>
              <a:pPr/>
              <a:t>17</a:t>
            </a:fld>
            <a:endParaRPr lang="en-US" altLang="en-US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22546" name="Picture 6" descr="Discussion - Free user ic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2538" y="2419350"/>
            <a:ext cx="1935162" cy="193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utoShape 2" descr="Generated image: EDC economic development center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4" name="AutoShape 5" descr="Generated image: EDC logo for entrepreneur growth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463" y="1339851"/>
            <a:ext cx="3671887" cy="3671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9817" y="2563814"/>
            <a:ext cx="3094037" cy="309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0657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1"/>
          <p:cNvSpPr txBox="1">
            <a:spLocks noChangeArrowheads="1"/>
          </p:cNvSpPr>
          <p:nvPr/>
        </p:nvSpPr>
        <p:spPr bwMode="auto">
          <a:xfrm>
            <a:off x="274638" y="182563"/>
            <a:ext cx="116125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2800" b="1">
                <a:solidFill>
                  <a:srgbClr val="123456"/>
                </a:solidFill>
              </a:rPr>
              <a:t>ENTREPRENEURSHIP DEVELOPMENT CELL (EDC)</a:t>
            </a:r>
          </a:p>
        </p:txBody>
      </p:sp>
      <p:sp>
        <p:nvSpPr>
          <p:cNvPr id="3075" name="TextBox 2"/>
          <p:cNvSpPr txBox="1">
            <a:spLocks noChangeArrowheads="1"/>
          </p:cNvSpPr>
          <p:nvPr/>
        </p:nvSpPr>
        <p:spPr bwMode="auto">
          <a:xfrm>
            <a:off x="320675" y="593725"/>
            <a:ext cx="109728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600"/>
              <a:t>Innovation • Startups • Research Commercialization • Industry Collaboration • Societal Impact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74638" y="1006475"/>
            <a:ext cx="3657600" cy="5029200"/>
          </a:xfrm>
          <a:prstGeom prst="roundRect">
            <a:avLst/>
          </a:prstGeom>
          <a:solidFill>
            <a:srgbClr val="2563EB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rPr sz="2200" b="1" dirty="0">
                <a:solidFill>
                  <a:srgbClr val="FFFFFF"/>
                </a:solidFill>
              </a:rPr>
              <a:t>WHAT IS EDC?</a:t>
            </a:r>
          </a:p>
          <a:p>
            <a:pPr lvl="1">
              <a:defRPr sz="1400">
                <a:solidFill>
                  <a:srgbClr val="FFFFFF"/>
                </a:solidFill>
              </a:defRPr>
            </a:pPr>
            <a:r>
              <a:rPr sz="2200" dirty="0">
                <a:solidFill>
                  <a:srgbClr val="FFFFFF"/>
                </a:solidFill>
              </a:rPr>
              <a:t>• Institutional platform for entrepreneurship &amp; innovation</a:t>
            </a:r>
          </a:p>
          <a:p>
            <a:pPr lvl="1">
              <a:defRPr sz="1400">
                <a:solidFill>
                  <a:srgbClr val="FFFFFF"/>
                </a:solidFill>
              </a:defRPr>
            </a:pPr>
            <a:r>
              <a:rPr sz="2200" dirty="0">
                <a:solidFill>
                  <a:srgbClr val="FFFFFF"/>
                </a:solidFill>
              </a:rPr>
              <a:t>• Nurtures ideas into startups</a:t>
            </a:r>
          </a:p>
          <a:p>
            <a:pPr lvl="1">
              <a:defRPr sz="1400">
                <a:solidFill>
                  <a:srgbClr val="FFFFFF"/>
                </a:solidFill>
              </a:defRPr>
            </a:pPr>
            <a:r>
              <a:rPr sz="2200" dirty="0">
                <a:solidFill>
                  <a:srgbClr val="FFFFFF"/>
                </a:solidFill>
              </a:rPr>
              <a:t>• Promotes incubation, mentoring, IPR and commercialization</a:t>
            </a:r>
          </a:p>
          <a:p>
            <a:pPr lvl="1">
              <a:defRPr sz="1400">
                <a:solidFill>
                  <a:srgbClr val="FFFFFF"/>
                </a:solidFill>
              </a:defRPr>
            </a:pPr>
            <a:r>
              <a:rPr sz="2200" dirty="0">
                <a:solidFill>
                  <a:srgbClr val="FFFFFF"/>
                </a:solidFill>
              </a:rPr>
              <a:t>• Connects academia, industry and investors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251325" y="1006475"/>
            <a:ext cx="3657600" cy="5029200"/>
          </a:xfrm>
          <a:prstGeom prst="roundRect">
            <a:avLst/>
          </a:prstGeom>
          <a:solidFill>
            <a:srgbClr val="16A34A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rPr sz="2000" b="1" dirty="0">
                <a:solidFill>
                  <a:srgbClr val="FFFFFF"/>
                </a:solidFill>
              </a:rPr>
              <a:t>WHY EDC FOR A DEEMED-TO-BE UNIVERSITY?</a:t>
            </a:r>
          </a:p>
          <a:p>
            <a:pPr marL="354013" lvl="1" indent="-354013">
              <a:defRPr sz="1400">
                <a:solidFill>
                  <a:srgbClr val="FFFFFF"/>
                </a:solidFill>
              </a:defRPr>
            </a:pPr>
            <a:r>
              <a:rPr sz="2000" dirty="0">
                <a:solidFill>
                  <a:srgbClr val="FFFFFF"/>
                </a:solidFill>
              </a:rPr>
              <a:t>• Creates an innovation ecosystem</a:t>
            </a:r>
          </a:p>
          <a:p>
            <a:pPr marL="354013" lvl="1" indent="-354013">
              <a:defRPr sz="1400">
                <a:solidFill>
                  <a:srgbClr val="FFFFFF"/>
                </a:solidFill>
              </a:defRPr>
            </a:pPr>
            <a:r>
              <a:rPr sz="2000" dirty="0">
                <a:solidFill>
                  <a:srgbClr val="FFFFFF"/>
                </a:solidFill>
              </a:rPr>
              <a:t>• Transforms research into patents &amp; startups</a:t>
            </a:r>
          </a:p>
          <a:p>
            <a:pPr marL="354013" lvl="1" indent="-354013">
              <a:defRPr sz="1400">
                <a:solidFill>
                  <a:srgbClr val="FFFFFF"/>
                </a:solidFill>
              </a:defRPr>
            </a:pPr>
            <a:r>
              <a:rPr sz="2000" dirty="0">
                <a:solidFill>
                  <a:srgbClr val="FFFFFF"/>
                </a:solidFill>
              </a:rPr>
              <a:t>• Enhances employability &amp; job creation</a:t>
            </a:r>
          </a:p>
          <a:p>
            <a:pPr marL="354013" lvl="1" indent="-354013">
              <a:defRPr sz="1400">
                <a:solidFill>
                  <a:srgbClr val="FFFFFF"/>
                </a:solidFill>
              </a:defRPr>
            </a:pPr>
            <a:r>
              <a:rPr sz="2000" dirty="0">
                <a:solidFill>
                  <a:srgbClr val="FFFFFF"/>
                </a:solidFill>
              </a:rPr>
              <a:t>• Strengthens industry collaboration</a:t>
            </a:r>
          </a:p>
          <a:p>
            <a:pPr marL="354013" lvl="1" indent="-354013">
              <a:defRPr sz="1400">
                <a:solidFill>
                  <a:srgbClr val="FFFFFF"/>
                </a:solidFill>
              </a:defRPr>
            </a:pPr>
            <a:r>
              <a:rPr sz="2000" dirty="0">
                <a:solidFill>
                  <a:srgbClr val="FFFFFF"/>
                </a:solidFill>
              </a:rPr>
              <a:t>• Supports NAAC, NBA, NIRF, NEP 2020, UGC Binary Accreditation &amp; MBGL</a:t>
            </a:r>
            <a:endParaRPr lang="en-US" sz="2000" dirty="0">
              <a:solidFill>
                <a:srgbClr val="FFFFFF"/>
              </a:solidFill>
            </a:endParaRPr>
          </a:p>
          <a:p>
            <a:pPr marL="354013" lvl="1" indent="-354013">
              <a:buFont typeface="Arial" panose="020B0604020202020204" pitchFamily="34" charset="0"/>
              <a:buChar char="•"/>
              <a:defRPr sz="1400">
                <a:solidFill>
                  <a:srgbClr val="FFFFFF"/>
                </a:solidFill>
              </a:defRPr>
            </a:pPr>
            <a:r>
              <a:rPr lang="en-US" sz="2000" dirty="0">
                <a:solidFill>
                  <a:srgbClr val="FFFFFF"/>
                </a:solidFill>
              </a:rPr>
              <a:t>Contributes to Atmanirbhar Bharat &amp; Startup India</a:t>
            </a:r>
            <a:endParaRPr sz="2000" dirty="0">
              <a:solidFill>
                <a:srgbClr val="FFFFFF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8229600" y="1006475"/>
            <a:ext cx="3657600" cy="5029200"/>
          </a:xfrm>
          <a:prstGeom prst="roundRect">
            <a:avLst/>
          </a:prstGeom>
          <a:solidFill>
            <a:srgbClr val="EA580C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rPr sz="2000" b="1" dirty="0">
                <a:solidFill>
                  <a:srgbClr val="FFFFFF"/>
                </a:solidFill>
              </a:rPr>
              <a:t>OBJECTIVES</a:t>
            </a:r>
          </a:p>
          <a:p>
            <a:pPr lvl="1">
              <a:defRPr sz="1400">
                <a:solidFill>
                  <a:srgbClr val="FFFFFF"/>
                </a:solidFill>
              </a:defRPr>
            </a:pPr>
            <a:r>
              <a:rPr sz="2000" dirty="0">
                <a:solidFill>
                  <a:srgbClr val="FFFFFF"/>
                </a:solidFill>
              </a:rPr>
              <a:t>• Develop entrepreneurial mindset</a:t>
            </a:r>
          </a:p>
          <a:p>
            <a:pPr lvl="1">
              <a:defRPr sz="1400">
                <a:solidFill>
                  <a:srgbClr val="FFFFFF"/>
                </a:solidFill>
              </a:defRPr>
            </a:pPr>
            <a:r>
              <a:rPr sz="2000" dirty="0">
                <a:solidFill>
                  <a:srgbClr val="FFFFFF"/>
                </a:solidFill>
              </a:rPr>
              <a:t>• Identify &amp; mentor innovators</a:t>
            </a:r>
          </a:p>
          <a:p>
            <a:pPr lvl="1">
              <a:defRPr sz="1400">
                <a:solidFill>
                  <a:srgbClr val="FFFFFF"/>
                </a:solidFill>
              </a:defRPr>
            </a:pPr>
            <a:r>
              <a:rPr sz="2000" dirty="0">
                <a:solidFill>
                  <a:srgbClr val="FFFFFF"/>
                </a:solidFill>
              </a:rPr>
              <a:t>• Support incubation &amp; startup creation</a:t>
            </a:r>
          </a:p>
          <a:p>
            <a:pPr lvl="1">
              <a:defRPr sz="1400">
                <a:solidFill>
                  <a:srgbClr val="FFFFFF"/>
                </a:solidFill>
              </a:defRPr>
            </a:pPr>
            <a:r>
              <a:rPr sz="2000" dirty="0">
                <a:solidFill>
                  <a:srgbClr val="FFFFFF"/>
                </a:solidFill>
              </a:rPr>
              <a:t>• Facilitate IPR &amp; patent filing</a:t>
            </a:r>
          </a:p>
          <a:p>
            <a:pPr lvl="1">
              <a:defRPr sz="1400">
                <a:solidFill>
                  <a:srgbClr val="FFFFFF"/>
                </a:solidFill>
              </a:defRPr>
            </a:pPr>
            <a:r>
              <a:rPr sz="2000" dirty="0">
                <a:solidFill>
                  <a:srgbClr val="FFFFFF"/>
                </a:solidFill>
              </a:rPr>
              <a:t>• Enable industry &amp; investor networking</a:t>
            </a:r>
          </a:p>
          <a:p>
            <a:pPr lvl="1">
              <a:defRPr sz="1400">
                <a:solidFill>
                  <a:srgbClr val="FFFFFF"/>
                </a:solidFill>
              </a:defRPr>
            </a:pPr>
            <a:r>
              <a:rPr sz="2000" dirty="0">
                <a:solidFill>
                  <a:srgbClr val="FFFFFF"/>
                </a:solidFill>
              </a:rPr>
              <a:t>• Promote funding opportunities</a:t>
            </a:r>
          </a:p>
          <a:p>
            <a:pPr lvl="1">
              <a:defRPr sz="1400">
                <a:solidFill>
                  <a:srgbClr val="FFFFFF"/>
                </a:solidFill>
              </a:defRPr>
            </a:pPr>
            <a:r>
              <a:rPr sz="2000" dirty="0">
                <a:solidFill>
                  <a:srgbClr val="FFFFFF"/>
                </a:solidFill>
              </a:rPr>
              <a:t>• Organize workshops &amp; hackathons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6218238"/>
            <a:ext cx="11155363" cy="411162"/>
          </a:xfrm>
          <a:prstGeom prst="roundRect">
            <a:avLst/>
          </a:prstGeom>
          <a:solidFill>
            <a:srgbClr val="12345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 sz="1800" b="1">
                <a:solidFill>
                  <a:srgbClr val="FFFFFF"/>
                </a:solidFill>
              </a:defRPr>
            </a:pPr>
            <a:r>
              <a:rPr b="1">
                <a:solidFill>
                  <a:srgbClr val="FFFFFF"/>
                </a:solidFill>
              </a:rPr>
              <a:t>Transforming Ideas → Innovation → Startups → Societal Impact</a:t>
            </a:r>
          </a:p>
        </p:txBody>
      </p:sp>
    </p:spTree>
    <p:extLst>
      <p:ext uri="{BB962C8B-B14F-4D97-AF65-F5344CB8AC3E}">
        <p14:creationId xmlns:p14="http://schemas.microsoft.com/office/powerpoint/2010/main" val="1491705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1"/>
          <p:cNvSpPr txBox="1">
            <a:spLocks noChangeArrowheads="1"/>
          </p:cNvSpPr>
          <p:nvPr/>
        </p:nvSpPr>
        <p:spPr bwMode="auto">
          <a:xfrm>
            <a:off x="276225" y="182563"/>
            <a:ext cx="11225213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2600" b="1">
                <a:solidFill>
                  <a:srgbClr val="143C78"/>
                </a:solidFill>
              </a:rPr>
              <a:t>Innovation &amp; EDC Requirements Across National Quality Frameworks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76225" y="914400"/>
            <a:ext cx="3475038" cy="2011363"/>
          </a:xfrm>
          <a:prstGeom prst="roundRect">
            <a:avLst/>
          </a:prstGeom>
          <a:solidFill>
            <a:srgbClr val="2962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sz="1600" b="1" dirty="0">
                <a:solidFill>
                  <a:srgbClr val="FFFFFF"/>
                </a:solidFill>
              </a:rPr>
              <a:t>NEP 2020</a:t>
            </a:r>
          </a:p>
          <a:p>
            <a:pPr lvl="1">
              <a:defRPr sz="1200">
                <a:solidFill>
                  <a:srgbClr val="FFFFFF"/>
                </a:solidFill>
              </a:defRPr>
            </a:pPr>
            <a:r>
              <a:rPr sz="1600" dirty="0">
                <a:solidFill>
                  <a:srgbClr val="FFFFFF"/>
                </a:solidFill>
              </a:rPr>
              <a:t>Ch.16 Professional Education</a:t>
            </a:r>
          </a:p>
          <a:p>
            <a:pPr lvl="1">
              <a:defRPr sz="1200">
                <a:solidFill>
                  <a:srgbClr val="FFFFFF"/>
                </a:solidFill>
              </a:defRPr>
            </a:pPr>
            <a:r>
              <a:rPr sz="1600" dirty="0">
                <a:solidFill>
                  <a:srgbClr val="FFFFFF"/>
                </a:solidFill>
              </a:rPr>
              <a:t>Ch.19 Effective Learning</a:t>
            </a:r>
          </a:p>
          <a:p>
            <a:pPr lvl="1">
              <a:defRPr sz="1200">
                <a:solidFill>
                  <a:srgbClr val="FFFFFF"/>
                </a:solidFill>
              </a:defRPr>
            </a:pPr>
            <a:r>
              <a:rPr sz="1600" dirty="0">
                <a:solidFill>
                  <a:srgbClr val="FFFFFF"/>
                </a:solidFill>
              </a:rPr>
              <a:t>Ch.20 Research &amp; Innovation</a:t>
            </a:r>
          </a:p>
          <a:p>
            <a:pPr lvl="1">
              <a:defRPr sz="1200">
                <a:solidFill>
                  <a:srgbClr val="FFFFFF"/>
                </a:solidFill>
              </a:defRPr>
            </a:pPr>
            <a:r>
              <a:rPr sz="1600" dirty="0">
                <a:solidFill>
                  <a:srgbClr val="FFFFFF"/>
                </a:solidFill>
              </a:rPr>
              <a:t>Innovation • Entrepreneurship • Startups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070350" y="914400"/>
            <a:ext cx="3475038" cy="2011363"/>
          </a:xfrm>
          <a:prstGeom prst="roundRect">
            <a:avLst/>
          </a:prstGeom>
          <a:solidFill>
            <a:srgbClr val="00968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sz="2000" b="1" dirty="0">
                <a:solidFill>
                  <a:srgbClr val="FFFFFF"/>
                </a:solidFill>
              </a:rPr>
              <a:t>NAAC</a:t>
            </a:r>
          </a:p>
          <a:p>
            <a:pPr lvl="1">
              <a:defRPr sz="1200">
                <a:solidFill>
                  <a:srgbClr val="FFFFFF"/>
                </a:solidFill>
              </a:defRPr>
            </a:pPr>
            <a:r>
              <a:rPr sz="2000" dirty="0">
                <a:solidFill>
                  <a:srgbClr val="FFFFFF"/>
                </a:solidFill>
              </a:rPr>
              <a:t>Criterion 3</a:t>
            </a:r>
          </a:p>
          <a:p>
            <a:pPr lvl="1">
              <a:defRPr sz="1200">
                <a:solidFill>
                  <a:srgbClr val="FFFFFF"/>
                </a:solidFill>
              </a:defRPr>
            </a:pPr>
            <a:r>
              <a:rPr sz="2000" dirty="0">
                <a:solidFill>
                  <a:srgbClr val="FFFFFF"/>
                </a:solidFill>
              </a:rPr>
              <a:t>KI 3.2 Innovation Ecosystem</a:t>
            </a:r>
          </a:p>
          <a:p>
            <a:pPr lvl="1">
              <a:defRPr sz="1200">
                <a:solidFill>
                  <a:srgbClr val="FFFFFF"/>
                </a:solidFill>
              </a:defRPr>
            </a:pPr>
            <a:r>
              <a:rPr sz="2000" dirty="0">
                <a:solidFill>
                  <a:srgbClr val="FFFFFF"/>
                </a:solidFill>
              </a:rPr>
              <a:t>KI 3.3 Research</a:t>
            </a:r>
          </a:p>
          <a:p>
            <a:pPr lvl="1">
              <a:defRPr sz="1200">
                <a:solidFill>
                  <a:srgbClr val="FFFFFF"/>
                </a:solidFill>
              </a:defRPr>
            </a:pPr>
            <a:r>
              <a:rPr sz="2000" dirty="0">
                <a:solidFill>
                  <a:srgbClr val="FFFFFF"/>
                </a:solidFill>
              </a:rPr>
              <a:t>KI 3.5 Collaboration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786688" y="914400"/>
            <a:ext cx="3473450" cy="2011363"/>
          </a:xfrm>
          <a:prstGeom prst="roundRect">
            <a:avLst/>
          </a:prstGeom>
          <a:solidFill>
            <a:srgbClr val="FF98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sz="2000" b="1" dirty="0">
                <a:solidFill>
                  <a:srgbClr val="FFFFFF"/>
                </a:solidFill>
              </a:rPr>
              <a:t>NBA</a:t>
            </a:r>
          </a:p>
          <a:p>
            <a:pPr lvl="1">
              <a:defRPr sz="1200">
                <a:solidFill>
                  <a:srgbClr val="FFFFFF"/>
                </a:solidFill>
              </a:defRPr>
            </a:pPr>
            <a:r>
              <a:rPr sz="2000" dirty="0">
                <a:solidFill>
                  <a:srgbClr val="FFFFFF"/>
                </a:solidFill>
              </a:rPr>
              <a:t>SAR Criteria 1,3,7,9</a:t>
            </a:r>
          </a:p>
          <a:p>
            <a:pPr lvl="1">
              <a:defRPr sz="1200">
                <a:solidFill>
                  <a:srgbClr val="FFFFFF"/>
                </a:solidFill>
              </a:defRPr>
            </a:pPr>
            <a:r>
              <a:rPr sz="2000" dirty="0">
                <a:solidFill>
                  <a:srgbClr val="FFFFFF"/>
                </a:solidFill>
              </a:rPr>
              <a:t>Innovation</a:t>
            </a:r>
          </a:p>
          <a:p>
            <a:pPr lvl="1">
              <a:defRPr sz="1200">
                <a:solidFill>
                  <a:srgbClr val="FFFFFF"/>
                </a:solidFill>
              </a:defRPr>
            </a:pPr>
            <a:r>
              <a:rPr sz="2000" dirty="0">
                <a:solidFill>
                  <a:srgbClr val="FFFFFF"/>
                </a:solidFill>
              </a:rPr>
              <a:t>Industry Interaction</a:t>
            </a:r>
          </a:p>
          <a:p>
            <a:pPr lvl="1">
              <a:defRPr sz="1200">
                <a:solidFill>
                  <a:srgbClr val="FFFFFF"/>
                </a:solidFill>
              </a:defRPr>
            </a:pPr>
            <a:r>
              <a:rPr sz="2000" dirty="0">
                <a:solidFill>
                  <a:srgbClr val="FFFFFF"/>
                </a:solidFill>
              </a:rPr>
              <a:t>Project-based Learning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76225" y="3657600"/>
            <a:ext cx="3475038" cy="2011363"/>
          </a:xfrm>
          <a:prstGeom prst="roundRect">
            <a:avLst/>
          </a:prstGeom>
          <a:solidFill>
            <a:srgbClr val="9C27B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sz="1600" b="1" dirty="0">
                <a:solidFill>
                  <a:srgbClr val="FFFFFF"/>
                </a:solidFill>
              </a:rPr>
              <a:t>NIRF</a:t>
            </a:r>
          </a:p>
          <a:p>
            <a:pPr lvl="1">
              <a:defRPr sz="1200">
                <a:solidFill>
                  <a:srgbClr val="FFFFFF"/>
                </a:solidFill>
              </a:defRPr>
            </a:pPr>
            <a:r>
              <a:rPr sz="1600" dirty="0">
                <a:solidFill>
                  <a:srgbClr val="FFFFFF"/>
                </a:solidFill>
              </a:rPr>
              <a:t>TLR • RP • GO • PR</a:t>
            </a:r>
          </a:p>
          <a:p>
            <a:pPr lvl="1">
              <a:defRPr sz="1200">
                <a:solidFill>
                  <a:srgbClr val="FFFFFF"/>
                </a:solidFill>
              </a:defRPr>
            </a:pPr>
            <a:r>
              <a:rPr sz="1600" dirty="0">
                <a:solidFill>
                  <a:srgbClr val="FFFFFF"/>
                </a:solidFill>
              </a:rPr>
              <a:t>Patents</a:t>
            </a:r>
          </a:p>
          <a:p>
            <a:pPr lvl="1">
              <a:defRPr sz="1200">
                <a:solidFill>
                  <a:srgbClr val="FFFFFF"/>
                </a:solidFill>
              </a:defRPr>
            </a:pPr>
            <a:r>
              <a:rPr sz="1600" dirty="0">
                <a:solidFill>
                  <a:srgbClr val="FFFFFF"/>
                </a:solidFill>
              </a:rPr>
              <a:t>Startups</a:t>
            </a:r>
          </a:p>
          <a:p>
            <a:pPr lvl="1">
              <a:defRPr sz="1200">
                <a:solidFill>
                  <a:srgbClr val="FFFFFF"/>
                </a:solidFill>
              </a:defRPr>
            </a:pPr>
            <a:r>
              <a:rPr sz="1600" dirty="0">
                <a:solidFill>
                  <a:srgbClr val="FFFFFF"/>
                </a:solidFill>
              </a:rPr>
              <a:t>Consultancy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70350" y="3657600"/>
            <a:ext cx="3475038" cy="2011363"/>
          </a:xfrm>
          <a:prstGeom prst="roundRect">
            <a:avLst/>
          </a:prstGeom>
          <a:solidFill>
            <a:srgbClr val="E91E6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sz="2000" b="1" dirty="0">
                <a:solidFill>
                  <a:srgbClr val="FFFFFF"/>
                </a:solidFill>
              </a:rPr>
              <a:t>UGC Binary</a:t>
            </a:r>
          </a:p>
          <a:p>
            <a:pPr lvl="1">
              <a:defRPr sz="1200">
                <a:solidFill>
                  <a:srgbClr val="FFFFFF"/>
                </a:solidFill>
              </a:defRPr>
            </a:pPr>
            <a:r>
              <a:rPr sz="2000" dirty="0">
                <a:solidFill>
                  <a:srgbClr val="FFFFFF"/>
                </a:solidFill>
              </a:rPr>
              <a:t>Innovation Ecosystem</a:t>
            </a:r>
          </a:p>
          <a:p>
            <a:pPr lvl="1">
              <a:defRPr sz="1200">
                <a:solidFill>
                  <a:srgbClr val="FFFFFF"/>
                </a:solidFill>
              </a:defRPr>
            </a:pPr>
            <a:r>
              <a:rPr sz="2000" dirty="0">
                <a:solidFill>
                  <a:srgbClr val="FFFFFF"/>
                </a:solidFill>
              </a:rPr>
              <a:t>Incubation</a:t>
            </a:r>
          </a:p>
          <a:p>
            <a:pPr lvl="1">
              <a:defRPr sz="1200">
                <a:solidFill>
                  <a:srgbClr val="FFFFFF"/>
                </a:solidFill>
              </a:defRPr>
            </a:pPr>
            <a:r>
              <a:rPr sz="2000" dirty="0">
                <a:solidFill>
                  <a:srgbClr val="FFFFFF"/>
                </a:solidFill>
              </a:rPr>
              <a:t>Entrepreneurship</a:t>
            </a:r>
          </a:p>
          <a:p>
            <a:pPr lvl="1">
              <a:defRPr sz="1200">
                <a:solidFill>
                  <a:srgbClr val="FFFFFF"/>
                </a:solidFill>
              </a:defRPr>
            </a:pPr>
            <a:r>
              <a:rPr sz="2000" dirty="0">
                <a:solidFill>
                  <a:srgbClr val="FFFFFF"/>
                </a:solidFill>
              </a:rPr>
              <a:t>Research Translation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866063" y="3657600"/>
            <a:ext cx="3473450" cy="2011363"/>
          </a:xfrm>
          <a:prstGeom prst="roundRect">
            <a:avLst/>
          </a:prstGeom>
          <a:solidFill>
            <a:srgbClr val="00796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sz="2000" b="1" dirty="0">
                <a:solidFill>
                  <a:srgbClr val="FFFFFF"/>
                </a:solidFill>
              </a:rPr>
              <a:t>MBGL</a:t>
            </a:r>
          </a:p>
          <a:p>
            <a:pPr lvl="1">
              <a:defRPr sz="1200">
                <a:solidFill>
                  <a:srgbClr val="FFFFFF"/>
                </a:solidFill>
              </a:defRPr>
            </a:pPr>
            <a:r>
              <a:rPr sz="2000" dirty="0">
                <a:solidFill>
                  <a:srgbClr val="FFFFFF"/>
                </a:solidFill>
              </a:rPr>
              <a:t>Innovation Culture</a:t>
            </a:r>
          </a:p>
          <a:p>
            <a:pPr lvl="1">
              <a:defRPr sz="1200">
                <a:solidFill>
                  <a:srgbClr val="FFFFFF"/>
                </a:solidFill>
              </a:defRPr>
            </a:pPr>
            <a:r>
              <a:rPr sz="2000" dirty="0">
                <a:solidFill>
                  <a:srgbClr val="FFFFFF"/>
                </a:solidFill>
              </a:rPr>
              <a:t>Industry Collaboration</a:t>
            </a:r>
          </a:p>
          <a:p>
            <a:pPr lvl="1">
              <a:defRPr sz="1200">
                <a:solidFill>
                  <a:srgbClr val="FFFFFF"/>
                </a:solidFill>
              </a:defRPr>
            </a:pPr>
            <a:r>
              <a:rPr sz="2000" dirty="0">
                <a:solidFill>
                  <a:srgbClr val="FFFFFF"/>
                </a:solidFill>
              </a:rPr>
              <a:t>Societal Impact</a:t>
            </a:r>
          </a:p>
          <a:p>
            <a:pPr lvl="1">
              <a:defRPr sz="1200">
                <a:solidFill>
                  <a:srgbClr val="FFFFFF"/>
                </a:solidFill>
              </a:defRPr>
            </a:pPr>
            <a:r>
              <a:rPr sz="2000" dirty="0">
                <a:solidFill>
                  <a:srgbClr val="FFFFFF"/>
                </a:solidFill>
              </a:rPr>
              <a:t>Institutional Excellence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66713" y="5860473"/>
            <a:ext cx="11156950" cy="762000"/>
          </a:xfrm>
          <a:prstGeom prst="roundRect">
            <a:avLst/>
          </a:prstGeom>
          <a:solidFill>
            <a:srgbClr val="19197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sz="1700" b="1">
                <a:solidFill>
                  <a:srgbClr val="FFFFFF"/>
                </a:solidFill>
              </a:defRPr>
            </a:pPr>
            <a:r>
              <a:rPr sz="1700" b="1" dirty="0">
                <a:solidFill>
                  <a:srgbClr val="FFFFFF"/>
                </a:solidFill>
              </a:rPr>
              <a:t>EDC is the institutional mechanism that enables Innovation, Startups, IPR, Industry Collaboration and Accreditation Excellence.</a:t>
            </a:r>
          </a:p>
        </p:txBody>
      </p:sp>
    </p:spTree>
    <p:extLst>
      <p:ext uri="{BB962C8B-B14F-4D97-AF65-F5344CB8AC3E}">
        <p14:creationId xmlns:p14="http://schemas.microsoft.com/office/powerpoint/2010/main" val="1547058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8" name="object 4"/>
          <p:cNvSpPr>
            <a:spLocks/>
          </p:cNvSpPr>
          <p:nvPr/>
        </p:nvSpPr>
        <p:spPr bwMode="auto">
          <a:xfrm>
            <a:off x="0" y="13855"/>
            <a:ext cx="12192000" cy="895350"/>
          </a:xfrm>
          <a:custGeom>
            <a:avLst/>
            <a:gdLst>
              <a:gd name="T0" fmla="*/ 5759997 w 5760085"/>
              <a:gd name="T1" fmla="*/ 0 h 350520"/>
              <a:gd name="T2" fmla="*/ 0 w 5760085"/>
              <a:gd name="T3" fmla="*/ 0 h 350520"/>
              <a:gd name="T4" fmla="*/ 0 w 5760085"/>
              <a:gd name="T5" fmla="*/ 350126 h 350520"/>
              <a:gd name="T6" fmla="*/ 5759997 w 5760085"/>
              <a:gd name="T7" fmla="*/ 350126 h 350520"/>
              <a:gd name="T8" fmla="*/ 5759997 w 5760085"/>
              <a:gd name="T9" fmla="*/ 0 h 3505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085"/>
              <a:gd name="T16" fmla="*/ 0 h 350520"/>
              <a:gd name="T17" fmla="*/ 5760085 w 5760085"/>
              <a:gd name="T18" fmla="*/ 350520 h 35052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085" h="350520">
                <a:moveTo>
                  <a:pt x="5759996" y="0"/>
                </a:moveTo>
                <a:lnTo>
                  <a:pt x="0" y="0"/>
                </a:lnTo>
                <a:lnTo>
                  <a:pt x="0" y="350126"/>
                </a:lnTo>
                <a:lnTo>
                  <a:pt x="5759996" y="350126"/>
                </a:lnTo>
                <a:lnTo>
                  <a:pt x="5759996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804" dirty="0">
              <a:latin typeface="+mn-lt"/>
              <a:cs typeface="+mn-cs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6525" y="136533"/>
            <a:ext cx="11850688" cy="473075"/>
          </a:xfrm>
        </p:spPr>
        <p:txBody>
          <a:bodyPr tIns="36236" rtlCol="0">
            <a:normAutofit fontScale="90000"/>
          </a:bodyPr>
          <a:lstStyle/>
          <a:p>
            <a:pPr marL="26841" eaLnBrk="1" fontAlgn="auto" hangingPunct="1">
              <a:spcBef>
                <a:spcPts val="285"/>
              </a:spcBef>
              <a:spcAft>
                <a:spcPts val="0"/>
              </a:spcAft>
              <a:defRPr/>
            </a:pPr>
            <a:r>
              <a:rPr lang="en-US" sz="3804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Agenda</a:t>
            </a:r>
            <a:endParaRPr sz="3804" spc="-169" dirty="0">
              <a:solidFill>
                <a:schemeClr val="bg1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348163" y="6288096"/>
            <a:ext cx="4352492" cy="365125"/>
          </a:xfrm>
        </p:spPr>
        <p:txBody>
          <a:bodyPr/>
          <a:lstStyle/>
          <a:p>
            <a:pPr>
              <a:defRPr/>
            </a:pPr>
            <a:r>
              <a:rPr lang="en-US" sz="1800" b="1" dirty="0">
                <a:solidFill>
                  <a:schemeClr val="accent5">
                    <a:lumMod val="75000"/>
                  </a:schemeClr>
                </a:solidFill>
              </a:rPr>
              <a:t>8</a:t>
            </a:r>
            <a:r>
              <a:rPr lang="en-US" sz="1800" b="1" baseline="30000" dirty="0">
                <a:solidFill>
                  <a:schemeClr val="accent5">
                    <a:lumMod val="75000"/>
                  </a:schemeClr>
                </a:solidFill>
              </a:rPr>
              <a:t>th</a:t>
            </a:r>
            <a:r>
              <a:rPr lang="en-US" sz="1800" b="1" dirty="0">
                <a:solidFill>
                  <a:schemeClr val="accent5">
                    <a:lumMod val="75000"/>
                  </a:schemeClr>
                </a:solidFill>
              </a:rPr>
              <a:t> IQAC Meeting, 30th  June  2026, SU</a:t>
            </a:r>
          </a:p>
        </p:txBody>
      </p:sp>
      <p:sp>
        <p:nvSpPr>
          <p:cNvPr id="5125" name="Slide Number Placeholder 2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11287125" y="6356358"/>
            <a:ext cx="29527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E74FE353-9A91-4D94-9513-E7512734B9E9}" type="slidenum">
              <a:rPr lang="en-US" altLang="en-US" smtClean="0">
                <a:solidFill>
                  <a:srgbClr val="898989"/>
                </a:solidFill>
                <a:latin typeface="Calibri" pitchFamily="34" charset="0"/>
              </a:rPr>
              <a:pPr/>
              <a:t>2</a:t>
            </a:fld>
            <a:endParaRPr lang="en-US" altLang="en-US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6525" y="852491"/>
            <a:ext cx="11596688" cy="481129"/>
          </a:xfrm>
          <a:prstGeom prst="rect">
            <a:avLst/>
          </a:prstGeom>
        </p:spPr>
        <p:txBody>
          <a:bodyPr lIns="0" tIns="25499" rIns="0" bIns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2959" b="1" kern="0" dirty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Action taken report on the </a:t>
            </a:r>
            <a:r>
              <a:rPr lang="en-IN" sz="2959" b="1" kern="0" dirty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resolutions </a:t>
            </a:r>
            <a:r>
              <a:rPr lang="en-IN" sz="2959" b="1" kern="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of the 7</a:t>
            </a:r>
            <a:r>
              <a:rPr lang="en-IN" sz="2959" b="1" kern="0" baseline="300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IN" sz="2959" b="1" kern="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959" b="1" kern="0" dirty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IQAC Meeting.</a:t>
            </a:r>
            <a:endParaRPr lang="en-US" sz="2959" b="1" kern="0" dirty="0">
              <a:solidFill>
                <a:schemeClr val="accent5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7" name="Rectangle 14"/>
          <p:cNvSpPr>
            <a:spLocks noChangeArrowheads="1"/>
          </p:cNvSpPr>
          <p:nvPr/>
        </p:nvSpPr>
        <p:spPr bwMode="auto">
          <a:xfrm>
            <a:off x="61796" y="1428750"/>
            <a:ext cx="12011025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US" altLang="en-US" sz="2400" dirty="0">
                <a:latin typeface="Times New Roman" panose="02020603050405020304" pitchFamily="18" charset="0"/>
              </a:rPr>
              <a:t>Establishment of  Research Centres and Centres of Excellence.</a:t>
            </a:r>
          </a:p>
          <a:p>
            <a:pPr marL="446088" indent="-446088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US" altLang="en-US" sz="2400" dirty="0">
                <a:latin typeface="Times New Roman" panose="02020603050405020304" pitchFamily="18" charset="0"/>
              </a:rPr>
              <a:t>Discussion on implementation of Sustainable Development Goals through research initiatives and community engagement activities</a:t>
            </a:r>
          </a:p>
          <a:p>
            <a:pPr eaLnBrk="1" hangingPunct="1">
              <a:lnSpc>
                <a:spcPct val="150000"/>
              </a:lnSpc>
            </a:pPr>
            <a:endParaRPr lang="en-US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175" y="3163887"/>
            <a:ext cx="8434388" cy="547688"/>
          </a:xfrm>
          <a:prstGeom prst="rect">
            <a:avLst/>
          </a:prstGeom>
        </p:spPr>
        <p:txBody>
          <a:bodyPr>
            <a:spAutoFit/>
          </a:bodyPr>
          <a:lstStyle>
            <a:lvl1pPr marL="127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14000"/>
              <a:defRPr/>
            </a:pPr>
            <a:r>
              <a:rPr lang="en-IN" altLang="en-US" sz="2959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Issues open for discussion</a:t>
            </a:r>
            <a:endParaRPr lang="en-US" altLang="en-US" sz="2959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23" name="Rectangle 15"/>
          <p:cNvSpPr>
            <a:spLocks noChangeArrowheads="1"/>
          </p:cNvSpPr>
          <p:nvPr/>
        </p:nvSpPr>
        <p:spPr bwMode="auto">
          <a:xfrm>
            <a:off x="-13616" y="3590480"/>
            <a:ext cx="12014200" cy="1785682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lvl="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en-IN" sz="2400" dirty="0">
                <a:latin typeface="Times New Roman" panose="02020603050405020304" pitchFamily="18" charset="0"/>
              </a:rPr>
              <a:t>Review and Strengthening of Entrepreneurship Development Cell (EDC) Activities</a:t>
            </a:r>
          </a:p>
          <a:p>
            <a:pPr marL="342900" lvl="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en-IN" sz="2400" dirty="0">
                <a:latin typeface="Times New Roman" panose="02020603050405020304" pitchFamily="18" charset="0"/>
              </a:rPr>
              <a:t>Discussion on Strategies for Enhancing the </a:t>
            </a:r>
            <a:r>
              <a:rPr lang="en-IN" sz="2400" dirty="0" smtClean="0">
                <a:latin typeface="Times New Roman" panose="02020603050405020304" pitchFamily="18" charset="0"/>
              </a:rPr>
              <a:t>University Perception </a:t>
            </a:r>
            <a:endParaRPr lang="en-IN" sz="2400" dirty="0">
              <a:latin typeface="Times New Roman" panose="02020603050405020304" pitchFamily="18" charset="0"/>
            </a:endParaRPr>
          </a:p>
          <a:p>
            <a:pPr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US" altLang="en-US" sz="2536" dirty="0">
                <a:latin typeface="Times New Roman" panose="02020603050405020304" pitchFamily="18" charset="0"/>
              </a:rPr>
              <a:t>  </a:t>
            </a:r>
            <a:r>
              <a:rPr lang="en-IN" altLang="en-US" sz="2536" dirty="0">
                <a:latin typeface="Times New Roman" panose="02020603050405020304" pitchFamily="18" charset="0"/>
              </a:rPr>
              <a:t>Any other item with </a:t>
            </a:r>
            <a:r>
              <a:rPr lang="en-IN" altLang="en-US" sz="2536" dirty="0" smtClean="0">
                <a:latin typeface="Times New Roman" panose="02020603050405020304" pitchFamily="18" charset="0"/>
              </a:rPr>
              <a:t>the permission </a:t>
            </a:r>
            <a:r>
              <a:rPr lang="en-IN" altLang="en-US" sz="2536" dirty="0">
                <a:latin typeface="Times New Roman" panose="02020603050405020304" pitchFamily="18" charset="0"/>
              </a:rPr>
              <a:t>of Chairperson.</a:t>
            </a:r>
            <a:endParaRPr lang="en-US" altLang="en-US" sz="2536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0"/>
          <p:cNvSpPr>
            <a:spLocks noChangeArrowheads="1"/>
          </p:cNvSpPr>
          <p:nvPr/>
        </p:nvSpPr>
        <p:spPr bwMode="auto">
          <a:xfrm>
            <a:off x="0" y="0"/>
            <a:ext cx="12188825" cy="1393825"/>
          </a:xfrm>
          <a:prstGeom prst="rect">
            <a:avLst/>
          </a:prstGeom>
          <a:solidFill>
            <a:srgbClr val="0E3B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IN" altLang="en-US"/>
          </a:p>
        </p:txBody>
      </p:sp>
      <p:sp>
        <p:nvSpPr>
          <p:cNvPr id="11267" name="Shape 1"/>
          <p:cNvSpPr>
            <a:spLocks noChangeArrowheads="1"/>
          </p:cNvSpPr>
          <p:nvPr/>
        </p:nvSpPr>
        <p:spPr bwMode="auto">
          <a:xfrm>
            <a:off x="11156950" y="309563"/>
            <a:ext cx="776288" cy="776287"/>
          </a:xfrm>
          <a:prstGeom prst="ellipse">
            <a:avLst/>
          </a:prstGeom>
          <a:solidFill>
            <a:srgbClr val="1F7A5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IN" altLang="en-US"/>
          </a:p>
        </p:txBody>
      </p:sp>
      <p:pic>
        <p:nvPicPr>
          <p:cNvPr id="11268" name="Image 0" descr="preencod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8563" y="550863"/>
            <a:ext cx="374650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2"/>
          <p:cNvSpPr/>
          <p:nvPr/>
        </p:nvSpPr>
        <p:spPr>
          <a:xfrm>
            <a:off x="549275" y="182563"/>
            <a:ext cx="10058400" cy="274637"/>
          </a:xfrm>
          <a:prstGeom prst="rect">
            <a:avLst/>
          </a:prstGeom>
          <a:noFill/>
          <a:ln/>
        </p:spPr>
        <p:txBody>
          <a:bodyPr lIns="0" tIns="0" rIns="0" bIns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kern="0" spc="120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UGC- INSTITUTIONAL DEVELOPMENT PLAN (IDP) GUIDELINES — FEBRUARY 2024</a:t>
            </a:r>
            <a:endParaRPr lang="en-US" dirty="0">
              <a:latin typeface="+mn-lt"/>
              <a:cs typeface="+mn-cs"/>
            </a:endParaRPr>
          </a:p>
        </p:txBody>
      </p:sp>
      <p:sp>
        <p:nvSpPr>
          <p:cNvPr id="11270" name="Text 3"/>
          <p:cNvSpPr>
            <a:spLocks noChangeArrowheads="1"/>
          </p:cNvSpPr>
          <p:nvPr/>
        </p:nvSpPr>
        <p:spPr bwMode="auto">
          <a:xfrm>
            <a:off x="549275" y="476250"/>
            <a:ext cx="10148888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eaLnBrk="1" hangingPunct="1">
              <a:lnSpc>
                <a:spcPct val="105000"/>
              </a:lnSpc>
            </a:pPr>
            <a:r>
              <a:rPr lang="en-US" altLang="en-US" sz="2100" b="1">
                <a:solidFill>
                  <a:srgbClr val="FFFFFF"/>
                </a:solidFill>
                <a:latin typeface="Cambria" pitchFamily="18" charset="0"/>
              </a:rPr>
              <a:t>Entrepreneurship as a Core Institutional Priority—Not an Optional Activity</a:t>
            </a:r>
            <a:endParaRPr lang="en-US" altLang="en-US" sz="2100">
              <a:latin typeface="Calibri" pitchFamily="34" charset="0"/>
            </a:endParaRPr>
          </a:p>
        </p:txBody>
      </p:sp>
      <p:sp>
        <p:nvSpPr>
          <p:cNvPr id="11271" name="Text 4"/>
          <p:cNvSpPr>
            <a:spLocks noChangeArrowheads="1"/>
          </p:cNvSpPr>
          <p:nvPr/>
        </p:nvSpPr>
        <p:spPr bwMode="auto">
          <a:xfrm>
            <a:off x="549275" y="1031875"/>
            <a:ext cx="10788650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eaLnBrk="1" hangingPunct="1"/>
            <a:r>
              <a:rPr lang="en-US" altLang="en-US" sz="1400" i="1">
                <a:solidFill>
                  <a:srgbClr val="CFE6DC"/>
                </a:solidFill>
                <a:latin typeface="Calibri" pitchFamily="34" charset="0"/>
                <a:cs typeface="Calibri" pitchFamily="34" charset="0"/>
              </a:rPr>
              <a:t>Aligned with NEP 2020, the IDP framework embeds entrepreneurship across institutional mission, academic design, research and startup-support systems.</a:t>
            </a:r>
            <a:endParaRPr lang="en-US" altLang="en-US" sz="1400">
              <a:latin typeface="Calibri" pitchFamily="34" charset="0"/>
            </a:endParaRPr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8745054"/>
              </p:ext>
            </p:extLst>
          </p:nvPr>
        </p:nvGraphicFramePr>
        <p:xfrm>
          <a:off x="25400" y="1393825"/>
          <a:ext cx="12195175" cy="5505558"/>
        </p:xfrm>
        <a:graphic>
          <a:graphicData uri="http://schemas.openxmlformats.org/drawingml/2006/table">
            <a:tbl>
              <a:tblPr/>
              <a:tblGrid>
                <a:gridCol w="24188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45820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31809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771567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</a:rPr>
                        <a:t>Reference</a:t>
                      </a:r>
                      <a:endParaRPr lang="en-US" sz="1800" dirty="0"/>
                    </a:p>
                  </a:txBody>
                  <a:tcPr marL="101586" marR="101586" marT="76203" marB="76203" anchor="ctr">
                    <a:lnL w="6350" cap="flat" cmpd="sng" algn="ctr">
                      <a:solidFill>
                        <a:srgbClr val="D7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7A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</a:rPr>
                        <a:t>UGC </a:t>
                      </a:r>
                      <a:r>
                        <a:rPr lang="en-US" sz="1800" b="1" dirty="0" smtClean="0">
                          <a:solidFill>
                            <a:srgbClr val="FFFFFF"/>
                          </a:solidFill>
                        </a:rPr>
                        <a:t>–IDP Guideline </a:t>
                      </a:r>
                      <a:r>
                        <a:rPr lang="en-US" sz="1800" b="1" dirty="0">
                          <a:solidFill>
                            <a:srgbClr val="FFFFFF"/>
                          </a:solidFill>
                        </a:rPr>
                        <a:t>(Exact Text)</a:t>
                      </a:r>
                      <a:endParaRPr lang="en-US" sz="1800" dirty="0"/>
                    </a:p>
                  </a:txBody>
                  <a:tcPr marL="101586" marR="101586" marT="76203" marB="76203" anchor="ctr">
                    <a:lnL w="6350" cap="flat" cmpd="sng" algn="ctr">
                      <a:solidFill>
                        <a:srgbClr val="D7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7A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</a:rPr>
                        <a:t>Institutional Focus</a:t>
                      </a:r>
                      <a:endParaRPr lang="en-US" sz="1800" dirty="0"/>
                    </a:p>
                  </a:txBody>
                  <a:tcPr marL="101586" marR="101586" marT="76203" marB="76203" anchor="ctr">
                    <a:lnL w="6350" cap="flat" cmpd="sng" algn="ctr">
                      <a:solidFill>
                        <a:srgbClr val="D7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7A5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753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b="1" dirty="0">
                          <a:solidFill>
                            <a:srgbClr val="0E3B36"/>
                          </a:solidFill>
                        </a:rPr>
                        <a:t>Social &amp; Academic Mission</a:t>
                      </a:r>
                      <a:endParaRPr lang="en-US" sz="1600" dirty="0"/>
                    </a:p>
                    <a:p>
                      <a:pPr marL="0" indent="0">
                        <a:buNone/>
                      </a:pPr>
                      <a:r>
                        <a:rPr lang="en-US" sz="1600" b="1" dirty="0">
                          <a:solidFill>
                            <a:srgbClr val="0E3B36"/>
                          </a:solidFill>
                        </a:rPr>
                        <a:t>Sec. II · Clause iv · p.7</a:t>
                      </a:r>
                      <a:endParaRPr lang="en-US" sz="1600" dirty="0"/>
                    </a:p>
                  </a:txBody>
                  <a:tcPr marL="101586" marR="101586" marT="76203" marB="762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i="1" dirty="0">
                          <a:solidFill>
                            <a:srgbClr val="1A2421"/>
                          </a:solidFill>
                        </a:rPr>
                        <a:t>“Creation of industry fit and </a:t>
                      </a:r>
                      <a:r>
                        <a:rPr lang="en-US" sz="1800" b="1" i="1" dirty="0">
                          <a:solidFill>
                            <a:srgbClr val="0070C0"/>
                          </a:solidFill>
                        </a:rPr>
                        <a:t>entrepreneurial</a:t>
                      </a:r>
                      <a:r>
                        <a:rPr lang="en-US" sz="1800" i="1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1800" i="1" dirty="0">
                          <a:solidFill>
                            <a:srgbClr val="1A2421"/>
                          </a:solidFill>
                        </a:rPr>
                        <a:t>human resources for improving quality of life, the standard of living, all-round development, wellbeing and social good.”</a:t>
                      </a:r>
                      <a:endParaRPr lang="en-US" sz="1800" dirty="0"/>
                    </a:p>
                  </a:txBody>
                  <a:tcPr marL="101586" marR="101586" marT="76203" marB="762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700" b="1" dirty="0">
                          <a:solidFill>
                            <a:srgbClr val="00B050"/>
                          </a:solidFill>
                        </a:rPr>
                        <a:t>Entrepreneurial human-resource creation</a:t>
                      </a:r>
                    </a:p>
                  </a:txBody>
                  <a:tcPr marL="101586" marR="101586" marT="76203" marB="762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753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b="1" dirty="0">
                          <a:solidFill>
                            <a:srgbClr val="0E3B36"/>
                          </a:solidFill>
                        </a:rPr>
                        <a:t>Main Objectives &amp; Goals</a:t>
                      </a:r>
                      <a:endParaRPr lang="en-US" sz="1600" dirty="0"/>
                    </a:p>
                    <a:p>
                      <a:pPr marL="0" indent="0">
                        <a:buNone/>
                      </a:pPr>
                      <a:r>
                        <a:rPr lang="en-US" sz="1600" b="1" dirty="0">
                          <a:solidFill>
                            <a:srgbClr val="0E3B36"/>
                          </a:solidFill>
                        </a:rPr>
                        <a:t>Sec. IV · Clause vi · p.10</a:t>
                      </a:r>
                      <a:endParaRPr lang="en-US" sz="1600" dirty="0"/>
                    </a:p>
                  </a:txBody>
                  <a:tcPr marL="101586" marR="101586" marT="76203" marB="762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i="1" dirty="0">
                          <a:solidFill>
                            <a:srgbClr val="1A2421"/>
                          </a:solidFill>
                        </a:rPr>
                        <a:t>“To establish ethos of holistic lifelong learning and an operative framework to promote the better employability and </a:t>
                      </a:r>
                      <a:r>
                        <a:rPr lang="en-US" sz="1800" b="1" i="1" dirty="0">
                          <a:solidFill>
                            <a:srgbClr val="0070C0"/>
                          </a:solidFill>
                        </a:rPr>
                        <a:t>entrepreneurship</a:t>
                      </a:r>
                      <a:r>
                        <a:rPr lang="en-US" sz="1800" i="1" dirty="0">
                          <a:solidFill>
                            <a:srgbClr val="0070C0"/>
                          </a:solidFill>
                        </a:rPr>
                        <a:t>,</a:t>
                      </a:r>
                      <a:r>
                        <a:rPr lang="en-US" sz="1800" i="1" dirty="0">
                          <a:solidFill>
                            <a:srgbClr val="1A2421"/>
                          </a:solidFill>
                        </a:rPr>
                        <a:t> by integration of skilling into Higher Education.”</a:t>
                      </a:r>
                      <a:endParaRPr lang="en-US" sz="1800" dirty="0"/>
                    </a:p>
                  </a:txBody>
                  <a:tcPr marL="101586" marR="101586" marT="76203" marB="762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700" b="1" dirty="0">
                          <a:solidFill>
                            <a:srgbClr val="00B050"/>
                          </a:solidFill>
                        </a:rPr>
                        <a:t>Employability &amp; entrepreneurship via skilling</a:t>
                      </a:r>
                    </a:p>
                  </a:txBody>
                  <a:tcPr marL="101586" marR="101586" marT="76203" marB="762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7156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b="1" dirty="0">
                          <a:solidFill>
                            <a:srgbClr val="0E3B36"/>
                          </a:solidFill>
                        </a:rPr>
                        <a:t>Strategic Goals</a:t>
                      </a:r>
                      <a:endParaRPr lang="en-US" sz="1600" dirty="0"/>
                    </a:p>
                    <a:p>
                      <a:pPr marL="0" indent="0">
                        <a:buNone/>
                      </a:pPr>
                      <a:r>
                        <a:rPr lang="en-US" sz="1600" b="1" dirty="0">
                          <a:solidFill>
                            <a:srgbClr val="0E3B36"/>
                          </a:solidFill>
                        </a:rPr>
                        <a:t>Sec. V-A · Clause iv · p.12</a:t>
                      </a:r>
                      <a:endParaRPr lang="en-US" sz="1600" dirty="0"/>
                    </a:p>
                  </a:txBody>
                  <a:tcPr marL="101586" marR="101586" marT="76203" marB="762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i="1" dirty="0">
                          <a:solidFill>
                            <a:srgbClr val="1A2421"/>
                          </a:solidFill>
                        </a:rPr>
                        <a:t>“Foster </a:t>
                      </a:r>
                      <a:r>
                        <a:rPr lang="en-US" sz="1800" b="1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entrepreneurship</a:t>
                      </a:r>
                      <a:r>
                        <a:rPr lang="en-US" sz="1800" b="1" i="1" dirty="0">
                          <a:solidFill>
                            <a:srgbClr val="1A2421"/>
                          </a:solidFill>
                        </a:rPr>
                        <a:t> a</a:t>
                      </a:r>
                      <a:r>
                        <a:rPr lang="en-US" sz="1800" i="1" dirty="0">
                          <a:solidFill>
                            <a:srgbClr val="1A2421"/>
                          </a:solidFill>
                        </a:rPr>
                        <a:t>nd experiential learning among both students and faculty.”</a:t>
                      </a:r>
                      <a:endParaRPr lang="en-US" sz="1800" dirty="0"/>
                    </a:p>
                  </a:txBody>
                  <a:tcPr marL="101586" marR="101586" marT="76203" marB="762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700" b="1" dirty="0">
                          <a:solidFill>
                            <a:srgbClr val="00B050"/>
                          </a:solidFill>
                        </a:rPr>
                        <a:t>Entrepreneurship &amp; experiential learning</a:t>
                      </a:r>
                    </a:p>
                  </a:txBody>
                  <a:tcPr marL="101586" marR="101586" marT="76203" marB="762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127735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b="1" dirty="0">
                          <a:solidFill>
                            <a:srgbClr val="0E3B36"/>
                          </a:solidFill>
                        </a:rPr>
                        <a:t>Research, IP &amp; Supportive Enablers</a:t>
                      </a:r>
                      <a:endParaRPr lang="en-US" sz="1600" dirty="0"/>
                    </a:p>
                    <a:p>
                      <a:pPr marL="0" indent="0">
                        <a:buNone/>
                      </a:pPr>
                      <a:r>
                        <a:rPr lang="en-US" sz="1600" b="1" dirty="0">
                          <a:solidFill>
                            <a:srgbClr val="0E3B36"/>
                          </a:solidFill>
                        </a:rPr>
                        <a:t>Sec. VI-D · Clauses l, m · p.23</a:t>
                      </a:r>
                      <a:endParaRPr lang="en-US" sz="1600" dirty="0"/>
                    </a:p>
                  </a:txBody>
                  <a:tcPr marL="101586" marR="101586" marT="76203" marB="762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i="1" dirty="0">
                          <a:solidFill>
                            <a:srgbClr val="1A2421"/>
                          </a:solidFill>
                        </a:rPr>
                        <a:t>(l) “Offering mentorship and support to </a:t>
                      </a:r>
                      <a:r>
                        <a:rPr lang="en-US" sz="1800" b="1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startups</a:t>
                      </a:r>
                      <a:r>
                        <a:rPr lang="en-US" sz="1800" i="1" dirty="0">
                          <a:solidFill>
                            <a:srgbClr val="1A2421"/>
                          </a:solidFill>
                        </a:rPr>
                        <a:t>.”  (m) “Exploring funding mechanisms and cultivating an </a:t>
                      </a:r>
                      <a:r>
                        <a:rPr lang="en-US" sz="1800" b="1" i="1" dirty="0">
                          <a:solidFill>
                            <a:srgbClr val="0070C0"/>
                          </a:solidFill>
                        </a:rPr>
                        <a:t>entrepreneurial culture</a:t>
                      </a:r>
                      <a:r>
                        <a:rPr lang="en-US" sz="1800" i="1" dirty="0">
                          <a:solidFill>
                            <a:srgbClr val="1A2421"/>
                          </a:solidFill>
                        </a:rPr>
                        <a:t>.”</a:t>
                      </a:r>
                      <a:endParaRPr lang="en-US" sz="1800" dirty="0"/>
                    </a:p>
                  </a:txBody>
                  <a:tcPr marL="101586" marR="101586" marT="76203" marB="762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700" b="1" dirty="0">
                          <a:solidFill>
                            <a:srgbClr val="00B050"/>
                          </a:solidFill>
                        </a:rPr>
                        <a:t>Startup mentoring, funding &amp; </a:t>
                      </a:r>
                      <a:r>
                        <a:rPr lang="en-US" sz="1700" b="1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entrepreneurial culture</a:t>
                      </a:r>
                    </a:p>
                  </a:txBody>
                  <a:tcPr marL="101586" marR="101586" marT="76203" marB="762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88390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b="1" dirty="0">
                          <a:solidFill>
                            <a:srgbClr val="0E3B36"/>
                          </a:solidFill>
                        </a:rPr>
                        <a:t>Academic Enablers</a:t>
                      </a:r>
                      <a:endParaRPr lang="en-US" sz="1600" dirty="0"/>
                    </a:p>
                    <a:p>
                      <a:pPr marL="0" indent="0">
                        <a:buNone/>
                      </a:pPr>
                      <a:r>
                        <a:rPr lang="en-US" sz="1600" b="1" dirty="0">
                          <a:solidFill>
                            <a:srgbClr val="0E3B36"/>
                          </a:solidFill>
                        </a:rPr>
                        <a:t>Sec. VI-C · Clause xvii · p.22</a:t>
                      </a:r>
                      <a:endParaRPr lang="en-US" sz="1600" dirty="0"/>
                    </a:p>
                  </a:txBody>
                  <a:tcPr marL="101586" marR="101586" marT="76203" marB="762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i="1" dirty="0">
                          <a:solidFill>
                            <a:srgbClr val="1A2421"/>
                          </a:solidFill>
                        </a:rPr>
                        <a:t>“Promote commercial </a:t>
                      </a:r>
                      <a:r>
                        <a:rPr lang="en-US" sz="1800" b="1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business ideas </a:t>
                      </a:r>
                      <a:r>
                        <a:rPr lang="en-US" sz="1800" i="1" dirty="0">
                          <a:solidFill>
                            <a:srgbClr val="1A2421"/>
                          </a:solidFill>
                        </a:rPr>
                        <a:t>while mentoring the student and becoming part of their </a:t>
                      </a:r>
                      <a:r>
                        <a:rPr lang="en-US" sz="1800" b="1" i="1" dirty="0">
                          <a:solidFill>
                            <a:srgbClr val="0070C0"/>
                          </a:solidFill>
                        </a:rPr>
                        <a:t>Start-up ecosystem</a:t>
                      </a:r>
                      <a:r>
                        <a:rPr lang="en-US" sz="1800" i="1" dirty="0">
                          <a:solidFill>
                            <a:srgbClr val="1A2421"/>
                          </a:solidFill>
                        </a:rPr>
                        <a:t>.”</a:t>
                      </a:r>
                      <a:endParaRPr lang="en-US" sz="1800" dirty="0"/>
                    </a:p>
                  </a:txBody>
                  <a:tcPr marL="101586" marR="101586" marT="76203" marB="762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700" b="1" dirty="0">
                          <a:solidFill>
                            <a:srgbClr val="00B050"/>
                          </a:solidFill>
                        </a:rPr>
                        <a:t>Student ideas → startup ecosystem</a:t>
                      </a:r>
                    </a:p>
                  </a:txBody>
                  <a:tcPr marL="101586" marR="101586" marT="76203" marB="762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6659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18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9762" y="246063"/>
            <a:ext cx="8245475" cy="365125"/>
          </a:xfrm>
          <a:prstGeom prst="rect">
            <a:avLst/>
          </a:prstGeom>
          <a:noFill/>
          <a:ln/>
        </p:spPr>
        <p:txBody>
          <a:bodyPr lIns="0" tIns="0" rIns="0" bIns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kern="0" spc="300" dirty="0">
                <a:solidFill>
                  <a:srgbClr val="007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 BUSINESS </a:t>
            </a:r>
            <a:r>
              <a:rPr lang="en-US" sz="2800" b="1" kern="0" spc="300" dirty="0" smtClean="0">
                <a:solidFill>
                  <a:srgbClr val="007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INCUBATOR (TBI)</a:t>
            </a:r>
            <a:endParaRPr lang="en-US" sz="2800" b="1" dirty="0">
              <a:solidFill>
                <a:srgbClr val="0070C0"/>
              </a:solidFill>
              <a:latin typeface="Calibri"/>
              <a:cs typeface="Arial" charset="0"/>
            </a:endParaRPr>
          </a:p>
        </p:txBody>
      </p:sp>
      <p:sp>
        <p:nvSpPr>
          <p:cNvPr id="5123" name="Text 1"/>
          <p:cNvSpPr>
            <a:spLocks noChangeArrowheads="1"/>
          </p:cNvSpPr>
          <p:nvPr/>
        </p:nvSpPr>
        <p:spPr bwMode="auto">
          <a:xfrm>
            <a:off x="585788" y="481013"/>
            <a:ext cx="10880725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eaLnBrk="1" hangingPunct="1"/>
            <a:r>
              <a:rPr lang="en-US" altLang="en-US" sz="4200" b="1">
                <a:solidFill>
                  <a:srgbClr val="FFFFFF"/>
                </a:solidFill>
                <a:latin typeface="Cambria" pitchFamily="18" charset="0"/>
                <a:cs typeface="Arial" charset="0"/>
              </a:rPr>
              <a:t>V R Siddhartha TBI Foundation</a:t>
            </a:r>
            <a:endParaRPr lang="en-US" altLang="en-US" sz="4200">
              <a:solidFill>
                <a:prstClr val="black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5124" name="Text 2"/>
          <p:cNvSpPr>
            <a:spLocks noChangeArrowheads="1"/>
          </p:cNvSpPr>
          <p:nvPr/>
        </p:nvSpPr>
        <p:spPr bwMode="auto">
          <a:xfrm>
            <a:off x="623888" y="1325563"/>
            <a:ext cx="10515600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eaLnBrk="1" hangingPunct="1"/>
            <a:r>
              <a:rPr lang="en-US" altLang="en-US" sz="1600" b="1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Sponsored by Siddhartha Academy of General &amp; Technical Education</a:t>
            </a:r>
            <a:endParaRPr lang="en-US" altLang="en-US" sz="1600" b="1">
              <a:solidFill>
                <a:srgbClr val="C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676275" y="2025650"/>
            <a:ext cx="10515600" cy="365125"/>
          </a:xfrm>
          <a:prstGeom prst="rect">
            <a:avLst/>
          </a:prstGeom>
          <a:noFill/>
          <a:ln/>
        </p:spPr>
        <p:txBody>
          <a:bodyPr lIns="0" tIns="0" rIns="0" bIns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i="1" dirty="0">
                <a:solidFill>
                  <a:srgbClr val="FF00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Reg. No. 120807   •   Registered as a Not-for-Profit Section-8 Company (Companies Act, 2013)</a:t>
            </a:r>
            <a:endParaRPr lang="en-US" sz="2000" b="1" dirty="0">
              <a:solidFill>
                <a:srgbClr val="FF00FF"/>
              </a:solidFill>
              <a:latin typeface="Calibri"/>
              <a:cs typeface="Arial" charset="0"/>
            </a:endParaRPr>
          </a:p>
        </p:txBody>
      </p:sp>
      <p:sp>
        <p:nvSpPr>
          <p:cNvPr id="5126" name="Shape 5"/>
          <p:cNvSpPr>
            <a:spLocks noChangeArrowheads="1"/>
          </p:cNvSpPr>
          <p:nvPr/>
        </p:nvSpPr>
        <p:spPr bwMode="auto">
          <a:xfrm>
            <a:off x="549275" y="3049588"/>
            <a:ext cx="2606675" cy="1417637"/>
          </a:xfrm>
          <a:prstGeom prst="roundRect">
            <a:avLst>
              <a:gd name="adj" fmla="val 5162"/>
            </a:avLst>
          </a:prstGeom>
          <a:solidFill>
            <a:srgbClr val="123F39"/>
          </a:solidFill>
          <a:ln w="12700">
            <a:solidFill>
              <a:srgbClr val="2E6B5C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IN" alt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127" name="Text 6"/>
          <p:cNvSpPr>
            <a:spLocks noChangeArrowheads="1"/>
          </p:cNvSpPr>
          <p:nvPr/>
        </p:nvSpPr>
        <p:spPr bwMode="auto">
          <a:xfrm>
            <a:off x="609600" y="3282950"/>
            <a:ext cx="2606675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eaLnBrk="1" hangingPunct="1"/>
            <a:r>
              <a:rPr lang="en-US" altLang="en-US" sz="2600" b="1">
                <a:solidFill>
                  <a:srgbClr val="F2A93B"/>
                </a:solidFill>
                <a:latin typeface="Cambria" pitchFamily="18" charset="0"/>
                <a:cs typeface="Arial" charset="0"/>
              </a:rPr>
              <a:t>20+</a:t>
            </a:r>
            <a:endParaRPr lang="en-US" altLang="en-US" sz="2600">
              <a:solidFill>
                <a:prstClr val="black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701675" y="3959225"/>
            <a:ext cx="2422525" cy="457200"/>
          </a:xfrm>
          <a:prstGeom prst="rect">
            <a:avLst/>
          </a:prstGeom>
          <a:noFill/>
          <a:ln/>
        </p:spPr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50" dirty="0">
                <a:solidFill>
                  <a:srgbClr val="DCED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Start-ups Incubated</a:t>
            </a:r>
            <a:endParaRPr lang="en-US" sz="1250" dirty="0">
              <a:solidFill>
                <a:prstClr val="black"/>
              </a:solidFill>
              <a:latin typeface="Calibri"/>
              <a:cs typeface="Arial" charset="0"/>
            </a:endParaRPr>
          </a:p>
        </p:txBody>
      </p:sp>
      <p:sp>
        <p:nvSpPr>
          <p:cNvPr id="5129" name="Shape 8"/>
          <p:cNvSpPr>
            <a:spLocks noChangeArrowheads="1"/>
          </p:cNvSpPr>
          <p:nvPr/>
        </p:nvSpPr>
        <p:spPr bwMode="auto">
          <a:xfrm>
            <a:off x="3444875" y="3117850"/>
            <a:ext cx="2605088" cy="1417638"/>
          </a:xfrm>
          <a:prstGeom prst="roundRect">
            <a:avLst>
              <a:gd name="adj" fmla="val 5162"/>
            </a:avLst>
          </a:prstGeom>
          <a:solidFill>
            <a:srgbClr val="123F39"/>
          </a:solidFill>
          <a:ln w="12700">
            <a:solidFill>
              <a:srgbClr val="2E6B5C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IN" alt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130" name="Text 9"/>
          <p:cNvSpPr>
            <a:spLocks noChangeArrowheads="1"/>
          </p:cNvSpPr>
          <p:nvPr/>
        </p:nvSpPr>
        <p:spPr bwMode="auto">
          <a:xfrm>
            <a:off x="3444875" y="3282950"/>
            <a:ext cx="2605088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eaLnBrk="1" hangingPunct="1"/>
            <a:r>
              <a:rPr lang="en-US" altLang="en-US" sz="2600" b="1">
                <a:solidFill>
                  <a:srgbClr val="F2A93B"/>
                </a:solidFill>
                <a:latin typeface="Cambria" pitchFamily="18" charset="0"/>
                <a:cs typeface="Arial" charset="0"/>
              </a:rPr>
              <a:t>₹1.84L+</a:t>
            </a:r>
            <a:endParaRPr lang="en-US" altLang="en-US" sz="2600">
              <a:solidFill>
                <a:prstClr val="black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3535363" y="3959225"/>
            <a:ext cx="2424112" cy="457200"/>
          </a:xfrm>
          <a:prstGeom prst="rect">
            <a:avLst/>
          </a:prstGeom>
          <a:noFill/>
          <a:ln/>
        </p:spPr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50" dirty="0">
                <a:solidFill>
                  <a:srgbClr val="DCED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Seed Fund Disbursed</a:t>
            </a:r>
            <a:endParaRPr lang="en-US" sz="1250" dirty="0">
              <a:solidFill>
                <a:prstClr val="black"/>
              </a:solidFill>
              <a:latin typeface="Calibri"/>
              <a:cs typeface="Arial" charset="0"/>
            </a:endParaRPr>
          </a:p>
        </p:txBody>
      </p:sp>
      <p:sp>
        <p:nvSpPr>
          <p:cNvPr id="5132" name="Shape 11"/>
          <p:cNvSpPr>
            <a:spLocks noChangeArrowheads="1"/>
          </p:cNvSpPr>
          <p:nvPr/>
        </p:nvSpPr>
        <p:spPr bwMode="auto">
          <a:xfrm>
            <a:off x="6278563" y="3117850"/>
            <a:ext cx="2606675" cy="1417638"/>
          </a:xfrm>
          <a:prstGeom prst="roundRect">
            <a:avLst>
              <a:gd name="adj" fmla="val 5162"/>
            </a:avLst>
          </a:prstGeom>
          <a:solidFill>
            <a:srgbClr val="123F39"/>
          </a:solidFill>
          <a:ln w="12700">
            <a:solidFill>
              <a:srgbClr val="2E6B5C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IN" alt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133" name="Text 12"/>
          <p:cNvSpPr>
            <a:spLocks noChangeArrowheads="1"/>
          </p:cNvSpPr>
          <p:nvPr/>
        </p:nvSpPr>
        <p:spPr bwMode="auto">
          <a:xfrm>
            <a:off x="6278563" y="3282950"/>
            <a:ext cx="2606675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eaLnBrk="1" hangingPunct="1"/>
            <a:r>
              <a:rPr lang="en-US" altLang="en-US" sz="2600" b="1">
                <a:solidFill>
                  <a:srgbClr val="F2A93B"/>
                </a:solidFill>
                <a:latin typeface="Cambria" pitchFamily="18" charset="0"/>
                <a:cs typeface="Arial" charset="0"/>
              </a:rPr>
              <a:t>2017–2024</a:t>
            </a:r>
            <a:endParaRPr lang="en-US" altLang="en-US" sz="2600">
              <a:solidFill>
                <a:prstClr val="black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6370638" y="3959225"/>
            <a:ext cx="2422525" cy="457200"/>
          </a:xfrm>
          <a:prstGeom prst="rect">
            <a:avLst/>
          </a:prstGeom>
          <a:noFill/>
          <a:ln/>
        </p:spPr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50" dirty="0">
                <a:solidFill>
                  <a:srgbClr val="DCED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Years of Operation</a:t>
            </a:r>
            <a:endParaRPr lang="en-US" sz="1250" dirty="0">
              <a:solidFill>
                <a:prstClr val="black"/>
              </a:solidFill>
              <a:latin typeface="Calibri"/>
              <a:cs typeface="Arial" charset="0"/>
            </a:endParaRPr>
          </a:p>
        </p:txBody>
      </p:sp>
      <p:sp>
        <p:nvSpPr>
          <p:cNvPr id="5135" name="Shape 14"/>
          <p:cNvSpPr>
            <a:spLocks noChangeArrowheads="1"/>
          </p:cNvSpPr>
          <p:nvPr/>
        </p:nvSpPr>
        <p:spPr bwMode="auto">
          <a:xfrm>
            <a:off x="9113838" y="3117850"/>
            <a:ext cx="2606675" cy="1417638"/>
          </a:xfrm>
          <a:prstGeom prst="roundRect">
            <a:avLst>
              <a:gd name="adj" fmla="val 5162"/>
            </a:avLst>
          </a:prstGeom>
          <a:solidFill>
            <a:srgbClr val="123F39"/>
          </a:solidFill>
          <a:ln w="12700">
            <a:solidFill>
              <a:srgbClr val="2E6B5C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IN" alt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136" name="Text 15"/>
          <p:cNvSpPr>
            <a:spLocks noChangeArrowheads="1"/>
          </p:cNvSpPr>
          <p:nvPr/>
        </p:nvSpPr>
        <p:spPr bwMode="auto">
          <a:xfrm>
            <a:off x="9113838" y="3282950"/>
            <a:ext cx="2606675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eaLnBrk="1" hangingPunct="1"/>
            <a:r>
              <a:rPr lang="en-US" altLang="en-US" sz="2600" b="1">
                <a:solidFill>
                  <a:srgbClr val="F2A93B"/>
                </a:solidFill>
                <a:latin typeface="Cambria" pitchFamily="18" charset="0"/>
                <a:cs typeface="Arial" charset="0"/>
              </a:rPr>
              <a:t>12+</a:t>
            </a:r>
            <a:endParaRPr lang="en-US" altLang="en-US" sz="2600">
              <a:solidFill>
                <a:prstClr val="black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9205913" y="3959225"/>
            <a:ext cx="2422525" cy="457200"/>
          </a:xfrm>
          <a:prstGeom prst="rect">
            <a:avLst/>
          </a:prstGeom>
          <a:noFill/>
          <a:ln/>
        </p:spPr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50" dirty="0">
                <a:solidFill>
                  <a:srgbClr val="DCED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Sectors Supported</a:t>
            </a:r>
            <a:endParaRPr lang="en-US" sz="1250" dirty="0">
              <a:solidFill>
                <a:prstClr val="black"/>
              </a:solidFill>
              <a:latin typeface="Calibri"/>
              <a:cs typeface="Arial" charset="0"/>
            </a:endParaRPr>
          </a:p>
        </p:txBody>
      </p:sp>
      <p:sp>
        <p:nvSpPr>
          <p:cNvPr id="5138" name="Text 17"/>
          <p:cNvSpPr>
            <a:spLocks noChangeArrowheads="1"/>
          </p:cNvSpPr>
          <p:nvPr/>
        </p:nvSpPr>
        <p:spPr bwMode="auto">
          <a:xfrm>
            <a:off x="609600" y="4854575"/>
            <a:ext cx="1088231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eaLnBrk="1" hangingPunct="1"/>
            <a:r>
              <a:rPr lang="en-US" altLang="en-US" b="1" i="1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Promoting innovation &amp; entrepreneurship in smart agriculture, healthcare and allied sectors across Vijayawada and its surrounding rural region.</a:t>
            </a:r>
            <a:endParaRPr lang="en-US" altLang="en-US" b="1">
              <a:solidFill>
                <a:srgbClr val="0070C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5139" name="Shape 18"/>
          <p:cNvSpPr>
            <a:spLocks noChangeArrowheads="1"/>
          </p:cNvSpPr>
          <p:nvPr/>
        </p:nvSpPr>
        <p:spPr bwMode="auto">
          <a:xfrm>
            <a:off x="10698163" y="595313"/>
            <a:ext cx="823912" cy="822325"/>
          </a:xfrm>
          <a:prstGeom prst="ellipse">
            <a:avLst/>
          </a:prstGeom>
          <a:solidFill>
            <a:srgbClr val="1F7A5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IN" alt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5140" name="Image 0" descr="preencod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2475" y="808038"/>
            <a:ext cx="395288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15"/>
          <p:cNvSpPr/>
          <p:nvPr/>
        </p:nvSpPr>
        <p:spPr>
          <a:xfrm>
            <a:off x="519113" y="5678488"/>
            <a:ext cx="11063287" cy="273050"/>
          </a:xfrm>
          <a:prstGeom prst="rect">
            <a:avLst/>
          </a:prstGeom>
          <a:noFill/>
          <a:ln/>
        </p:spPr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kern="0" spc="100" dirty="0">
                <a:solidFill>
                  <a:srgbClr val="1F7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SECTORS REPRESENTED</a:t>
            </a:r>
            <a:endParaRPr lang="en-US" dirty="0">
              <a:solidFill>
                <a:prstClr val="black"/>
              </a:solidFill>
              <a:latin typeface="Calibri"/>
              <a:cs typeface="Arial" charset="0"/>
            </a:endParaRPr>
          </a:p>
        </p:txBody>
      </p:sp>
      <p:sp>
        <p:nvSpPr>
          <p:cNvPr id="5142" name="Shape 18"/>
          <p:cNvSpPr>
            <a:spLocks noChangeArrowheads="1"/>
          </p:cNvSpPr>
          <p:nvPr/>
        </p:nvSpPr>
        <p:spPr bwMode="auto">
          <a:xfrm>
            <a:off x="3379788" y="5938838"/>
            <a:ext cx="2606675" cy="347662"/>
          </a:xfrm>
          <a:prstGeom prst="roundRect">
            <a:avLst>
              <a:gd name="adj" fmla="val 50000"/>
            </a:avLst>
          </a:prstGeom>
          <a:solidFill>
            <a:srgbClr val="EAF3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en-US" altLang="en-US" b="1" dirty="0" err="1">
                <a:solidFill>
                  <a:srgbClr val="0E3B36"/>
                </a:solidFill>
                <a:latin typeface="Calibri" pitchFamily="34" charset="0"/>
                <a:cs typeface="Calibri" pitchFamily="34" charset="0"/>
              </a:rPr>
              <a:t>AgriTech</a:t>
            </a:r>
            <a:endParaRPr lang="en-US" altLang="en-US" b="1" dirty="0">
              <a:solidFill>
                <a:srgbClr val="0E3B36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143" name="Shape 20"/>
          <p:cNvSpPr>
            <a:spLocks noChangeArrowheads="1"/>
          </p:cNvSpPr>
          <p:nvPr/>
        </p:nvSpPr>
        <p:spPr bwMode="auto">
          <a:xfrm>
            <a:off x="6132513" y="5980113"/>
            <a:ext cx="2606675" cy="347662"/>
          </a:xfrm>
          <a:prstGeom prst="roundRect">
            <a:avLst>
              <a:gd name="adj" fmla="val 50000"/>
            </a:avLst>
          </a:prstGeom>
          <a:solidFill>
            <a:srgbClr val="EAF3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en-US" altLang="en-US" b="1" dirty="0">
                <a:solidFill>
                  <a:srgbClr val="0E3B36"/>
                </a:solidFill>
                <a:latin typeface="Calibri" pitchFamily="34" charset="0"/>
                <a:cs typeface="Calibri" pitchFamily="34" charset="0"/>
              </a:rPr>
              <a:t>Aquaculture</a:t>
            </a:r>
            <a:endParaRPr lang="en-US" altLang="en-US" b="1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144" name="Shape 26"/>
          <p:cNvSpPr>
            <a:spLocks noChangeArrowheads="1"/>
          </p:cNvSpPr>
          <p:nvPr/>
        </p:nvSpPr>
        <p:spPr bwMode="auto">
          <a:xfrm>
            <a:off x="3389313" y="6391275"/>
            <a:ext cx="2606675" cy="347663"/>
          </a:xfrm>
          <a:prstGeom prst="roundRect">
            <a:avLst>
              <a:gd name="adj" fmla="val 50000"/>
            </a:avLst>
          </a:prstGeom>
          <a:solidFill>
            <a:srgbClr val="EAF3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en-US" altLang="en-US" b="1">
                <a:solidFill>
                  <a:srgbClr val="0E3B36"/>
                </a:solidFill>
                <a:latin typeface="Calibri" pitchFamily="34" charset="0"/>
                <a:cs typeface="Calibri" pitchFamily="34" charset="0"/>
              </a:rPr>
              <a:t>Electric Vehicles</a:t>
            </a:r>
            <a:endParaRPr lang="en-US" altLang="en-US" b="1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145" name="Shape 28"/>
          <p:cNvSpPr>
            <a:spLocks noChangeArrowheads="1"/>
          </p:cNvSpPr>
          <p:nvPr/>
        </p:nvSpPr>
        <p:spPr bwMode="auto">
          <a:xfrm>
            <a:off x="6132513" y="6391275"/>
            <a:ext cx="2606675" cy="347663"/>
          </a:xfrm>
          <a:prstGeom prst="roundRect">
            <a:avLst>
              <a:gd name="adj" fmla="val 50000"/>
            </a:avLst>
          </a:prstGeom>
          <a:solidFill>
            <a:srgbClr val="EAF3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en-US" altLang="en-US" b="1">
                <a:solidFill>
                  <a:srgbClr val="0E3B36"/>
                </a:solidFill>
                <a:latin typeface="Calibri" pitchFamily="34" charset="0"/>
                <a:cs typeface="Calibri" pitchFamily="34" charset="0"/>
              </a:rPr>
              <a:t>EduTech</a:t>
            </a:r>
            <a:endParaRPr lang="en-US" altLang="en-US" b="1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146" name="Shape 16"/>
          <p:cNvSpPr>
            <a:spLocks noChangeArrowheads="1"/>
          </p:cNvSpPr>
          <p:nvPr/>
        </p:nvSpPr>
        <p:spPr bwMode="auto">
          <a:xfrm>
            <a:off x="615950" y="5883275"/>
            <a:ext cx="2606675" cy="347663"/>
          </a:xfrm>
          <a:prstGeom prst="roundRect">
            <a:avLst>
              <a:gd name="adj" fmla="val 50000"/>
            </a:avLst>
          </a:prstGeom>
          <a:solidFill>
            <a:srgbClr val="EAF3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IN" altLang="en-US" dirty="0">
              <a:latin typeface="Arial" charset="0"/>
              <a:cs typeface="Arial" charset="0"/>
            </a:endParaRPr>
          </a:p>
        </p:txBody>
      </p:sp>
      <p:sp>
        <p:nvSpPr>
          <p:cNvPr id="5147" name="Text 17"/>
          <p:cNvSpPr>
            <a:spLocks noChangeArrowheads="1"/>
          </p:cNvSpPr>
          <p:nvPr/>
        </p:nvSpPr>
        <p:spPr bwMode="auto">
          <a:xfrm>
            <a:off x="682625" y="5883275"/>
            <a:ext cx="2606675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eaLnBrk="1" hangingPunct="1"/>
            <a:r>
              <a:rPr lang="en-US" altLang="en-US" b="1" dirty="0">
                <a:solidFill>
                  <a:srgbClr val="0E3B36"/>
                </a:solidFill>
                <a:latin typeface="Calibri" pitchFamily="34" charset="0"/>
                <a:cs typeface="Calibri" pitchFamily="34" charset="0"/>
              </a:rPr>
              <a:t>Aerospace</a:t>
            </a:r>
          </a:p>
        </p:txBody>
      </p:sp>
      <p:sp>
        <p:nvSpPr>
          <p:cNvPr id="24" name="Shape 18"/>
          <p:cNvSpPr>
            <a:spLocks noChangeArrowheads="1"/>
          </p:cNvSpPr>
          <p:nvPr/>
        </p:nvSpPr>
        <p:spPr bwMode="auto">
          <a:xfrm>
            <a:off x="638175" y="6364288"/>
            <a:ext cx="2606675" cy="347662"/>
          </a:xfrm>
          <a:prstGeom prst="roundRect">
            <a:avLst>
              <a:gd name="adj" fmla="val 50000"/>
            </a:avLst>
          </a:prstGeom>
          <a:solidFill>
            <a:srgbClr val="EAF3EF"/>
          </a:solidFill>
          <a:ln>
            <a:noFill/>
          </a:ln>
        </p:spPr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rgbClr val="0E3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Software</a:t>
            </a:r>
            <a:r>
              <a:rPr lang="en-US" sz="1050" b="1" dirty="0">
                <a:solidFill>
                  <a:srgbClr val="0E3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b="1" dirty="0">
                <a:solidFill>
                  <a:srgbClr val="0E3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Services</a:t>
            </a:r>
          </a:p>
        </p:txBody>
      </p:sp>
      <p:sp>
        <p:nvSpPr>
          <p:cNvPr id="25" name="Shape 20"/>
          <p:cNvSpPr>
            <a:spLocks noChangeArrowheads="1"/>
          </p:cNvSpPr>
          <p:nvPr/>
        </p:nvSpPr>
        <p:spPr bwMode="auto">
          <a:xfrm>
            <a:off x="8870950" y="5945188"/>
            <a:ext cx="2606675" cy="347662"/>
          </a:xfrm>
          <a:prstGeom prst="roundRect">
            <a:avLst>
              <a:gd name="adj" fmla="val 50000"/>
            </a:avLst>
          </a:prstGeom>
          <a:solidFill>
            <a:srgbClr val="EAF3EF"/>
          </a:solidFill>
          <a:ln>
            <a:noFill/>
          </a:ln>
        </p:spPr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rgbClr val="0E3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</a:t>
            </a:r>
            <a:r>
              <a:rPr lang="en-US" sz="1050" b="1" dirty="0">
                <a:solidFill>
                  <a:srgbClr val="0E3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b="1" dirty="0">
                <a:solidFill>
                  <a:srgbClr val="0E3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Innovation</a:t>
            </a:r>
          </a:p>
        </p:txBody>
      </p:sp>
      <p:sp>
        <p:nvSpPr>
          <p:cNvPr id="26" name="Shape 20"/>
          <p:cNvSpPr>
            <a:spLocks noChangeArrowheads="1"/>
          </p:cNvSpPr>
          <p:nvPr/>
        </p:nvSpPr>
        <p:spPr bwMode="auto">
          <a:xfrm>
            <a:off x="8885238" y="6361113"/>
            <a:ext cx="2606675" cy="347662"/>
          </a:xfrm>
          <a:prstGeom prst="roundRect">
            <a:avLst>
              <a:gd name="adj" fmla="val 50000"/>
            </a:avLst>
          </a:prstGeom>
          <a:solidFill>
            <a:srgbClr val="EAF3EF"/>
          </a:solidFill>
          <a:ln>
            <a:noFill/>
          </a:ln>
        </p:spPr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rgbClr val="0E3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Waste</a:t>
            </a:r>
            <a:r>
              <a:rPr lang="en-US" sz="1050" b="1" dirty="0">
                <a:solidFill>
                  <a:srgbClr val="0E3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b="1" dirty="0">
                <a:solidFill>
                  <a:srgbClr val="0E3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</a:t>
            </a:r>
          </a:p>
        </p:txBody>
      </p:sp>
    </p:spTree>
    <p:extLst>
      <p:ext uri="{BB962C8B-B14F-4D97-AF65-F5344CB8AC3E}">
        <p14:creationId xmlns:p14="http://schemas.microsoft.com/office/powerpoint/2010/main" val="955272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0"/>
          <p:cNvSpPr>
            <a:spLocks noChangeArrowheads="1"/>
          </p:cNvSpPr>
          <p:nvPr/>
        </p:nvSpPr>
        <p:spPr bwMode="auto">
          <a:xfrm>
            <a:off x="549275" y="365125"/>
            <a:ext cx="100584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eaLnBrk="1" hangingPunct="1"/>
            <a:r>
              <a:rPr lang="en-US" altLang="en-US" sz="3000" b="1">
                <a:solidFill>
                  <a:srgbClr val="0E3B36"/>
                </a:solidFill>
                <a:latin typeface="Cambria" pitchFamily="18" charset="0"/>
              </a:rPr>
              <a:t>Objectives &amp; Incubation Services</a:t>
            </a:r>
            <a:endParaRPr lang="en-US" altLang="en-US" sz="3000">
              <a:latin typeface="Calibri" pitchFamily="34" charset="0"/>
            </a:endParaRPr>
          </a:p>
        </p:txBody>
      </p:sp>
      <p:sp>
        <p:nvSpPr>
          <p:cNvPr id="7171" name="Text 1"/>
          <p:cNvSpPr>
            <a:spLocks noChangeArrowheads="1"/>
          </p:cNvSpPr>
          <p:nvPr/>
        </p:nvSpPr>
        <p:spPr bwMode="auto">
          <a:xfrm>
            <a:off x="549275" y="841375"/>
            <a:ext cx="10058400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eaLnBrk="1" hangingPunct="1"/>
            <a:r>
              <a:rPr lang="en-US" altLang="en-US" sz="1600" i="1">
                <a:solidFill>
                  <a:srgbClr val="5B6B66"/>
                </a:solidFill>
                <a:latin typeface="Calibri" pitchFamily="34" charset="0"/>
                <a:cs typeface="Calibri" pitchFamily="34" charset="0"/>
              </a:rPr>
              <a:t>How the TBI drives innovation-led entrepreneurship in the region</a:t>
            </a:r>
            <a:endParaRPr lang="en-US" altLang="en-US" sz="1600">
              <a:latin typeface="Calibri" pitchFamily="34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549275" y="1417638"/>
            <a:ext cx="5668963" cy="319087"/>
          </a:xfrm>
          <a:prstGeom prst="rect">
            <a:avLst/>
          </a:prstGeom>
          <a:noFill/>
          <a:ln/>
        </p:spPr>
        <p:txBody>
          <a:bodyPr lIns="0" tIns="0" rIns="0" bIns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kern="0" spc="150" dirty="0">
                <a:solidFill>
                  <a:srgbClr val="1F7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OBJECTIVES</a:t>
            </a:r>
            <a:endParaRPr lang="en-US" dirty="0">
              <a:latin typeface="+mn-lt"/>
              <a:cs typeface="+mn-cs"/>
            </a:endParaRPr>
          </a:p>
        </p:txBody>
      </p:sp>
      <p:sp>
        <p:nvSpPr>
          <p:cNvPr id="7173" name="Shape 3"/>
          <p:cNvSpPr>
            <a:spLocks noChangeArrowheads="1"/>
          </p:cNvSpPr>
          <p:nvPr/>
        </p:nvSpPr>
        <p:spPr bwMode="auto">
          <a:xfrm>
            <a:off x="549275" y="1828800"/>
            <a:ext cx="420688" cy="420688"/>
          </a:xfrm>
          <a:prstGeom prst="ellipse">
            <a:avLst/>
          </a:prstGeom>
          <a:solidFill>
            <a:srgbClr val="1F7A5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IN" altLang="en-US"/>
          </a:p>
        </p:txBody>
      </p:sp>
      <p:pic>
        <p:nvPicPr>
          <p:cNvPr id="7174" name="Image 0" descr="preencod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" y="1938338"/>
            <a:ext cx="203200" cy="201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5" name="Text 4"/>
          <p:cNvSpPr>
            <a:spLocks noChangeArrowheads="1"/>
          </p:cNvSpPr>
          <p:nvPr/>
        </p:nvSpPr>
        <p:spPr bwMode="auto">
          <a:xfrm>
            <a:off x="1116013" y="1773238"/>
            <a:ext cx="510222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1" hangingPunct="1">
              <a:lnSpc>
                <a:spcPct val="102000"/>
              </a:lnSpc>
            </a:pPr>
            <a:r>
              <a:rPr lang="en-US" altLang="en-US" dirty="0">
                <a:solidFill>
                  <a:srgbClr val="1A2421"/>
                </a:solidFill>
                <a:latin typeface="Calibri" pitchFamily="34" charset="0"/>
                <a:cs typeface="Calibri" pitchFamily="34" charset="0"/>
              </a:rPr>
              <a:t>Foster </a:t>
            </a:r>
            <a:r>
              <a:rPr lang="en-US" altLang="en-US" b="1" dirty="0">
                <a:solidFill>
                  <a:srgbClr val="1A2421"/>
                </a:solidFill>
                <a:latin typeface="Calibri" pitchFamily="34" charset="0"/>
                <a:cs typeface="Calibri" pitchFamily="34" charset="0"/>
              </a:rPr>
              <a:t>innovation &amp; entrepreneurship </a:t>
            </a:r>
            <a:r>
              <a:rPr lang="en-US" altLang="en-US" dirty="0">
                <a:solidFill>
                  <a:srgbClr val="1A2421"/>
                </a:solidFill>
                <a:latin typeface="Calibri" pitchFamily="34" charset="0"/>
                <a:cs typeface="Calibri" pitchFamily="34" charset="0"/>
              </a:rPr>
              <a:t>in smart agriculture, healthcare and allied sectors across rural Vijayawada.</a:t>
            </a:r>
            <a:endParaRPr lang="en-US" altLang="en-US" dirty="0">
              <a:latin typeface="Calibri" pitchFamily="34" charset="0"/>
            </a:endParaRPr>
          </a:p>
        </p:txBody>
      </p:sp>
      <p:sp>
        <p:nvSpPr>
          <p:cNvPr id="7176" name="Shape 5"/>
          <p:cNvSpPr>
            <a:spLocks noChangeArrowheads="1"/>
          </p:cNvSpPr>
          <p:nvPr/>
        </p:nvSpPr>
        <p:spPr bwMode="auto">
          <a:xfrm>
            <a:off x="549275" y="2541588"/>
            <a:ext cx="420688" cy="420687"/>
          </a:xfrm>
          <a:prstGeom prst="ellipse">
            <a:avLst/>
          </a:prstGeom>
          <a:solidFill>
            <a:srgbClr val="1F7A5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IN" altLang="en-US"/>
          </a:p>
        </p:txBody>
      </p:sp>
      <p:pic>
        <p:nvPicPr>
          <p:cNvPr id="7177" name="Image 1" descr="preencoded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" y="2651125"/>
            <a:ext cx="203200" cy="20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8" name="Text 6"/>
          <p:cNvSpPr>
            <a:spLocks noChangeArrowheads="1"/>
          </p:cNvSpPr>
          <p:nvPr/>
        </p:nvSpPr>
        <p:spPr bwMode="auto">
          <a:xfrm>
            <a:off x="1116013" y="2557951"/>
            <a:ext cx="5102225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1" hangingPunct="1">
              <a:lnSpc>
                <a:spcPct val="102000"/>
              </a:lnSpc>
            </a:pPr>
            <a:r>
              <a:rPr lang="en-US" altLang="en-US" dirty="0">
                <a:solidFill>
                  <a:srgbClr val="1A2421"/>
                </a:solidFill>
                <a:latin typeface="Calibri" pitchFamily="34" charset="0"/>
                <a:cs typeface="Calibri" pitchFamily="34" charset="0"/>
              </a:rPr>
              <a:t>Translate multidisciplinary research into </a:t>
            </a:r>
            <a:r>
              <a:rPr lang="en-US" altLang="en-US" b="1" dirty="0">
                <a:solidFill>
                  <a:srgbClr val="1A2421"/>
                </a:solidFill>
                <a:latin typeface="Calibri" pitchFamily="34" charset="0"/>
                <a:cs typeface="Calibri" pitchFamily="34" charset="0"/>
              </a:rPr>
              <a:t>products, technologies and patents.</a:t>
            </a:r>
            <a:endParaRPr lang="en-US" altLang="en-US" b="1" dirty="0">
              <a:latin typeface="Calibri" pitchFamily="34" charset="0"/>
            </a:endParaRPr>
          </a:p>
        </p:txBody>
      </p:sp>
      <p:sp>
        <p:nvSpPr>
          <p:cNvPr id="7179" name="Shape 7"/>
          <p:cNvSpPr>
            <a:spLocks noChangeArrowheads="1"/>
          </p:cNvSpPr>
          <p:nvPr/>
        </p:nvSpPr>
        <p:spPr bwMode="auto">
          <a:xfrm>
            <a:off x="549275" y="3255963"/>
            <a:ext cx="420688" cy="420687"/>
          </a:xfrm>
          <a:prstGeom prst="ellipse">
            <a:avLst/>
          </a:prstGeom>
          <a:solidFill>
            <a:srgbClr val="1F7A5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IN" altLang="en-US"/>
          </a:p>
        </p:txBody>
      </p:sp>
      <p:pic>
        <p:nvPicPr>
          <p:cNvPr id="7180" name="Image 2" descr="preencoded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" y="3363913"/>
            <a:ext cx="203200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81" name="Text 8"/>
          <p:cNvSpPr>
            <a:spLocks noChangeArrowheads="1"/>
          </p:cNvSpPr>
          <p:nvPr/>
        </p:nvSpPr>
        <p:spPr bwMode="auto">
          <a:xfrm>
            <a:off x="1116013" y="3200400"/>
            <a:ext cx="5102225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1" hangingPunct="1">
              <a:lnSpc>
                <a:spcPct val="102000"/>
              </a:lnSpc>
            </a:pPr>
            <a:r>
              <a:rPr lang="en-US" altLang="en-US" dirty="0">
                <a:solidFill>
                  <a:srgbClr val="1A2421"/>
                </a:solidFill>
                <a:latin typeface="Calibri" pitchFamily="34" charset="0"/>
                <a:cs typeface="Calibri" pitchFamily="34" charset="0"/>
              </a:rPr>
              <a:t>Build </a:t>
            </a:r>
            <a:r>
              <a:rPr lang="en-US" altLang="en-US" b="1" dirty="0">
                <a:solidFill>
                  <a:srgbClr val="1A2421"/>
                </a:solidFill>
                <a:latin typeface="Calibri" pitchFamily="34" charset="0"/>
                <a:cs typeface="Calibri" pitchFamily="34" charset="0"/>
              </a:rPr>
              <a:t>entrepreneurship skills </a:t>
            </a:r>
            <a:r>
              <a:rPr lang="en-US" altLang="en-US" dirty="0">
                <a:solidFill>
                  <a:srgbClr val="1A2421"/>
                </a:solidFill>
                <a:latin typeface="Calibri" pitchFamily="34" charset="0"/>
                <a:cs typeface="Calibri" pitchFamily="34" charset="0"/>
              </a:rPr>
              <a:t>among students, faculty and the wider rural community.</a:t>
            </a:r>
            <a:endParaRPr lang="en-US" altLang="en-US" dirty="0">
              <a:latin typeface="Calibri" pitchFamily="34" charset="0"/>
            </a:endParaRPr>
          </a:p>
        </p:txBody>
      </p:sp>
      <p:sp>
        <p:nvSpPr>
          <p:cNvPr id="7182" name="Shape 9"/>
          <p:cNvSpPr>
            <a:spLocks noChangeArrowheads="1"/>
          </p:cNvSpPr>
          <p:nvPr/>
        </p:nvSpPr>
        <p:spPr bwMode="auto">
          <a:xfrm>
            <a:off x="549275" y="3968750"/>
            <a:ext cx="420688" cy="420688"/>
          </a:xfrm>
          <a:prstGeom prst="ellipse">
            <a:avLst/>
          </a:prstGeom>
          <a:solidFill>
            <a:srgbClr val="1F7A5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IN" altLang="en-US"/>
          </a:p>
        </p:txBody>
      </p:sp>
      <p:pic>
        <p:nvPicPr>
          <p:cNvPr id="7183" name="Image 3" descr="preencoded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" y="4078288"/>
            <a:ext cx="203200" cy="201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84" name="Text 10"/>
          <p:cNvSpPr>
            <a:spLocks noChangeArrowheads="1"/>
          </p:cNvSpPr>
          <p:nvPr/>
        </p:nvSpPr>
        <p:spPr bwMode="auto">
          <a:xfrm>
            <a:off x="1116013" y="3913188"/>
            <a:ext cx="510222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1" hangingPunct="1">
              <a:lnSpc>
                <a:spcPct val="102000"/>
              </a:lnSpc>
            </a:pPr>
            <a:r>
              <a:rPr lang="en-US" altLang="en-US" dirty="0">
                <a:solidFill>
                  <a:srgbClr val="1A2421"/>
                </a:solidFill>
                <a:latin typeface="Calibri" pitchFamily="34" charset="0"/>
                <a:cs typeface="Calibri" pitchFamily="34" charset="0"/>
              </a:rPr>
              <a:t>Provide incubation infrastructure and </a:t>
            </a:r>
            <a:r>
              <a:rPr lang="en-US" altLang="en-US" b="1" dirty="0">
                <a:solidFill>
                  <a:srgbClr val="1A2421"/>
                </a:solidFill>
                <a:latin typeface="Calibri" pitchFamily="34" charset="0"/>
                <a:cs typeface="Calibri" pitchFamily="34" charset="0"/>
              </a:rPr>
              <a:t>seed funding </a:t>
            </a:r>
            <a:r>
              <a:rPr lang="en-US" altLang="en-US" dirty="0">
                <a:solidFill>
                  <a:srgbClr val="1A2421"/>
                </a:solidFill>
                <a:latin typeface="Calibri" pitchFamily="34" charset="0"/>
                <a:cs typeface="Calibri" pitchFamily="34" charset="0"/>
              </a:rPr>
              <a:t>for promising start-up ideas.</a:t>
            </a:r>
            <a:endParaRPr lang="en-US" altLang="en-US" dirty="0">
              <a:latin typeface="Calibri" pitchFamily="34" charset="0"/>
            </a:endParaRPr>
          </a:p>
        </p:txBody>
      </p:sp>
      <p:sp>
        <p:nvSpPr>
          <p:cNvPr id="7185" name="Shape 11"/>
          <p:cNvSpPr>
            <a:spLocks noChangeArrowheads="1"/>
          </p:cNvSpPr>
          <p:nvPr/>
        </p:nvSpPr>
        <p:spPr bwMode="auto">
          <a:xfrm>
            <a:off x="549275" y="4681538"/>
            <a:ext cx="420688" cy="420687"/>
          </a:xfrm>
          <a:prstGeom prst="ellipse">
            <a:avLst/>
          </a:prstGeom>
          <a:solidFill>
            <a:srgbClr val="1F7A5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IN" altLang="en-US"/>
          </a:p>
        </p:txBody>
      </p:sp>
      <p:pic>
        <p:nvPicPr>
          <p:cNvPr id="7186" name="Image 4" descr="preencoded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" y="4791075"/>
            <a:ext cx="203200" cy="20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87" name="Text 12"/>
          <p:cNvSpPr>
            <a:spLocks noChangeArrowheads="1"/>
          </p:cNvSpPr>
          <p:nvPr/>
        </p:nvSpPr>
        <p:spPr bwMode="auto">
          <a:xfrm>
            <a:off x="1116013" y="4627563"/>
            <a:ext cx="5102225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1" hangingPunct="1">
              <a:lnSpc>
                <a:spcPct val="102000"/>
              </a:lnSpc>
            </a:pPr>
            <a:r>
              <a:rPr lang="en-US" altLang="en-US" dirty="0">
                <a:solidFill>
                  <a:srgbClr val="1A2421"/>
                </a:solidFill>
                <a:latin typeface="Calibri" pitchFamily="34" charset="0"/>
                <a:cs typeface="Calibri" pitchFamily="34" charset="0"/>
              </a:rPr>
              <a:t>Connect </a:t>
            </a:r>
            <a:r>
              <a:rPr lang="en-US" altLang="en-US" b="1" dirty="0">
                <a:solidFill>
                  <a:srgbClr val="1A2421"/>
                </a:solidFill>
                <a:latin typeface="Calibri" pitchFamily="34" charset="0"/>
                <a:cs typeface="Calibri" pitchFamily="34" charset="0"/>
              </a:rPr>
              <a:t>mentors, experts, angel investors and venture capitalists </a:t>
            </a:r>
            <a:r>
              <a:rPr lang="en-US" altLang="en-US" dirty="0">
                <a:solidFill>
                  <a:srgbClr val="1A2421"/>
                </a:solidFill>
                <a:latin typeface="Calibri" pitchFamily="34" charset="0"/>
                <a:cs typeface="Calibri" pitchFamily="34" charset="0"/>
              </a:rPr>
              <a:t>for funding and business support.</a:t>
            </a:r>
            <a:endParaRPr lang="en-US" altLang="en-US" dirty="0">
              <a:latin typeface="Calibri" pitchFamily="34" charset="0"/>
            </a:endParaRPr>
          </a:p>
        </p:txBody>
      </p:sp>
      <p:sp>
        <p:nvSpPr>
          <p:cNvPr id="7188" name="Shape 13"/>
          <p:cNvSpPr>
            <a:spLocks noChangeArrowheads="1"/>
          </p:cNvSpPr>
          <p:nvPr/>
        </p:nvSpPr>
        <p:spPr bwMode="auto">
          <a:xfrm>
            <a:off x="549275" y="5394325"/>
            <a:ext cx="420688" cy="420688"/>
          </a:xfrm>
          <a:prstGeom prst="ellipse">
            <a:avLst/>
          </a:prstGeom>
          <a:solidFill>
            <a:srgbClr val="1F7A5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IN" altLang="en-US"/>
          </a:p>
        </p:txBody>
      </p:sp>
      <p:pic>
        <p:nvPicPr>
          <p:cNvPr id="7189" name="Image 5" descr="preencoded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" y="5503863"/>
            <a:ext cx="203200" cy="201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 14"/>
          <p:cNvSpPr/>
          <p:nvPr/>
        </p:nvSpPr>
        <p:spPr>
          <a:xfrm>
            <a:off x="1116013" y="5340350"/>
            <a:ext cx="5102225" cy="712788"/>
          </a:xfrm>
          <a:prstGeom prst="rect">
            <a:avLst/>
          </a:prstGeom>
          <a:noFill/>
          <a:ln/>
        </p:spPr>
        <p:txBody>
          <a:bodyPr lIns="0" tIns="0" rIns="0" bIns="0"/>
          <a:lstStyle/>
          <a:p>
            <a:pPr eaLnBrk="1" fontAlgn="auto" hangingPunct="1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1A24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Enable speedy </a:t>
            </a:r>
            <a:r>
              <a:rPr lang="en-US" b="1" dirty="0">
                <a:solidFill>
                  <a:srgbClr val="1A24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commercialisation of technology</a:t>
            </a:r>
            <a:r>
              <a:rPr lang="en-US" dirty="0">
                <a:solidFill>
                  <a:srgbClr val="1A24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driving job creation and economic growth.</a:t>
            </a:r>
            <a:endParaRPr lang="en-US" dirty="0">
              <a:latin typeface="+mn-lt"/>
              <a:cs typeface="+mn-cs"/>
            </a:endParaRPr>
          </a:p>
        </p:txBody>
      </p:sp>
      <p:sp>
        <p:nvSpPr>
          <p:cNvPr id="7191" name="Shape 15"/>
          <p:cNvSpPr>
            <a:spLocks noChangeShapeType="1"/>
          </p:cNvSpPr>
          <p:nvPr/>
        </p:nvSpPr>
        <p:spPr bwMode="auto">
          <a:xfrm>
            <a:off x="6446838" y="1417638"/>
            <a:ext cx="0" cy="4891087"/>
          </a:xfrm>
          <a:prstGeom prst="line">
            <a:avLst/>
          </a:prstGeom>
          <a:noFill/>
          <a:ln w="12700">
            <a:solidFill>
              <a:srgbClr val="E1E8E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24" name="Text 16"/>
          <p:cNvSpPr/>
          <p:nvPr/>
        </p:nvSpPr>
        <p:spPr>
          <a:xfrm>
            <a:off x="6721475" y="1417638"/>
            <a:ext cx="4891088" cy="319087"/>
          </a:xfrm>
          <a:prstGeom prst="rect">
            <a:avLst/>
          </a:prstGeom>
          <a:noFill/>
          <a:ln/>
        </p:spPr>
        <p:txBody>
          <a:bodyPr lIns="0" tIns="0" rIns="0" bIns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kern="0" spc="150" dirty="0">
                <a:solidFill>
                  <a:srgbClr val="1F7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TBI SERVICES</a:t>
            </a:r>
            <a:endParaRPr lang="en-US" dirty="0">
              <a:latin typeface="+mn-lt"/>
              <a:cs typeface="+mn-cs"/>
            </a:endParaRPr>
          </a:p>
        </p:txBody>
      </p:sp>
      <p:sp>
        <p:nvSpPr>
          <p:cNvPr id="7193" name="Shape 17"/>
          <p:cNvSpPr>
            <a:spLocks noChangeArrowheads="1"/>
          </p:cNvSpPr>
          <p:nvPr/>
        </p:nvSpPr>
        <p:spPr bwMode="auto">
          <a:xfrm>
            <a:off x="6721475" y="1828800"/>
            <a:ext cx="365125" cy="365125"/>
          </a:xfrm>
          <a:prstGeom prst="ellipse">
            <a:avLst/>
          </a:prstGeom>
          <a:solidFill>
            <a:srgbClr val="0E3B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IN" altLang="en-US"/>
          </a:p>
        </p:txBody>
      </p:sp>
      <p:pic>
        <p:nvPicPr>
          <p:cNvPr id="7194" name="Image 6" descr="preencoded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725" y="1924050"/>
            <a:ext cx="174625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95" name="Text 18"/>
          <p:cNvSpPr>
            <a:spLocks noChangeArrowheads="1"/>
          </p:cNvSpPr>
          <p:nvPr/>
        </p:nvSpPr>
        <p:spPr bwMode="auto">
          <a:xfrm>
            <a:off x="7215188" y="1773238"/>
            <a:ext cx="4397375" cy="60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1" hangingPunct="1"/>
            <a:r>
              <a:rPr lang="en-US" altLang="en-US" dirty="0">
                <a:solidFill>
                  <a:srgbClr val="1A2421"/>
                </a:solidFill>
                <a:latin typeface="Calibri" pitchFamily="34" charset="0"/>
                <a:cs typeface="Calibri" pitchFamily="34" charset="0"/>
              </a:rPr>
              <a:t>Mentoring &amp; networking with experts, partners and investors</a:t>
            </a:r>
          </a:p>
        </p:txBody>
      </p:sp>
      <p:sp>
        <p:nvSpPr>
          <p:cNvPr id="7196" name="Shape 19"/>
          <p:cNvSpPr>
            <a:spLocks noChangeArrowheads="1"/>
          </p:cNvSpPr>
          <p:nvPr/>
        </p:nvSpPr>
        <p:spPr bwMode="auto">
          <a:xfrm>
            <a:off x="6721475" y="2432050"/>
            <a:ext cx="365125" cy="366713"/>
          </a:xfrm>
          <a:prstGeom prst="ellipse">
            <a:avLst/>
          </a:prstGeom>
          <a:solidFill>
            <a:srgbClr val="0E3B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IN" altLang="en-US"/>
          </a:p>
        </p:txBody>
      </p:sp>
      <p:pic>
        <p:nvPicPr>
          <p:cNvPr id="7197" name="Image 7" descr="preencoded.pn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725" y="2527300"/>
            <a:ext cx="174625" cy="17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98" name="Text 20"/>
          <p:cNvSpPr>
            <a:spLocks noChangeArrowheads="1"/>
          </p:cNvSpPr>
          <p:nvPr/>
        </p:nvSpPr>
        <p:spPr bwMode="auto">
          <a:xfrm>
            <a:off x="7215188" y="2507028"/>
            <a:ext cx="4397375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1" hangingPunct="1"/>
            <a:r>
              <a:rPr lang="en-US" altLang="en-US" dirty="0">
                <a:solidFill>
                  <a:srgbClr val="1A2421"/>
                </a:solidFill>
                <a:latin typeface="Calibri" pitchFamily="34" charset="0"/>
                <a:cs typeface="Calibri" pitchFamily="34" charset="0"/>
              </a:rPr>
              <a:t>Free advisory — legal, financial, technical &amp; IPR</a:t>
            </a:r>
          </a:p>
        </p:txBody>
      </p:sp>
      <p:sp>
        <p:nvSpPr>
          <p:cNvPr id="7199" name="Shape 21"/>
          <p:cNvSpPr>
            <a:spLocks noChangeArrowheads="1"/>
          </p:cNvSpPr>
          <p:nvPr/>
        </p:nvSpPr>
        <p:spPr bwMode="auto">
          <a:xfrm>
            <a:off x="6721475" y="3035300"/>
            <a:ext cx="365125" cy="366713"/>
          </a:xfrm>
          <a:prstGeom prst="ellipse">
            <a:avLst/>
          </a:prstGeom>
          <a:solidFill>
            <a:srgbClr val="0E3B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IN" altLang="en-US"/>
          </a:p>
        </p:txBody>
      </p:sp>
      <p:pic>
        <p:nvPicPr>
          <p:cNvPr id="7200" name="Image 8" descr="preencoded.pn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725" y="3130550"/>
            <a:ext cx="174625" cy="17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01" name="Text 22"/>
          <p:cNvSpPr>
            <a:spLocks noChangeArrowheads="1"/>
          </p:cNvSpPr>
          <p:nvPr/>
        </p:nvSpPr>
        <p:spPr bwMode="auto">
          <a:xfrm>
            <a:off x="7215188" y="2981325"/>
            <a:ext cx="4397375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1" hangingPunct="1"/>
            <a:r>
              <a:rPr lang="en-US" altLang="en-US" dirty="0">
                <a:solidFill>
                  <a:srgbClr val="1A2421"/>
                </a:solidFill>
                <a:latin typeface="Calibri" pitchFamily="34" charset="0"/>
                <a:cs typeface="Calibri" pitchFamily="34" charset="0"/>
              </a:rPr>
              <a:t>Skill development &amp; technology training </a:t>
            </a:r>
            <a:r>
              <a:rPr lang="en-US" altLang="en-US" dirty="0" err="1">
                <a:solidFill>
                  <a:srgbClr val="1A2421"/>
                </a:solidFill>
                <a:latin typeface="Calibri" pitchFamily="34" charset="0"/>
                <a:cs typeface="Calibri" pitchFamily="34" charset="0"/>
              </a:rPr>
              <a:t>programmes</a:t>
            </a:r>
            <a:endParaRPr lang="en-US" altLang="en-US" dirty="0">
              <a:solidFill>
                <a:srgbClr val="1A242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202" name="Shape 23"/>
          <p:cNvSpPr>
            <a:spLocks noChangeArrowheads="1"/>
          </p:cNvSpPr>
          <p:nvPr/>
        </p:nvSpPr>
        <p:spPr bwMode="auto">
          <a:xfrm>
            <a:off x="6721475" y="3638550"/>
            <a:ext cx="365125" cy="366713"/>
          </a:xfrm>
          <a:prstGeom prst="ellipse">
            <a:avLst/>
          </a:prstGeom>
          <a:solidFill>
            <a:srgbClr val="0E3B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IN" altLang="en-US"/>
          </a:p>
        </p:txBody>
      </p:sp>
      <p:pic>
        <p:nvPicPr>
          <p:cNvPr id="7203" name="Image 9" descr="preencoded.png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725" y="3733800"/>
            <a:ext cx="174625" cy="17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04" name="Text 24"/>
          <p:cNvSpPr>
            <a:spLocks noChangeArrowheads="1"/>
          </p:cNvSpPr>
          <p:nvPr/>
        </p:nvSpPr>
        <p:spPr bwMode="auto">
          <a:xfrm>
            <a:off x="7215188" y="3584575"/>
            <a:ext cx="4397375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1" hangingPunct="1"/>
            <a:r>
              <a:rPr lang="en-US" altLang="en-US" dirty="0">
                <a:solidFill>
                  <a:srgbClr val="1A2421"/>
                </a:solidFill>
                <a:latin typeface="Calibri" pitchFamily="34" charset="0"/>
                <a:cs typeface="Calibri" pitchFamily="34" charset="0"/>
              </a:rPr>
              <a:t>Idea </a:t>
            </a:r>
            <a:r>
              <a:rPr lang="en-US" altLang="en-US" dirty="0" err="1">
                <a:solidFill>
                  <a:srgbClr val="1A2421"/>
                </a:solidFill>
                <a:latin typeface="Calibri" pitchFamily="34" charset="0"/>
                <a:cs typeface="Calibri" pitchFamily="34" charset="0"/>
              </a:rPr>
              <a:t>bootcamps</a:t>
            </a:r>
            <a:r>
              <a:rPr lang="en-US" altLang="en-US" dirty="0">
                <a:solidFill>
                  <a:srgbClr val="1A2421"/>
                </a:solidFill>
                <a:latin typeface="Calibri" pitchFamily="34" charset="0"/>
                <a:cs typeface="Calibri" pitchFamily="34" charset="0"/>
              </a:rPr>
              <a:t>, accelerators &amp; innovation contests</a:t>
            </a:r>
          </a:p>
        </p:txBody>
      </p:sp>
      <p:sp>
        <p:nvSpPr>
          <p:cNvPr id="7205" name="Shape 25"/>
          <p:cNvSpPr>
            <a:spLocks noChangeArrowheads="1"/>
          </p:cNvSpPr>
          <p:nvPr/>
        </p:nvSpPr>
        <p:spPr bwMode="auto">
          <a:xfrm>
            <a:off x="6721475" y="4243388"/>
            <a:ext cx="365125" cy="365125"/>
          </a:xfrm>
          <a:prstGeom prst="ellipse">
            <a:avLst/>
          </a:prstGeom>
          <a:solidFill>
            <a:srgbClr val="0E3B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IN" altLang="en-US"/>
          </a:p>
        </p:txBody>
      </p:sp>
      <p:pic>
        <p:nvPicPr>
          <p:cNvPr id="7206" name="Image 10" descr="preencoded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725" y="4338638"/>
            <a:ext cx="174625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07" name="Text 26"/>
          <p:cNvSpPr>
            <a:spLocks noChangeArrowheads="1"/>
          </p:cNvSpPr>
          <p:nvPr/>
        </p:nvSpPr>
        <p:spPr bwMode="auto">
          <a:xfrm>
            <a:off x="7215188" y="4187825"/>
            <a:ext cx="4397375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1" hangingPunct="1"/>
            <a:r>
              <a:rPr lang="en-US" altLang="en-US">
                <a:solidFill>
                  <a:srgbClr val="1A2421"/>
                </a:solidFill>
                <a:latin typeface="Calibri" pitchFamily="34" charset="0"/>
                <a:cs typeface="Calibri" pitchFamily="34" charset="0"/>
              </a:rPr>
              <a:t>Pre-incubation support for business plans &amp; IPR</a:t>
            </a:r>
          </a:p>
        </p:txBody>
      </p:sp>
      <p:sp>
        <p:nvSpPr>
          <p:cNvPr id="7208" name="Shape 27"/>
          <p:cNvSpPr>
            <a:spLocks noChangeArrowheads="1"/>
          </p:cNvSpPr>
          <p:nvPr/>
        </p:nvSpPr>
        <p:spPr bwMode="auto">
          <a:xfrm>
            <a:off x="6721475" y="4846638"/>
            <a:ext cx="365125" cy="365125"/>
          </a:xfrm>
          <a:prstGeom prst="ellipse">
            <a:avLst/>
          </a:prstGeom>
          <a:solidFill>
            <a:srgbClr val="0E3B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IN" altLang="en-US"/>
          </a:p>
        </p:txBody>
      </p:sp>
      <p:pic>
        <p:nvPicPr>
          <p:cNvPr id="7209" name="Image 11" descr="preencoded.png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725" y="4941888"/>
            <a:ext cx="174625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10" name="Text 28"/>
          <p:cNvSpPr>
            <a:spLocks noChangeArrowheads="1"/>
          </p:cNvSpPr>
          <p:nvPr/>
        </p:nvSpPr>
        <p:spPr bwMode="auto">
          <a:xfrm>
            <a:off x="7215188" y="4791075"/>
            <a:ext cx="4397375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1" hangingPunct="1"/>
            <a:r>
              <a:rPr lang="en-US" altLang="en-US">
                <a:solidFill>
                  <a:srgbClr val="1A2421"/>
                </a:solidFill>
                <a:latin typeface="Calibri" pitchFamily="34" charset="0"/>
                <a:cs typeface="Calibri" pitchFamily="34" charset="0"/>
              </a:rPr>
              <a:t>Linkages with the wider start-up community</a:t>
            </a:r>
          </a:p>
        </p:txBody>
      </p:sp>
      <p:sp>
        <p:nvSpPr>
          <p:cNvPr id="7211" name="Shape 29"/>
          <p:cNvSpPr>
            <a:spLocks noChangeArrowheads="1"/>
          </p:cNvSpPr>
          <p:nvPr/>
        </p:nvSpPr>
        <p:spPr bwMode="auto">
          <a:xfrm>
            <a:off x="6721475" y="5449888"/>
            <a:ext cx="365125" cy="365125"/>
          </a:xfrm>
          <a:prstGeom prst="ellipse">
            <a:avLst/>
          </a:prstGeom>
          <a:solidFill>
            <a:srgbClr val="0E3B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IN" altLang="en-US"/>
          </a:p>
        </p:txBody>
      </p:sp>
      <p:pic>
        <p:nvPicPr>
          <p:cNvPr id="7212" name="Image 12" descr="preencoded.png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725" y="5545138"/>
            <a:ext cx="174625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13" name="Text 30"/>
          <p:cNvSpPr>
            <a:spLocks noChangeArrowheads="1"/>
          </p:cNvSpPr>
          <p:nvPr/>
        </p:nvSpPr>
        <p:spPr bwMode="auto">
          <a:xfrm>
            <a:off x="7215188" y="5394325"/>
            <a:ext cx="4397375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1" hangingPunct="1"/>
            <a:r>
              <a:rPr lang="en-US" altLang="en-US">
                <a:solidFill>
                  <a:srgbClr val="1A2421"/>
                </a:solidFill>
                <a:latin typeface="Calibri" pitchFamily="34" charset="0"/>
                <a:cs typeface="Calibri" pitchFamily="34" charset="0"/>
              </a:rPr>
              <a:t>Financial assistance through start-up seed funding</a:t>
            </a:r>
          </a:p>
        </p:txBody>
      </p:sp>
    </p:spTree>
    <p:extLst>
      <p:ext uri="{BB962C8B-B14F-4D97-AF65-F5344CB8AC3E}">
        <p14:creationId xmlns:p14="http://schemas.microsoft.com/office/powerpoint/2010/main" val="2103164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0"/>
          <p:cNvSpPr>
            <a:spLocks noChangeArrowheads="1"/>
          </p:cNvSpPr>
          <p:nvPr/>
        </p:nvSpPr>
        <p:spPr bwMode="auto">
          <a:xfrm>
            <a:off x="189045" y="85140"/>
            <a:ext cx="1051560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eaLnBrk="1" hangingPunct="1"/>
            <a:r>
              <a:rPr lang="en-US" altLang="en-US" sz="2700" b="1" dirty="0">
                <a:solidFill>
                  <a:srgbClr val="0E3B36"/>
                </a:solidFill>
                <a:latin typeface="Cambria" pitchFamily="18" charset="0"/>
              </a:rPr>
              <a:t>Complete List of Start-ups Incubated</a:t>
            </a:r>
            <a:endParaRPr lang="en-US" altLang="en-US" sz="2700" dirty="0">
              <a:latin typeface="Calibri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105915" y="611615"/>
            <a:ext cx="10515600" cy="292100"/>
          </a:xfrm>
          <a:prstGeom prst="rect">
            <a:avLst/>
          </a:prstGeom>
          <a:noFill/>
          <a:ln/>
        </p:spPr>
        <p:txBody>
          <a:bodyPr lIns="0" tIns="0" rIns="0" bIns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rgbClr val="5B6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20 start-ups incubated since 2017, across departments and sectors</a:t>
            </a:r>
            <a:endParaRPr lang="en-US" sz="2000" b="1" dirty="0">
              <a:latin typeface="+mn-lt"/>
              <a:cs typeface="+mn-cs"/>
            </a:endParaRPr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4566515"/>
              </p:ext>
            </p:extLst>
          </p:nvPr>
        </p:nvGraphicFramePr>
        <p:xfrm>
          <a:off x="176213" y="1179655"/>
          <a:ext cx="6065838" cy="5229230"/>
        </p:xfrm>
        <a:graphic>
          <a:graphicData uri="http://schemas.openxmlformats.org/drawingml/2006/table">
            <a:tbl>
              <a:tblPr/>
              <a:tblGrid>
                <a:gridCol w="33351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3659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1547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7697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0328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46549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400" dirty="0"/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7A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Start-up</a:t>
                      </a:r>
                      <a:endParaRPr lang="en-US" sz="1400" dirty="0"/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7A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Founder(s)</a:t>
                      </a:r>
                      <a:endParaRPr lang="en-US" sz="1400" dirty="0"/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7A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Sector</a:t>
                      </a:r>
                      <a:endParaRPr lang="en-US" sz="1400" dirty="0"/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7A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Yr</a:t>
                      </a:r>
                      <a:endParaRPr lang="en-US" sz="1400" dirty="0"/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7A5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7758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NPHSAT Systems Pvt. Ltd.</a:t>
                      </a:r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Praveen Naidu &amp; Neelima</a:t>
                      </a:r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Aerospace</a:t>
                      </a:r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2019</a:t>
                      </a:r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7758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Miletronics Pvt. Ltd.</a:t>
                      </a:r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Lokesh Vanka &amp; Ratna Kumari</a:t>
                      </a:r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Aqua Culture</a:t>
                      </a:r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2020-21</a:t>
                      </a:r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7758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Verlito Waste Mgmt Pvt. Ltd.</a:t>
                      </a:r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Parthive &amp; team</a:t>
                      </a:r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Waste Mgmt</a:t>
                      </a:r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2022</a:t>
                      </a:r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7758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Uvkos Technologies LLP</a:t>
                      </a:r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Parthive &amp; Umadevi</a:t>
                      </a:r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Food &amp; Beverages</a:t>
                      </a:r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2023</a:t>
                      </a:r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7758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FarmX Innovations Pvt. Ltd.</a:t>
                      </a:r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Siva Nagaraju &amp; Dudiya Naik</a:t>
                      </a:r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AgriTech</a:t>
                      </a:r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2021</a:t>
                      </a:r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6549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Simulated Virtual Solutions</a:t>
                      </a:r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Kranthi</a:t>
                      </a:r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Real Estate</a:t>
                      </a:r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2022</a:t>
                      </a:r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7758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Sidnik Magna Pvt. Ltd.</a:t>
                      </a:r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Nikhil Babu &amp; Vaditya</a:t>
                      </a:r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Service Innovation</a:t>
                      </a:r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2022</a:t>
                      </a:r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7758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GKH Solutions Pvt. Ltd.</a:t>
                      </a:r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Gurram Kiran &amp; Nuvula</a:t>
                      </a:r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Service Innovation</a:t>
                      </a:r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2022</a:t>
                      </a:r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7758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CS Codenz Educational Society</a:t>
                      </a:r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—</a:t>
                      </a:r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EduTech</a:t>
                      </a:r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2021</a:t>
                      </a:r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47758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Hardisa Design &amp; Construction</a:t>
                      </a:r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Hasheer Shaik &amp; team</a:t>
                      </a:r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Design &amp; Construction</a:t>
                      </a:r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2018</a:t>
                      </a:r>
                    </a:p>
                  </a:txBody>
                  <a:tcPr marL="50793" marR="50793" marT="25399" marB="25399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9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1306886"/>
              </p:ext>
            </p:extLst>
          </p:nvPr>
        </p:nvGraphicFramePr>
        <p:xfrm>
          <a:off x="6354763" y="1207365"/>
          <a:ext cx="5708651" cy="5240489"/>
        </p:xfrm>
        <a:graphic>
          <a:graphicData uri="http://schemas.openxmlformats.org/drawingml/2006/table">
            <a:tbl>
              <a:tblPr/>
              <a:tblGrid>
                <a:gridCol w="31387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1077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2034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7321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9043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465409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400" dirty="0"/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7A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Start-up</a:t>
                      </a:r>
                      <a:endParaRPr lang="en-US" sz="1400" dirty="0"/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7A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Founder(s)</a:t>
                      </a:r>
                      <a:endParaRPr lang="en-US" sz="1400" dirty="0"/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7A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Sector</a:t>
                      </a:r>
                      <a:endParaRPr lang="en-US" sz="1400" dirty="0"/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7A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Yr</a:t>
                      </a:r>
                      <a:endParaRPr lang="en-US" sz="1400" dirty="0"/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7A5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77493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Sastra Tech and Automation</a:t>
                      </a:r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Bhanu Kiran</a:t>
                      </a:r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Service Innovation</a:t>
                      </a:r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2023</a:t>
                      </a:r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77493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InfiStitch Services Pvt. Ltd.</a:t>
                      </a:r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Srilavanya Kallam &amp; team</a:t>
                      </a:r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Smart Tailoring</a:t>
                      </a:r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2018</a:t>
                      </a:r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77493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Radar Storage Services Pvt. Ltd.</a:t>
                      </a:r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Anil Kumar &amp; team</a:t>
                      </a:r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Service Innovation</a:t>
                      </a:r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2018</a:t>
                      </a:r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77493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Kremlin Tech Ventures Pvt. Ltd.</a:t>
                      </a:r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Akshay Kumar &amp; team</a:t>
                      </a:r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Software Services</a:t>
                      </a:r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2017</a:t>
                      </a:r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77493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Madblocks Technologies Pvt. Ltd.</a:t>
                      </a:r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Madhusudhana Rao &amp; Archana</a:t>
                      </a:r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IoT / EduTech</a:t>
                      </a:r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2019</a:t>
                      </a:r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77493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Athritek Innovations India Pvt. Ltd.</a:t>
                      </a:r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Ineni Chaitanya &amp; team</a:t>
                      </a:r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Aqua</a:t>
                      </a:r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2021</a:t>
                      </a:r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77493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Chitti Motors Pvt. Ltd.</a:t>
                      </a:r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Mohan Murali &amp; Avinash</a:t>
                      </a:r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Electric Vehicles</a:t>
                      </a:r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2024</a:t>
                      </a:r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77493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NAZEN Technovations LLP</a:t>
                      </a:r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Khayim Ahmed &amp; Abhinava Reddy</a:t>
                      </a:r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Supply Chain</a:t>
                      </a:r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2024</a:t>
                      </a:r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77493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Sri Mahasya Home Foods (Grihasta)</a:t>
                      </a:r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Sornala Vijaya &amp; Lakshman</a:t>
                      </a:r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Food &amp; Health</a:t>
                      </a:r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2024</a:t>
                      </a:r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477493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Sarvadhara Tech Innovations Pvt. Ltd.</a:t>
                      </a:r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Sunitha &amp; Sateesh</a:t>
                      </a:r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Software Services</a:t>
                      </a:r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2024</a:t>
                      </a:r>
                    </a:p>
                  </a:txBody>
                  <a:tcPr marL="50806" marR="50806" marT="25394" marB="25394" anchor="ctr">
                    <a:lnL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E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9060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 descr="image(15)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2731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 descr="EDC activity growth over academic year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Calibri" pitchFamily="34" charset="0"/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TextBox 1"/>
          <p:cNvSpPr txBox="1">
            <a:spLocks noChangeArrowheads="1"/>
          </p:cNvSpPr>
          <p:nvPr/>
        </p:nvSpPr>
        <p:spPr bwMode="auto">
          <a:xfrm>
            <a:off x="2117725" y="7938"/>
            <a:ext cx="7681913" cy="954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2800" b="1" dirty="0"/>
              <a:t>NUMBER OF ACTIVITIES CONDUCTED ON ENTREPRENEURSHIP IN UNIVERSITY </a:t>
            </a:r>
            <a:endParaRPr lang="en-IN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86567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AutoShape 6" descr="Entrepreneurship activities in 2024-2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Calibri" pitchFamily="34" charset="0"/>
            </a:endParaRPr>
          </a:p>
        </p:txBody>
      </p:sp>
      <p:sp>
        <p:nvSpPr>
          <p:cNvPr id="15365" name="TextBox 6"/>
          <p:cNvSpPr txBox="1">
            <a:spLocks noChangeArrowheads="1"/>
          </p:cNvSpPr>
          <p:nvPr/>
        </p:nvSpPr>
        <p:spPr bwMode="auto">
          <a:xfrm>
            <a:off x="-55418" y="-13133"/>
            <a:ext cx="1224741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3200" b="1" dirty="0" smtClean="0">
                <a:solidFill>
                  <a:srgbClr val="FF0066"/>
                </a:solidFill>
                <a:latin typeface="Calibri" pitchFamily="34" charset="0"/>
              </a:rPr>
              <a:t>Entrepreneurship and Innovation activities Conducted </a:t>
            </a:r>
            <a:endParaRPr lang="en-US" altLang="en-US" sz="3200" b="1" dirty="0">
              <a:solidFill>
                <a:srgbClr val="FF0066"/>
              </a:solidFill>
              <a:latin typeface="Calibri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3B99E24-2541-8380-130C-F63F174295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9862"/>
            <a:ext cx="5952929" cy="44732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83291244-B958-0E48-E543-B3BE1849D8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8915" y="2126974"/>
            <a:ext cx="6047250" cy="4642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988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Google Shape;268;p4"/>
          <p:cNvSpPr txBox="1">
            <a:spLocks noChangeArrowheads="1"/>
          </p:cNvSpPr>
          <p:nvPr/>
        </p:nvSpPr>
        <p:spPr bwMode="auto">
          <a:xfrm>
            <a:off x="0" y="88705"/>
            <a:ext cx="12192000" cy="6462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lIns="91425" tIns="45700" rIns="91425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lang="en-US" sz="3600" b="1" dirty="0">
                <a:solidFill>
                  <a:srgbClr val="7030A0"/>
                </a:solidFill>
              </a:rPr>
              <a:t>AICTE IDEA Lab – Sanctioned Details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2956112"/>
              </p:ext>
            </p:extLst>
          </p:nvPr>
        </p:nvGraphicFramePr>
        <p:xfrm>
          <a:off x="215030" y="920033"/>
          <a:ext cx="11761940" cy="5669280"/>
        </p:xfrm>
        <a:graphic>
          <a:graphicData uri="http://schemas.openxmlformats.org/drawingml/2006/table">
            <a:tbl>
              <a:tblPr/>
              <a:tblGrid>
                <a:gridCol w="2313897"/>
                <a:gridCol w="9448043"/>
              </a:tblGrid>
              <a:tr h="0">
                <a:tc>
                  <a:txBody>
                    <a:bodyPr/>
                    <a:lstStyle/>
                    <a:p>
                      <a:r>
                        <a:rPr lang="en-IN" sz="2800" b="1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Item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2800" b="1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Description </a:t>
                      </a:r>
                      <a:endParaRPr lang="en-IN" sz="2800" b="1" kern="120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IN" sz="2800" b="1" kern="1200" dirty="0">
                          <a:solidFill>
                            <a:srgbClr val="FF0066"/>
                          </a:solidFill>
                          <a:latin typeface="+mn-lt"/>
                          <a:ea typeface="+mn-ea"/>
                          <a:cs typeface="+mn-cs"/>
                        </a:rPr>
                        <a:t>Scheme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AICTE IDEA Lab (Idea Development, Evaluation &amp; Application)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IN" sz="2800" b="1" kern="1200" dirty="0">
                          <a:solidFill>
                            <a:srgbClr val="FF0066"/>
                          </a:solidFill>
                          <a:latin typeface="+mn-lt"/>
                          <a:ea typeface="+mn-ea"/>
                          <a:cs typeface="+mn-cs"/>
                        </a:rPr>
                        <a:t>Funding Agency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AICTE, Ministry of Education, Government of India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IN" sz="2800" b="1" kern="1200" dirty="0" smtClean="0">
                          <a:solidFill>
                            <a:srgbClr val="FF0066"/>
                          </a:solidFill>
                          <a:latin typeface="+mn-lt"/>
                          <a:ea typeface="+mn-ea"/>
                          <a:cs typeface="+mn-cs"/>
                        </a:rPr>
                        <a:t>Total Project cost</a:t>
                      </a:r>
                      <a:endParaRPr lang="en-IN" sz="2800" b="1" kern="1200" dirty="0">
                        <a:solidFill>
                          <a:srgbClr val="FF0066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90 Lakhs  </a:t>
                      </a:r>
                      <a:endParaRPr lang="en-US" sz="2800" b="1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IN" sz="2800" b="1" kern="1200" dirty="0">
                          <a:solidFill>
                            <a:srgbClr val="FF0066"/>
                          </a:solidFill>
                          <a:latin typeface="+mn-lt"/>
                          <a:ea typeface="+mn-ea"/>
                          <a:cs typeface="+mn-cs"/>
                        </a:rPr>
                        <a:t>Status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2800" b="1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Sanctioned and under implementation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IN" sz="2800" b="1" kern="1200" dirty="0" smtClean="0">
                          <a:solidFill>
                            <a:srgbClr val="FF0066"/>
                          </a:solidFill>
                          <a:latin typeface="+mn-lt"/>
                          <a:ea typeface="+mn-ea"/>
                          <a:cs typeface="+mn-cs"/>
                        </a:rPr>
                        <a:t>Objectives of Lab</a:t>
                      </a:r>
                      <a:endParaRPr lang="en-IN" sz="2800" b="1" kern="1200" dirty="0">
                        <a:solidFill>
                          <a:srgbClr val="FF0066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2800" b="1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Promote innovation through hands-on design and prototyping.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2800" b="1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Enhance creativity, critical thinking and problem-solving skills. 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2800" b="1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Foster startups and an entrepreneurial culture.</a:t>
                      </a:r>
                      <a:endParaRPr lang="en-US" sz="2800" b="1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823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1"/>
          <p:cNvSpPr txBox="1">
            <a:spLocks noChangeArrowheads="1"/>
          </p:cNvSpPr>
          <p:nvPr/>
        </p:nvSpPr>
        <p:spPr bwMode="auto">
          <a:xfrm>
            <a:off x="276225" y="182563"/>
            <a:ext cx="1132714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2600" b="1" dirty="0" smtClean="0">
                <a:solidFill>
                  <a:srgbClr val="143C78"/>
                </a:solidFill>
              </a:rPr>
              <a:t>Comparison of Functions of EDC and IIC </a:t>
            </a:r>
            <a:r>
              <a:rPr lang="en-US" sz="2600" b="1" dirty="0">
                <a:solidFill>
                  <a:srgbClr val="143C78"/>
                </a:solidFill>
              </a:rPr>
              <a:t>National Quality Frameworks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1331409"/>
              </p:ext>
            </p:extLst>
          </p:nvPr>
        </p:nvGraphicFramePr>
        <p:xfrm>
          <a:off x="208534" y="858541"/>
          <a:ext cx="11383108" cy="38259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95205"/>
                <a:gridCol w="5787903"/>
              </a:tblGrid>
              <a:tr h="11496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dirty="0">
                          <a:solidFill>
                            <a:schemeClr val="tx1"/>
                          </a:solidFill>
                          <a:effectLst/>
                        </a:rPr>
                        <a:t>Institution's Innovation Council (IIC):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dirty="0" err="1">
                          <a:solidFill>
                            <a:schemeClr val="tx1"/>
                          </a:solidFill>
                          <a:effectLst/>
                        </a:rPr>
                        <a:t>MoE</a:t>
                      </a:r>
                      <a:r>
                        <a:rPr lang="en-IN" sz="2000" dirty="0">
                          <a:solidFill>
                            <a:schemeClr val="tx1"/>
                          </a:solidFill>
                          <a:effectLst/>
                        </a:rPr>
                        <a:t> Innovation Cell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dirty="0">
                          <a:solidFill>
                            <a:schemeClr val="tx1"/>
                          </a:solidFill>
                          <a:effectLst/>
                        </a:rPr>
                        <a:t>Entrepreneurship Development Cell (EDC</a:t>
                      </a:r>
                      <a:r>
                        <a:rPr lang="en-IN" sz="2000" dirty="0" smtClean="0">
                          <a:solidFill>
                            <a:schemeClr val="tx1"/>
                          </a:solidFill>
                          <a:effectLst/>
                        </a:rPr>
                        <a:t>):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dirty="0">
                          <a:solidFill>
                            <a:schemeClr val="tx1"/>
                          </a:solidFill>
                          <a:effectLst/>
                        </a:rPr>
                        <a:t>National Science &amp; Technology Entrepreneurship Development Board (NSTEDB)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82091"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en-IN" sz="2000" dirty="0" smtClean="0">
                          <a:solidFill>
                            <a:schemeClr val="tx1"/>
                          </a:solidFill>
                          <a:effectLst/>
                        </a:rPr>
                        <a:t>Innovation ecosystem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en-IN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Entrepreneurship awareness</a:t>
                      </a:r>
                      <a:endParaRPr lang="en-IN" sz="20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2091"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en-IN" sz="1800" dirty="0" smtClean="0">
                          <a:solidFill>
                            <a:schemeClr val="tx1"/>
                          </a:solidFill>
                          <a:effectLst/>
                        </a:rPr>
                        <a:t>Promote innovation &amp; ideation 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en-IN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Promote entrepreneurship &amp; start-ups</a:t>
                      </a:r>
                      <a:endParaRPr lang="en-IN" sz="20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2091"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en-IN" sz="2000" dirty="0" smtClean="0">
                          <a:solidFill>
                            <a:schemeClr val="tx1"/>
                          </a:solidFill>
                          <a:effectLst/>
                        </a:rPr>
                        <a:t>Design </a:t>
                      </a:r>
                      <a:r>
                        <a:rPr lang="en-IN" sz="2000" dirty="0">
                          <a:solidFill>
                            <a:schemeClr val="tx1"/>
                          </a:solidFill>
                          <a:effectLst/>
                        </a:rPr>
                        <a:t>thinking, IPR &amp; innovation culture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en-IN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Entrepreneurial </a:t>
                      </a:r>
                      <a:r>
                        <a:rPr lang="en-IN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skill development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65852"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en-IN" sz="2000" dirty="0" smtClean="0">
                          <a:solidFill>
                            <a:schemeClr val="tx1"/>
                          </a:solidFill>
                          <a:effectLst/>
                        </a:rPr>
                        <a:t>Hackathons</a:t>
                      </a:r>
                      <a:r>
                        <a:rPr lang="en-IN" sz="2000" dirty="0">
                          <a:solidFill>
                            <a:schemeClr val="tx1"/>
                          </a:solidFill>
                          <a:effectLst/>
                        </a:rPr>
                        <a:t>, idea challenges &amp; innovation contests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en-IN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Business </a:t>
                      </a:r>
                      <a:r>
                        <a:rPr lang="en-IN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planning, mentoring </a:t>
                      </a:r>
                      <a:r>
                        <a:rPr lang="en-IN" sz="20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N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  </a:t>
                      </a:r>
                      <a:r>
                        <a:rPr lang="en-IN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incubation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2091"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en-IN" sz="2000" dirty="0" smtClean="0">
                          <a:solidFill>
                            <a:schemeClr val="tx1"/>
                          </a:solidFill>
                          <a:effectLst/>
                        </a:rPr>
                        <a:t>Industry </a:t>
                      </a:r>
                      <a:r>
                        <a:rPr lang="en-IN" sz="2000" dirty="0">
                          <a:solidFill>
                            <a:schemeClr val="tx1"/>
                          </a:solidFill>
                          <a:effectLst/>
                        </a:rPr>
                        <a:t>interaction &amp; innovation networking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en-IN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Funding</a:t>
                      </a:r>
                      <a:r>
                        <a:rPr lang="en-IN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project support &amp; venture creation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2091"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en-IN" sz="2000" dirty="0" smtClean="0">
                          <a:solidFill>
                            <a:schemeClr val="tx1"/>
                          </a:solidFill>
                          <a:effectLst/>
                        </a:rPr>
                        <a:t>Innovation </a:t>
                      </a:r>
                      <a:r>
                        <a:rPr lang="en-IN" sz="2000" dirty="0">
                          <a:solidFill>
                            <a:schemeClr val="tx1"/>
                          </a:solidFill>
                          <a:effectLst/>
                        </a:rPr>
                        <a:t>portal &amp; recognition of innovators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en-IN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Industry </a:t>
                      </a:r>
                      <a:r>
                        <a:rPr lang="en-IN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linkages &amp; enterprise development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433755" y="4876353"/>
            <a:ext cx="11169610" cy="1754326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</a:rPr>
              <a:t>References</a:t>
            </a:r>
          </a:p>
          <a:p>
            <a:r>
              <a:rPr lang="en-US" b="1" dirty="0" smtClean="0">
                <a:solidFill>
                  <a:srgbClr val="0000FF"/>
                </a:solidFill>
              </a:rPr>
              <a:t>1.Ministry </a:t>
            </a:r>
            <a:r>
              <a:rPr lang="en-US" b="1" dirty="0">
                <a:solidFill>
                  <a:srgbClr val="0000FF"/>
                </a:solidFill>
              </a:rPr>
              <a:t>of Education Innovation Cell (MIC). Institution's Innovation Council (IIC) – Functions &amp; Operational Guidelines. https://iic.mic.gov.in/assets/html/index.html</a:t>
            </a:r>
          </a:p>
          <a:p>
            <a:r>
              <a:rPr lang="en-US" b="1" dirty="0" smtClean="0">
                <a:solidFill>
                  <a:srgbClr val="0000FF"/>
                </a:solidFill>
              </a:rPr>
              <a:t>2.National </a:t>
            </a:r>
            <a:r>
              <a:rPr lang="en-US" b="1" dirty="0">
                <a:solidFill>
                  <a:srgbClr val="0000FF"/>
                </a:solidFill>
              </a:rPr>
              <a:t>Science &amp; Technology Entrepreneurship Development Board (NSTEDB), Department of Science &amp; Technology, Government of India. Guidelines for Establishment of Entrepreneurship Development Cells (EDCs). https://www.nstedb.com/institutional/edc_guidelines_2008.pdf</a:t>
            </a:r>
          </a:p>
        </p:txBody>
      </p:sp>
    </p:spTree>
    <p:extLst>
      <p:ext uri="{BB962C8B-B14F-4D97-AF65-F5344CB8AC3E}">
        <p14:creationId xmlns:p14="http://schemas.microsoft.com/office/powerpoint/2010/main" val="3319435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0163" y="0"/>
            <a:ext cx="12152312" cy="549275"/>
          </a:xfrm>
          <a:prstGeom prst="roundRect">
            <a:avLst/>
          </a:prstGeom>
          <a:solidFill>
            <a:srgbClr val="005493"/>
          </a:solidFill>
          <a:ln>
            <a:solidFill>
              <a:srgbClr val="00549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 sz="2200" b="1">
                <a:solidFill>
                  <a:srgbClr val="FFFFFF"/>
                </a:solidFill>
              </a:defRPr>
            </a:pPr>
            <a:r>
              <a:rPr sz="2200" b="1">
                <a:solidFill>
                  <a:srgbClr val="FFFFFF"/>
                </a:solidFill>
              </a:rPr>
              <a:t>Benchmarking of Entrepreneurship Development Cell (EDC) with Leading Deemed-to-be Universities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8248549"/>
              </p:ext>
            </p:extLst>
          </p:nvPr>
        </p:nvGraphicFramePr>
        <p:xfrm>
          <a:off x="30163" y="549275"/>
          <a:ext cx="12131675" cy="64277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291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39273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060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83460">
                <a:tc>
                  <a:txBody>
                    <a:bodyPr/>
                    <a:lstStyle/>
                    <a:p>
                      <a:pPr algn="ctr">
                        <a:defRPr sz="1400" b="1">
                          <a:solidFill>
                            <a:srgbClr val="FFFFFF"/>
                          </a:solidFill>
                        </a:defRPr>
                      </a:pPr>
                      <a:r>
                        <a:rPr sz="1800" dirty="0"/>
                        <a:t>Area</a:t>
                      </a:r>
                    </a:p>
                  </a:txBody>
                  <a:tcPr marL="91462" marR="91462" marT="45723" marB="45723"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 b="1">
                          <a:solidFill>
                            <a:srgbClr val="FFFFFF"/>
                          </a:solidFill>
                        </a:defRPr>
                      </a:pPr>
                      <a:r>
                        <a:rPr sz="1800" dirty="0"/>
                        <a:t>Observation</a:t>
                      </a:r>
                    </a:p>
                  </a:txBody>
                  <a:tcPr marL="91462" marR="91462" marT="45723" marB="45723"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 b="1">
                          <a:solidFill>
                            <a:srgbClr val="FFFFFF"/>
                          </a:solidFill>
                        </a:defRPr>
                      </a:pPr>
                      <a:r>
                        <a:rPr sz="1800" dirty="0"/>
                        <a:t>Status</a:t>
                      </a:r>
                    </a:p>
                  </a:txBody>
                  <a:tcPr marL="91462" marR="91462" marT="45723" marB="45723">
                    <a:solidFill>
                      <a:srgbClr val="1F4E7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79154">
                <a:tc>
                  <a:txBody>
                    <a:bodyPr/>
                    <a:lstStyle/>
                    <a:p>
                      <a:pPr>
                        <a:defRPr sz="1100" b="1"/>
                      </a:pPr>
                      <a:r>
                        <a:rPr sz="1400" dirty="0"/>
                        <a:t>Entrepreneurship Awareness </a:t>
                      </a:r>
                      <a:r>
                        <a:rPr sz="1400" dirty="0" err="1"/>
                        <a:t>Programmes</a:t>
                      </a:r>
                      <a:endParaRPr sz="1400" dirty="0"/>
                    </a:p>
                  </a:txBody>
                  <a:tcPr marL="91462" marR="91462" marT="45723" marB="45723"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rPr sz="1600" dirty="0"/>
                        <a:t>Regular entrepreneurship awareness sessions, motivational talks and expert lectures comparable to leading deemed universities.</a:t>
                      </a:r>
                    </a:p>
                  </a:txBody>
                  <a:tcPr marL="91462" marR="91462" marT="45723" marB="45723"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/>
                      </a:pPr>
                      <a:r>
                        <a:rPr sz="1400" dirty="0"/>
                        <a:t>AT PAR</a:t>
                      </a:r>
                    </a:p>
                  </a:txBody>
                  <a:tcPr marL="91462" marR="91462" marT="45723" marB="45723"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79154">
                <a:tc>
                  <a:txBody>
                    <a:bodyPr/>
                    <a:lstStyle/>
                    <a:p>
                      <a:pPr>
                        <a:defRPr sz="1100" b="1"/>
                      </a:pPr>
                      <a:r>
                        <a:rPr sz="1400" dirty="0"/>
                        <a:t>Startup &amp; Innovation Development</a:t>
                      </a:r>
                    </a:p>
                  </a:txBody>
                  <a:tcPr marL="91462" marR="91462" marT="45723" marB="45723"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rPr sz="1600" dirty="0"/>
                        <a:t>Regular startup orientation, innovation workshops, ideation </a:t>
                      </a:r>
                      <a:r>
                        <a:rPr sz="1600" dirty="0" err="1"/>
                        <a:t>programmes</a:t>
                      </a:r>
                      <a:r>
                        <a:rPr sz="1600" dirty="0"/>
                        <a:t> and entrepreneurship development activities.</a:t>
                      </a:r>
                    </a:p>
                  </a:txBody>
                  <a:tcPr marL="91462" marR="91462" marT="45723" marB="45723"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/>
                      </a:pPr>
                      <a:r>
                        <a:rPr sz="1400" dirty="0"/>
                        <a:t>AT PAR</a:t>
                      </a:r>
                    </a:p>
                  </a:txBody>
                  <a:tcPr marL="91462" marR="91462" marT="45723" marB="45723"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83460">
                <a:tc>
                  <a:txBody>
                    <a:bodyPr/>
                    <a:lstStyle/>
                    <a:p>
                      <a:pPr>
                        <a:defRPr sz="1100" b="1"/>
                      </a:pPr>
                      <a:r>
                        <a:rPr sz="1400"/>
                        <a:t>IPR &amp; Patent Promotion</a:t>
                      </a:r>
                    </a:p>
                  </a:txBody>
                  <a:tcPr marL="91462" marR="91462" marT="45723" marB="45723"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rPr sz="1600" dirty="0"/>
                        <a:t>Strong emphasis on IPR awareness, patent workshops and expert sessions.</a:t>
                      </a:r>
                    </a:p>
                  </a:txBody>
                  <a:tcPr marL="91462" marR="91462" marT="45723" marB="45723"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/>
                      </a:pPr>
                      <a:r>
                        <a:rPr sz="1400" dirty="0"/>
                        <a:t>AT PAR</a:t>
                      </a:r>
                    </a:p>
                  </a:txBody>
                  <a:tcPr marL="91462" marR="91462" marT="45723" marB="45723"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18190">
                <a:tc>
                  <a:txBody>
                    <a:bodyPr/>
                    <a:lstStyle/>
                    <a:p>
                      <a:pPr>
                        <a:defRPr sz="1100" b="1"/>
                      </a:pPr>
                      <a:r>
                        <a:rPr sz="1400"/>
                        <a:t>Hackathons, Ideathons &amp; Competitions</a:t>
                      </a:r>
                    </a:p>
                  </a:txBody>
                  <a:tcPr marL="91462" marR="91462" marT="45723" marB="45723"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rPr sz="1600" dirty="0"/>
                        <a:t>Periodic innovation challenges, business plan competitions and </a:t>
                      </a:r>
                      <a:r>
                        <a:rPr sz="1600" dirty="0" err="1"/>
                        <a:t>ideathons</a:t>
                      </a:r>
                      <a:r>
                        <a:rPr sz="1600" dirty="0"/>
                        <a:t>.</a:t>
                      </a:r>
                    </a:p>
                  </a:txBody>
                  <a:tcPr marL="91462" marR="91462" marT="45723" marB="45723"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/>
                      </a:pPr>
                      <a:r>
                        <a:rPr sz="1400" dirty="0"/>
                        <a:t>AT PAR</a:t>
                      </a:r>
                    </a:p>
                  </a:txBody>
                  <a:tcPr marL="91462" marR="91462" marT="45723" marB="45723"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18190">
                <a:tc>
                  <a:txBody>
                    <a:bodyPr/>
                    <a:lstStyle/>
                    <a:p>
                      <a:pPr>
                        <a:defRPr sz="1100" b="1"/>
                      </a:pPr>
                      <a:r>
                        <a:rPr sz="1400" dirty="0"/>
                        <a:t>Integration with National Innovation Initiatives</a:t>
                      </a:r>
                    </a:p>
                  </a:txBody>
                  <a:tcPr marL="91462" marR="91462" marT="45723" marB="45723"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rPr sz="1600" dirty="0"/>
                        <a:t>Active implementation of IIC, AICTE, MSME and Startup India initiatives.</a:t>
                      </a:r>
                    </a:p>
                  </a:txBody>
                  <a:tcPr marL="91462" marR="91462" marT="45723" marB="45723"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/>
                      </a:pPr>
                      <a:r>
                        <a:rPr sz="1400" dirty="0"/>
                        <a:t>AT PAR</a:t>
                      </a:r>
                    </a:p>
                  </a:txBody>
                  <a:tcPr marL="91462" marR="91462" marT="45723" marB="45723"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79154">
                <a:tc>
                  <a:txBody>
                    <a:bodyPr/>
                    <a:lstStyle/>
                    <a:p>
                      <a:pPr>
                        <a:defRPr sz="1100" b="1"/>
                      </a:pPr>
                      <a:r>
                        <a:rPr sz="1400" dirty="0"/>
                        <a:t>Industry &amp; Startup Ecosystem Linkages</a:t>
                      </a:r>
                    </a:p>
                  </a:txBody>
                  <a:tcPr marL="91462" marR="91462" marT="45723" marB="45723"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rPr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Expand sustained engagement with startup founders, incubators, investors and venture capitalists.</a:t>
                      </a:r>
                    </a:p>
                  </a:txBody>
                  <a:tcPr marL="91462" marR="91462" marT="45723" marB="45723"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/>
                      </a:pPr>
                      <a:r>
                        <a:rPr sz="1400" dirty="0"/>
                        <a:t>NEEDS STRENGTHENING</a:t>
                      </a:r>
                    </a:p>
                  </a:txBody>
                  <a:tcPr marL="91462" marR="91462" marT="45723" marB="45723">
                    <a:solidFill>
                      <a:srgbClr val="FFEB9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79154">
                <a:tc>
                  <a:txBody>
                    <a:bodyPr/>
                    <a:lstStyle/>
                    <a:p>
                      <a:pPr>
                        <a:defRPr sz="1100" b="1"/>
                      </a:pPr>
                      <a:r>
                        <a:rPr sz="1400" dirty="0"/>
                        <a:t>Structured Startup Mentorship</a:t>
                      </a:r>
                    </a:p>
                  </a:txBody>
                  <a:tcPr marL="91462" marR="91462" marT="45723" marB="45723"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rPr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Establish a formal mentoring framework involving alumni entrepreneurs and industry experts.</a:t>
                      </a:r>
                    </a:p>
                  </a:txBody>
                  <a:tcPr marL="91462" marR="91462" marT="45723" marB="45723"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/>
                      </a:pPr>
                      <a:r>
                        <a:rPr sz="1400" dirty="0"/>
                        <a:t>NEEDS STRENGTHENING</a:t>
                      </a:r>
                    </a:p>
                  </a:txBody>
                  <a:tcPr marL="91462" marR="91462" marT="45723" marB="45723">
                    <a:solidFill>
                      <a:srgbClr val="FFEB9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518190">
                <a:tc>
                  <a:txBody>
                    <a:bodyPr/>
                    <a:lstStyle/>
                    <a:p>
                      <a:pPr>
                        <a:defRPr sz="1100" b="1"/>
                      </a:pPr>
                      <a:r>
                        <a:rPr sz="1400" dirty="0"/>
                        <a:t>Prototype to Product Development</a:t>
                      </a:r>
                    </a:p>
                  </a:txBody>
                  <a:tcPr marL="91462" marR="91462" marT="45723" marB="45723"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rPr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Strengthen the prototype-to-commercialization pipeline.</a:t>
                      </a:r>
                    </a:p>
                  </a:txBody>
                  <a:tcPr marL="91462" marR="91462" marT="45723" marB="45723"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/>
                      </a:pPr>
                      <a:r>
                        <a:rPr sz="1400" dirty="0"/>
                        <a:t>NEEDS STRENGTHENING</a:t>
                      </a:r>
                    </a:p>
                  </a:txBody>
                  <a:tcPr marL="91462" marR="91462" marT="45723" marB="45723">
                    <a:solidFill>
                      <a:srgbClr val="FFEB9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83460">
                <a:tc>
                  <a:txBody>
                    <a:bodyPr/>
                    <a:lstStyle/>
                    <a:p>
                      <a:pPr>
                        <a:defRPr sz="1100" b="1"/>
                      </a:pPr>
                      <a:r>
                        <a:rPr sz="1400" dirty="0"/>
                        <a:t>Institutional Seed Funding</a:t>
                      </a:r>
                    </a:p>
                  </a:txBody>
                  <a:tcPr marL="91462" marR="91462" marT="45723" marB="45723"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rPr sz="1600" dirty="0"/>
                        <a:t>Introduce a dedicated institutional seed fund for early-stage student startups.</a:t>
                      </a:r>
                    </a:p>
                  </a:txBody>
                  <a:tcPr marL="91462" marR="91462" marT="45723" marB="45723"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/>
                      </a:pPr>
                      <a:r>
                        <a:rPr lang="en-US" sz="1400" dirty="0" smtClean="0"/>
                        <a:t>To be Improved</a:t>
                      </a:r>
                      <a:endParaRPr sz="1400" dirty="0"/>
                    </a:p>
                  </a:txBody>
                  <a:tcPr marL="91462" marR="91462" marT="45723" marB="45723"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483460">
                <a:tc>
                  <a:txBody>
                    <a:bodyPr/>
                    <a:lstStyle/>
                    <a:p>
                      <a:pPr>
                        <a:defRPr sz="1100" b="1"/>
                      </a:pPr>
                      <a:r>
                        <a:rPr sz="1400" dirty="0"/>
                        <a:t>Comprehensive Incubation Ecosystem</a:t>
                      </a:r>
                    </a:p>
                  </a:txBody>
                  <a:tcPr marL="91462" marR="91462" marT="45723" marB="45723"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rPr sz="1600" dirty="0"/>
                        <a:t>Develop a full-fledged incubation ecosystem with year-round support.</a:t>
                      </a:r>
                    </a:p>
                  </a:txBody>
                  <a:tcPr marL="91462" marR="91462" marT="45723" marB="45723"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/>
                      </a:pPr>
                      <a:r>
                        <a:rPr lang="en-US" sz="1400" dirty="0" smtClean="0"/>
                        <a:t>To be Improved</a:t>
                      </a:r>
                      <a:endParaRPr lang="en-US" sz="1400" dirty="0"/>
                    </a:p>
                  </a:txBody>
                  <a:tcPr marL="91462" marR="91462" marT="45723" marB="45723"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622762">
                <a:tc>
                  <a:txBody>
                    <a:bodyPr/>
                    <a:lstStyle/>
                    <a:p>
                      <a:pPr>
                        <a:defRPr sz="1100" b="1"/>
                      </a:pPr>
                      <a:r>
                        <a:rPr sz="1400" dirty="0"/>
                        <a:t>Startup Commercialization &amp; Outcome Tracking</a:t>
                      </a:r>
                    </a:p>
                  </a:txBody>
                  <a:tcPr marL="91462" marR="91462" marT="45723" marB="45723"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rPr sz="1600" dirty="0"/>
                        <a:t>Strengthen tracking of startup registration, funding, commercialization and revenue generation.</a:t>
                      </a:r>
                    </a:p>
                  </a:txBody>
                  <a:tcPr marL="91462" marR="91462" marT="45723" marB="45723"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/>
                      </a:pPr>
                      <a:r>
                        <a:rPr lang="en-US" sz="1400" dirty="0" smtClean="0"/>
                        <a:t>To be Improved</a:t>
                      </a:r>
                      <a:endParaRPr lang="en-US" sz="1400" dirty="0"/>
                    </a:p>
                  </a:txBody>
                  <a:tcPr marL="91462" marR="91462" marT="45723" marB="45723"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4332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76" y="39696"/>
            <a:ext cx="12192000" cy="84699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2800" b="1" kern="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Action taken report on 7</a:t>
            </a:r>
            <a:r>
              <a:rPr lang="en-IN" sz="2800" b="1" kern="0" baseline="30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IN" sz="2800" b="1" kern="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IQAC </a:t>
            </a:r>
            <a:r>
              <a:rPr lang="en-IN" sz="2800" b="1" kern="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Meeting</a:t>
            </a:r>
            <a:endParaRPr lang="en-US" sz="2800" b="1" kern="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8th IQAC Meeting, 30th June  2026, SU</a:t>
            </a:r>
          </a:p>
        </p:txBody>
      </p:sp>
      <p:sp>
        <p:nvSpPr>
          <p:cNvPr id="6148" name="Slide Number Placeholder 2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D6E5D90D-51E3-4BAE-B5AB-134940EF7297}" type="slidenum">
              <a:rPr lang="en-US" altLang="en-US" smtClean="0">
                <a:solidFill>
                  <a:srgbClr val="898989"/>
                </a:solidFill>
                <a:latin typeface="Calibri" pitchFamily="34" charset="0"/>
              </a:rPr>
              <a:pPr/>
              <a:t>3</a:t>
            </a:fld>
            <a:endParaRPr lang="en-US" altLang="en-US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8538" y="1042866"/>
            <a:ext cx="11776075" cy="46230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200000"/>
              </a:lnSpc>
              <a:defRPr/>
            </a:pPr>
            <a:r>
              <a:rPr lang="en-IN" sz="2000" b="1" kern="0" dirty="0">
                <a:solidFill>
                  <a:srgbClr val="FF006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Agenda#1: </a:t>
            </a:r>
            <a:r>
              <a:rPr lang="en-US" altLang="en-US" sz="2000" b="1" dirty="0">
                <a:solidFill>
                  <a:srgbClr val="FF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Establishment of  Research Centres and Centres of Excellence </a:t>
            </a:r>
            <a:endParaRPr lang="en-US" altLang="en-US" sz="2000" b="1" dirty="0" smtClean="0">
              <a:solidFill>
                <a:srgbClr val="FF0066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285750" indent="-285750">
              <a:lnSpc>
                <a:spcPct val="200000"/>
              </a:lnSpc>
              <a:buFont typeface="Arial" pitchFamily="34" charset="0"/>
              <a:buChar char="•"/>
              <a:defRPr/>
            </a:pPr>
            <a:r>
              <a:rPr lang="en-US" altLang="en-US" b="1" dirty="0" smtClean="0">
                <a:solidFill>
                  <a:srgbClr val="7030A0"/>
                </a:solidFill>
              </a:rPr>
              <a:t>The </a:t>
            </a:r>
            <a:r>
              <a:rPr lang="en-US" altLang="en-US" b="1" dirty="0">
                <a:solidFill>
                  <a:srgbClr val="7030A0"/>
                </a:solidFill>
              </a:rPr>
              <a:t>details of the proposed Centres of Excellence/ Research  labs by the Departments </a:t>
            </a:r>
          </a:p>
          <a:p>
            <a:pPr marL="285750" indent="-285750">
              <a:lnSpc>
                <a:spcPct val="200000"/>
              </a:lnSpc>
              <a:buFont typeface="Arial" pitchFamily="34" charset="0"/>
              <a:buChar char="•"/>
              <a:defRPr/>
            </a:pPr>
            <a:r>
              <a:rPr lang="en-US" b="1" dirty="0">
                <a:solidFill>
                  <a:srgbClr val="7030A0"/>
                </a:solidFill>
              </a:rPr>
              <a:t>The details of the proposed Central Research &amp; Analytical Instrumentation Laboratory </a:t>
            </a:r>
          </a:p>
          <a:p>
            <a:pPr>
              <a:lnSpc>
                <a:spcPct val="200000"/>
              </a:lnSpc>
              <a:defRPr/>
            </a:pPr>
            <a:endParaRPr lang="en-IN" b="1" kern="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  <a:defRPr/>
            </a:pPr>
            <a:r>
              <a:rPr lang="en-IN" sz="2000" b="1" dirty="0">
                <a:solidFill>
                  <a:srgbClr val="FF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Agenda#2: </a:t>
            </a:r>
            <a:r>
              <a:rPr lang="en-US" sz="2000" b="1" dirty="0">
                <a:solidFill>
                  <a:srgbClr val="FF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implementation of Sustainable Development Goals through research initiatives and community engagement activities</a:t>
            </a:r>
          </a:p>
          <a:p>
            <a:pPr marL="285750" indent="-285750">
              <a:lnSpc>
                <a:spcPct val="200000"/>
              </a:lnSpc>
              <a:buFont typeface="Arial" pitchFamily="34" charset="0"/>
              <a:buChar char="•"/>
              <a:defRPr/>
            </a:pPr>
            <a:r>
              <a:rPr lang="en-US" b="1" dirty="0">
                <a:solidFill>
                  <a:srgbClr val="7030A0"/>
                </a:solidFill>
              </a:rPr>
              <a:t>Identified research projects with the support of government bodies and NGOs </a:t>
            </a:r>
            <a:r>
              <a:rPr lang="en-IN" b="1" dirty="0">
                <a:solidFill>
                  <a:srgbClr val="7030A0"/>
                </a:solidFill>
              </a:rPr>
              <a:t>aligned with SDG’s</a:t>
            </a:r>
          </a:p>
          <a:p>
            <a:pPr marL="285750" indent="-285750">
              <a:lnSpc>
                <a:spcPct val="200000"/>
              </a:lnSpc>
              <a:buFont typeface="Arial" pitchFamily="34" charset="0"/>
              <a:buChar char="•"/>
              <a:defRPr/>
            </a:pPr>
            <a:r>
              <a:rPr lang="en-US" b="1" dirty="0">
                <a:solidFill>
                  <a:srgbClr val="7030A0"/>
                </a:solidFill>
              </a:rPr>
              <a:t>Identified research Projects  on society and community issues aligned with SDG’s </a:t>
            </a:r>
            <a:endParaRPr lang="en-IN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hape 0"/>
          <p:cNvSpPr>
            <a:spLocks noChangeArrowheads="1"/>
          </p:cNvSpPr>
          <p:nvPr/>
        </p:nvSpPr>
        <p:spPr bwMode="auto">
          <a:xfrm>
            <a:off x="0" y="0"/>
            <a:ext cx="12192000" cy="877888"/>
          </a:xfrm>
          <a:prstGeom prst="rect">
            <a:avLst/>
          </a:prstGeom>
          <a:solidFill>
            <a:srgbClr val="1E4D30"/>
          </a:solidFill>
          <a:ln w="12700">
            <a:solidFill>
              <a:srgbClr val="1E4D30"/>
            </a:solidFill>
            <a:miter lim="800000"/>
            <a:headEnd/>
            <a:tailEnd/>
          </a:ln>
        </p:spPr>
        <p:txBody>
          <a:bodyPr/>
          <a:lstStyle/>
          <a:p>
            <a:endParaRPr lang="en-IN"/>
          </a:p>
        </p:txBody>
      </p:sp>
      <p:sp>
        <p:nvSpPr>
          <p:cNvPr id="18435" name="Text 1"/>
          <p:cNvSpPr>
            <a:spLocks noChangeArrowheads="1"/>
          </p:cNvSpPr>
          <p:nvPr/>
        </p:nvSpPr>
        <p:spPr bwMode="auto">
          <a:xfrm>
            <a:off x="304800" y="49213"/>
            <a:ext cx="10363200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altLang="en-US" sz="2400" b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Roadmap to Strengthen Innovation &amp; Entrepreneurship</a:t>
            </a:r>
            <a:endParaRPr lang="en-US" altLang="en-US" sz="2400"/>
          </a:p>
        </p:txBody>
      </p:sp>
      <p:sp>
        <p:nvSpPr>
          <p:cNvPr id="18436" name="Text 2"/>
          <p:cNvSpPr>
            <a:spLocks noChangeArrowheads="1"/>
          </p:cNvSpPr>
          <p:nvPr/>
        </p:nvSpPr>
        <p:spPr bwMode="auto">
          <a:xfrm>
            <a:off x="304800" y="536575"/>
            <a:ext cx="9753600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r>
              <a:rPr lang="en-US" altLang="en-US" sz="1200" i="1">
                <a:solidFill>
                  <a:srgbClr val="A8D5A2"/>
                </a:solidFill>
                <a:latin typeface="Calibri" pitchFamily="34" charset="0"/>
                <a:cs typeface="Calibri" pitchFamily="34" charset="0"/>
              </a:rPr>
              <a:t>As per UGC-IDP Guidelines, February 2024</a:t>
            </a:r>
            <a:endParaRPr lang="en-US" altLang="en-US" sz="1200"/>
          </a:p>
        </p:txBody>
      </p:sp>
      <p:sp>
        <p:nvSpPr>
          <p:cNvPr id="18437" name="Text 3"/>
          <p:cNvSpPr>
            <a:spLocks noChangeArrowheads="1"/>
          </p:cNvSpPr>
          <p:nvPr/>
        </p:nvSpPr>
        <p:spPr bwMode="auto">
          <a:xfrm>
            <a:off x="227013" y="1233208"/>
            <a:ext cx="1846262" cy="530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altLang="en-US" b="1" dirty="0" smtClean="0">
                <a:solidFill>
                  <a:srgbClr val="444444"/>
                </a:solidFill>
                <a:latin typeface="Calibri" pitchFamily="34" charset="0"/>
                <a:cs typeface="Calibri" pitchFamily="34" charset="0"/>
              </a:rPr>
              <a:t>Existing Centres for Innovation</a:t>
            </a:r>
          </a:p>
          <a:p>
            <a:endParaRPr lang="en-US" altLang="en-US" b="1" dirty="0"/>
          </a:p>
          <a:p>
            <a:endParaRPr lang="en-US" altLang="en-US" b="1" dirty="0"/>
          </a:p>
        </p:txBody>
      </p:sp>
      <p:sp>
        <p:nvSpPr>
          <p:cNvPr id="18438" name="Shape 4"/>
          <p:cNvSpPr>
            <a:spLocks noChangeArrowheads="1"/>
          </p:cNvSpPr>
          <p:nvPr/>
        </p:nvSpPr>
        <p:spPr bwMode="auto">
          <a:xfrm>
            <a:off x="2073275" y="1060450"/>
            <a:ext cx="1157288" cy="427038"/>
          </a:xfrm>
          <a:prstGeom prst="roundRect">
            <a:avLst>
              <a:gd name="adj" fmla="val 28569"/>
            </a:avLst>
          </a:prstGeom>
          <a:solidFill>
            <a:srgbClr val="1E4D30"/>
          </a:solidFill>
          <a:ln w="12700">
            <a:solidFill>
              <a:srgbClr val="1E4D30"/>
            </a:solidFill>
            <a:round/>
            <a:headEnd/>
            <a:tailEnd/>
          </a:ln>
        </p:spPr>
        <p:txBody>
          <a:bodyPr/>
          <a:lstStyle/>
          <a:p>
            <a:endParaRPr lang="en-IN"/>
          </a:p>
        </p:txBody>
      </p:sp>
      <p:sp>
        <p:nvSpPr>
          <p:cNvPr id="7" name="Text 5"/>
          <p:cNvSpPr/>
          <p:nvPr/>
        </p:nvSpPr>
        <p:spPr>
          <a:xfrm>
            <a:off x="2073275" y="1060450"/>
            <a:ext cx="1157288" cy="427038"/>
          </a:xfrm>
          <a:prstGeom prst="rect">
            <a:avLst/>
          </a:prstGeom>
          <a:noFill/>
          <a:ln/>
        </p:spPr>
        <p:txBody>
          <a:bodyPr lIns="0" tIns="0" rIns="0" bIns="0" anchor="ctr"/>
          <a:lstStyle/>
          <a:p>
            <a:pPr algn="ctr">
              <a:defRPr/>
            </a:pPr>
            <a:r>
              <a:rPr lang="en-US" sz="1867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TBI</a:t>
            </a:r>
            <a:endParaRPr lang="en-US" sz="18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40" name="Shape 6"/>
          <p:cNvSpPr>
            <a:spLocks noChangeArrowheads="1"/>
          </p:cNvSpPr>
          <p:nvPr/>
        </p:nvSpPr>
        <p:spPr bwMode="auto">
          <a:xfrm>
            <a:off x="3389313" y="1060450"/>
            <a:ext cx="2925762" cy="427038"/>
          </a:xfrm>
          <a:prstGeom prst="roundRect">
            <a:avLst>
              <a:gd name="adj" fmla="val 28569"/>
            </a:avLst>
          </a:prstGeom>
          <a:solidFill>
            <a:srgbClr val="1A5276"/>
          </a:solidFill>
          <a:ln w="12700">
            <a:solidFill>
              <a:srgbClr val="1A5276"/>
            </a:solidFill>
            <a:round/>
            <a:headEnd/>
            <a:tailEnd/>
          </a:ln>
        </p:spPr>
        <p:txBody>
          <a:bodyPr/>
          <a:lstStyle/>
          <a:p>
            <a:endParaRPr lang="en-IN"/>
          </a:p>
        </p:txBody>
      </p:sp>
      <p:sp>
        <p:nvSpPr>
          <p:cNvPr id="18441" name="Text 7"/>
          <p:cNvSpPr>
            <a:spLocks noChangeArrowheads="1"/>
          </p:cNvSpPr>
          <p:nvPr/>
        </p:nvSpPr>
        <p:spPr bwMode="auto">
          <a:xfrm>
            <a:off x="3389313" y="1060450"/>
            <a:ext cx="2925762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en-US" altLang="en-US" sz="1600" b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AICTE Idea Lab</a:t>
            </a:r>
            <a:endParaRPr lang="en-US" altLang="en-US" sz="1600"/>
          </a:p>
        </p:txBody>
      </p:sp>
      <p:sp>
        <p:nvSpPr>
          <p:cNvPr id="18442" name="Shape 8"/>
          <p:cNvSpPr>
            <a:spLocks noChangeArrowheads="1"/>
          </p:cNvSpPr>
          <p:nvPr/>
        </p:nvSpPr>
        <p:spPr bwMode="auto">
          <a:xfrm>
            <a:off x="6461124" y="1060450"/>
            <a:ext cx="3998913" cy="427038"/>
          </a:xfrm>
          <a:prstGeom prst="roundRect">
            <a:avLst>
              <a:gd name="adj" fmla="val 28569"/>
            </a:avLst>
          </a:prstGeom>
          <a:solidFill>
            <a:srgbClr val="B8860B"/>
          </a:solidFill>
          <a:ln w="12700">
            <a:solidFill>
              <a:srgbClr val="B8860B"/>
            </a:solidFill>
            <a:round/>
            <a:headEnd/>
            <a:tailEnd/>
          </a:ln>
        </p:spPr>
        <p:txBody>
          <a:bodyPr/>
          <a:lstStyle/>
          <a:p>
            <a:endParaRPr lang="en-IN"/>
          </a:p>
        </p:txBody>
      </p:sp>
      <p:sp>
        <p:nvSpPr>
          <p:cNvPr id="18443" name="Text 9"/>
          <p:cNvSpPr>
            <a:spLocks noChangeArrowheads="1"/>
          </p:cNvSpPr>
          <p:nvPr/>
        </p:nvSpPr>
        <p:spPr bwMode="auto">
          <a:xfrm>
            <a:off x="6461125" y="1060449"/>
            <a:ext cx="3708111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en-US" altLang="en-US" sz="16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Institution's Innovation Council  </a:t>
            </a:r>
            <a:r>
              <a:rPr lang="en-US" altLang="en-US" sz="1600" b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(IIC)&amp; EDC</a:t>
            </a:r>
            <a:endParaRPr lang="en-US" alt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2273300" y="1924630"/>
            <a:ext cx="7315200" cy="341313"/>
          </a:xfrm>
          <a:prstGeom prst="rect">
            <a:avLst/>
          </a:prstGeom>
          <a:noFill/>
          <a:ln/>
        </p:spPr>
        <p:txBody>
          <a:bodyPr anchor="ctr"/>
          <a:lstStyle/>
          <a:p>
            <a:pPr algn="ctr">
              <a:defRPr/>
            </a:pPr>
            <a:r>
              <a:rPr lang="en-US" b="1" kern="0" spc="2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ROADMAP TO STRENGTHEN  —  4-STEP ACTION FLOW</a:t>
            </a:r>
            <a:endParaRPr lang="en-US" b="1" dirty="0"/>
          </a:p>
        </p:txBody>
      </p:sp>
      <p:sp>
        <p:nvSpPr>
          <p:cNvPr id="18445" name="Shape 13"/>
          <p:cNvSpPr>
            <a:spLocks noChangeShapeType="1"/>
          </p:cNvSpPr>
          <p:nvPr/>
        </p:nvSpPr>
        <p:spPr bwMode="auto">
          <a:xfrm>
            <a:off x="1219200" y="2755900"/>
            <a:ext cx="2925763" cy="0"/>
          </a:xfrm>
          <a:prstGeom prst="line">
            <a:avLst/>
          </a:prstGeom>
          <a:noFill/>
          <a:ln w="31750">
            <a:solidFill>
              <a:srgbClr val="1E4D3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18446" name="Shape 14"/>
          <p:cNvSpPr>
            <a:spLocks noChangeShapeType="1"/>
          </p:cNvSpPr>
          <p:nvPr/>
        </p:nvSpPr>
        <p:spPr bwMode="auto">
          <a:xfrm>
            <a:off x="4144963" y="2755900"/>
            <a:ext cx="2865437" cy="0"/>
          </a:xfrm>
          <a:prstGeom prst="line">
            <a:avLst/>
          </a:prstGeom>
          <a:noFill/>
          <a:ln w="31750">
            <a:solidFill>
              <a:srgbClr val="1A527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18447" name="Shape 15"/>
          <p:cNvSpPr>
            <a:spLocks noChangeShapeType="1"/>
          </p:cNvSpPr>
          <p:nvPr/>
        </p:nvSpPr>
        <p:spPr bwMode="auto">
          <a:xfrm>
            <a:off x="7010400" y="2755900"/>
            <a:ext cx="2987675" cy="0"/>
          </a:xfrm>
          <a:prstGeom prst="line">
            <a:avLst/>
          </a:prstGeom>
          <a:noFill/>
          <a:ln w="31750">
            <a:solidFill>
              <a:srgbClr val="B8860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18448" name="Shape 16"/>
          <p:cNvSpPr>
            <a:spLocks noChangeArrowheads="1"/>
          </p:cNvSpPr>
          <p:nvPr/>
        </p:nvSpPr>
        <p:spPr bwMode="auto">
          <a:xfrm>
            <a:off x="663575" y="2292350"/>
            <a:ext cx="1019175" cy="927100"/>
          </a:xfrm>
          <a:prstGeom prst="ellipse">
            <a:avLst/>
          </a:prstGeom>
          <a:solidFill>
            <a:srgbClr val="1E4D30"/>
          </a:solidFill>
          <a:ln w="25400">
            <a:solidFill>
              <a:srgbClr val="1E4D30"/>
            </a:solidFill>
            <a:round/>
            <a:headEnd/>
            <a:tailEnd/>
          </a:ln>
        </p:spPr>
        <p:txBody>
          <a:bodyPr/>
          <a:lstStyle/>
          <a:p>
            <a:endParaRPr lang="en-IN"/>
          </a:p>
        </p:txBody>
      </p:sp>
      <p:sp>
        <p:nvSpPr>
          <p:cNvPr id="18449" name="Text 17"/>
          <p:cNvSpPr>
            <a:spLocks noChangeArrowheads="1"/>
          </p:cNvSpPr>
          <p:nvPr/>
        </p:nvSpPr>
        <p:spPr bwMode="auto">
          <a:xfrm>
            <a:off x="755650" y="2316163"/>
            <a:ext cx="927100" cy="26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en-US" altLang="en-US" sz="14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JUL</a:t>
            </a:r>
            <a:endParaRPr lang="en-US" altLang="en-US" sz="1400" dirty="0"/>
          </a:p>
        </p:txBody>
      </p:sp>
      <p:sp>
        <p:nvSpPr>
          <p:cNvPr id="18450" name="Text 18"/>
          <p:cNvSpPr>
            <a:spLocks noChangeArrowheads="1"/>
          </p:cNvSpPr>
          <p:nvPr/>
        </p:nvSpPr>
        <p:spPr bwMode="auto">
          <a:xfrm>
            <a:off x="755650" y="2535238"/>
            <a:ext cx="92710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en-US" altLang="en-US" sz="24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31</a:t>
            </a:r>
            <a:endParaRPr lang="en-US" altLang="en-US" sz="2400" dirty="0"/>
          </a:p>
        </p:txBody>
      </p:sp>
      <p:sp>
        <p:nvSpPr>
          <p:cNvPr id="18451" name="Text 19"/>
          <p:cNvSpPr>
            <a:spLocks noChangeArrowheads="1"/>
          </p:cNvSpPr>
          <p:nvPr/>
        </p:nvSpPr>
        <p:spPr bwMode="auto">
          <a:xfrm>
            <a:off x="755650" y="3243263"/>
            <a:ext cx="927100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en-US" altLang="en-US" sz="2000" b="1" dirty="0">
                <a:latin typeface="Calibri" pitchFamily="34" charset="0"/>
                <a:cs typeface="Calibri" pitchFamily="34" charset="0"/>
              </a:rPr>
              <a:t>2026</a:t>
            </a:r>
            <a:endParaRPr lang="en-US" altLang="en-US" sz="2000" b="1" dirty="0"/>
          </a:p>
        </p:txBody>
      </p:sp>
      <p:sp>
        <p:nvSpPr>
          <p:cNvPr id="18452" name="Shape 20"/>
          <p:cNvSpPr>
            <a:spLocks noChangeArrowheads="1"/>
          </p:cNvSpPr>
          <p:nvPr/>
        </p:nvSpPr>
        <p:spPr bwMode="auto">
          <a:xfrm>
            <a:off x="3681413" y="2292350"/>
            <a:ext cx="927100" cy="927100"/>
          </a:xfrm>
          <a:prstGeom prst="ellipse">
            <a:avLst/>
          </a:prstGeom>
          <a:solidFill>
            <a:srgbClr val="1A5276"/>
          </a:solidFill>
          <a:ln w="25400">
            <a:solidFill>
              <a:srgbClr val="1A5276"/>
            </a:solidFill>
            <a:round/>
            <a:headEnd/>
            <a:tailEnd/>
          </a:ln>
        </p:spPr>
        <p:txBody>
          <a:bodyPr/>
          <a:lstStyle/>
          <a:p>
            <a:endParaRPr lang="en-IN"/>
          </a:p>
        </p:txBody>
      </p:sp>
      <p:sp>
        <p:nvSpPr>
          <p:cNvPr id="23" name="Text 21"/>
          <p:cNvSpPr/>
          <p:nvPr/>
        </p:nvSpPr>
        <p:spPr>
          <a:xfrm>
            <a:off x="3681413" y="2316163"/>
            <a:ext cx="927100" cy="268287"/>
          </a:xfrm>
          <a:prstGeom prst="rect">
            <a:avLst/>
          </a:prstGeom>
          <a:noFill/>
          <a:ln/>
        </p:spPr>
        <p:txBody>
          <a:bodyPr lIns="0" tIns="0" rIns="0" bIns="0"/>
          <a:lstStyle/>
          <a:p>
            <a:pPr algn="ctr">
              <a:defRPr/>
            </a:pPr>
            <a:r>
              <a:rPr lang="en-US" sz="13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AUG</a:t>
            </a:r>
            <a:endParaRPr lang="en-US" sz="13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54" name="Text 22"/>
          <p:cNvSpPr>
            <a:spLocks noChangeArrowheads="1"/>
          </p:cNvSpPr>
          <p:nvPr/>
        </p:nvSpPr>
        <p:spPr bwMode="auto">
          <a:xfrm>
            <a:off x="3681413" y="2535238"/>
            <a:ext cx="92710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en-US" altLang="en-US" sz="2400" b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10</a:t>
            </a:r>
            <a:endParaRPr lang="en-US" altLang="en-US" sz="2400" dirty="0"/>
          </a:p>
        </p:txBody>
      </p:sp>
      <p:sp>
        <p:nvSpPr>
          <p:cNvPr id="18455" name="Text 23"/>
          <p:cNvSpPr>
            <a:spLocks noChangeArrowheads="1"/>
          </p:cNvSpPr>
          <p:nvPr/>
        </p:nvSpPr>
        <p:spPr bwMode="auto">
          <a:xfrm>
            <a:off x="3681413" y="3243263"/>
            <a:ext cx="927100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en-US" altLang="en-US" sz="20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2026</a:t>
            </a:r>
            <a:endParaRPr lang="en-US" altLang="en-US" sz="2000" b="1" dirty="0">
              <a:solidFill>
                <a:srgbClr val="000000"/>
              </a:solidFill>
            </a:endParaRPr>
          </a:p>
        </p:txBody>
      </p:sp>
      <p:sp>
        <p:nvSpPr>
          <p:cNvPr id="18456" name="Shape 24"/>
          <p:cNvSpPr>
            <a:spLocks noChangeArrowheads="1"/>
          </p:cNvSpPr>
          <p:nvPr/>
        </p:nvSpPr>
        <p:spPr bwMode="auto">
          <a:xfrm>
            <a:off x="6546850" y="2292350"/>
            <a:ext cx="927100" cy="927100"/>
          </a:xfrm>
          <a:prstGeom prst="ellipse">
            <a:avLst/>
          </a:prstGeom>
          <a:solidFill>
            <a:srgbClr val="B8860B"/>
          </a:solidFill>
          <a:ln w="25400">
            <a:solidFill>
              <a:srgbClr val="B8860B"/>
            </a:solidFill>
            <a:round/>
            <a:headEnd/>
            <a:tailEnd/>
          </a:ln>
        </p:spPr>
        <p:txBody>
          <a:bodyPr/>
          <a:lstStyle/>
          <a:p>
            <a:endParaRPr lang="en-IN"/>
          </a:p>
        </p:txBody>
      </p:sp>
      <p:sp>
        <p:nvSpPr>
          <p:cNvPr id="18457" name="Text 25"/>
          <p:cNvSpPr>
            <a:spLocks noChangeArrowheads="1"/>
          </p:cNvSpPr>
          <p:nvPr/>
        </p:nvSpPr>
        <p:spPr bwMode="auto">
          <a:xfrm>
            <a:off x="6546850" y="2292350"/>
            <a:ext cx="927100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en-US" altLang="en-US" sz="1200" b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ONGOING</a:t>
            </a:r>
            <a:endParaRPr lang="en-US" altLang="en-US" sz="1200"/>
          </a:p>
        </p:txBody>
      </p:sp>
      <p:sp>
        <p:nvSpPr>
          <p:cNvPr id="18458" name="Text 26"/>
          <p:cNvSpPr>
            <a:spLocks noChangeArrowheads="1"/>
          </p:cNvSpPr>
          <p:nvPr/>
        </p:nvSpPr>
        <p:spPr bwMode="auto">
          <a:xfrm>
            <a:off x="6366734" y="3243263"/>
            <a:ext cx="1463676" cy="243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en-US" altLang="en-US" sz="2000" b="1" dirty="0">
                <a:latin typeface="Calibri" pitchFamily="34" charset="0"/>
                <a:cs typeface="Calibri" pitchFamily="34" charset="0"/>
              </a:rPr>
              <a:t>Continuous</a:t>
            </a:r>
            <a:endParaRPr lang="en-US" altLang="en-US" sz="1000" b="1" dirty="0"/>
          </a:p>
        </p:txBody>
      </p:sp>
      <p:sp>
        <p:nvSpPr>
          <p:cNvPr id="18459" name="Shape 27"/>
          <p:cNvSpPr>
            <a:spLocks noChangeArrowheads="1"/>
          </p:cNvSpPr>
          <p:nvPr/>
        </p:nvSpPr>
        <p:spPr bwMode="auto">
          <a:xfrm>
            <a:off x="9534525" y="2292350"/>
            <a:ext cx="925513" cy="927100"/>
          </a:xfrm>
          <a:prstGeom prst="ellipse">
            <a:avLst/>
          </a:prstGeom>
          <a:solidFill>
            <a:srgbClr val="C0392B"/>
          </a:solidFill>
          <a:ln w="25400">
            <a:solidFill>
              <a:srgbClr val="C0392B"/>
            </a:solidFill>
            <a:round/>
            <a:headEnd/>
            <a:tailEnd/>
          </a:ln>
        </p:spPr>
        <p:txBody>
          <a:bodyPr/>
          <a:lstStyle/>
          <a:p>
            <a:endParaRPr lang="en-IN"/>
          </a:p>
        </p:txBody>
      </p:sp>
      <p:sp>
        <p:nvSpPr>
          <p:cNvPr id="30" name="Text 28"/>
          <p:cNvSpPr/>
          <p:nvPr/>
        </p:nvSpPr>
        <p:spPr>
          <a:xfrm>
            <a:off x="9534525" y="2316163"/>
            <a:ext cx="925513" cy="268287"/>
          </a:xfrm>
          <a:prstGeom prst="rect">
            <a:avLst/>
          </a:prstGeom>
          <a:noFill/>
          <a:ln/>
        </p:spPr>
        <p:txBody>
          <a:bodyPr lIns="0" tIns="0" rIns="0" bIns="0"/>
          <a:lstStyle/>
          <a:p>
            <a:pPr algn="ctr">
              <a:defRPr/>
            </a:pPr>
            <a:r>
              <a:rPr lang="en-US" sz="13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AUG</a:t>
            </a:r>
            <a:endParaRPr lang="en-US" sz="13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61" name="Text 29"/>
          <p:cNvSpPr>
            <a:spLocks noChangeArrowheads="1"/>
          </p:cNvSpPr>
          <p:nvPr/>
        </p:nvSpPr>
        <p:spPr bwMode="auto">
          <a:xfrm>
            <a:off x="9534525" y="2535238"/>
            <a:ext cx="925513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en-US" altLang="en-US" sz="24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10</a:t>
            </a:r>
            <a:endParaRPr lang="en-US" altLang="en-US" sz="2400" dirty="0"/>
          </a:p>
        </p:txBody>
      </p:sp>
      <p:sp>
        <p:nvSpPr>
          <p:cNvPr id="18462" name="Text 30"/>
          <p:cNvSpPr>
            <a:spLocks noChangeArrowheads="1"/>
          </p:cNvSpPr>
          <p:nvPr/>
        </p:nvSpPr>
        <p:spPr bwMode="auto">
          <a:xfrm>
            <a:off x="9534525" y="3243263"/>
            <a:ext cx="925513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en-US" altLang="en-US" sz="2000" b="1" dirty="0" smtClean="0">
                <a:latin typeface="Calibri" pitchFamily="34" charset="0"/>
                <a:cs typeface="Calibri" pitchFamily="34" charset="0"/>
              </a:rPr>
              <a:t>2027</a:t>
            </a:r>
            <a:endParaRPr lang="en-US" altLang="en-US" sz="2000" b="1" dirty="0"/>
          </a:p>
        </p:txBody>
      </p:sp>
      <p:sp>
        <p:nvSpPr>
          <p:cNvPr id="18463" name="Shape 31"/>
          <p:cNvSpPr>
            <a:spLocks noChangeShapeType="1"/>
          </p:cNvSpPr>
          <p:nvPr/>
        </p:nvSpPr>
        <p:spPr bwMode="auto">
          <a:xfrm>
            <a:off x="1219200" y="3219450"/>
            <a:ext cx="0" cy="534988"/>
          </a:xfrm>
          <a:prstGeom prst="line">
            <a:avLst/>
          </a:prstGeom>
          <a:noFill/>
          <a:ln w="19050">
            <a:solidFill>
              <a:srgbClr val="1E4D3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18464" name="Shape 32"/>
          <p:cNvSpPr>
            <a:spLocks noChangeShapeType="1"/>
          </p:cNvSpPr>
          <p:nvPr/>
        </p:nvSpPr>
        <p:spPr bwMode="auto">
          <a:xfrm>
            <a:off x="4144963" y="3219450"/>
            <a:ext cx="0" cy="5349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pPr algn="ctr"/>
            <a:endParaRPr lang="en-IN" sz="2000" b="1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465" name="Shape 33"/>
          <p:cNvSpPr>
            <a:spLocks noChangeShapeType="1"/>
          </p:cNvSpPr>
          <p:nvPr/>
        </p:nvSpPr>
        <p:spPr bwMode="auto">
          <a:xfrm>
            <a:off x="7010400" y="3219450"/>
            <a:ext cx="0" cy="534988"/>
          </a:xfrm>
          <a:prstGeom prst="line">
            <a:avLst/>
          </a:prstGeom>
          <a:noFill/>
          <a:ln w="19050">
            <a:solidFill>
              <a:srgbClr val="B8860B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18466" name="Shape 34"/>
          <p:cNvSpPr>
            <a:spLocks noChangeShapeType="1"/>
          </p:cNvSpPr>
          <p:nvPr/>
        </p:nvSpPr>
        <p:spPr bwMode="auto">
          <a:xfrm>
            <a:off x="9998075" y="3219450"/>
            <a:ext cx="0" cy="534988"/>
          </a:xfrm>
          <a:prstGeom prst="line">
            <a:avLst/>
          </a:prstGeom>
          <a:noFill/>
          <a:ln w="19050">
            <a:solidFill>
              <a:srgbClr val="C0392B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37" name="Shape 35"/>
          <p:cNvSpPr/>
          <p:nvPr/>
        </p:nvSpPr>
        <p:spPr>
          <a:xfrm>
            <a:off x="61119" y="3767138"/>
            <a:ext cx="2438400" cy="2865437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9050">
            <a:solidFill>
              <a:srgbClr val="1E4D30"/>
            </a:solidFill>
            <a:prstDash val="solid"/>
          </a:ln>
          <a:effectLst>
            <a:outerShdw blurRad="508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8468" name="Text 36"/>
          <p:cNvSpPr>
            <a:spLocks noChangeArrowheads="1"/>
          </p:cNvSpPr>
          <p:nvPr/>
        </p:nvSpPr>
        <p:spPr bwMode="auto">
          <a:xfrm>
            <a:off x="182563" y="3902075"/>
            <a:ext cx="2195512" cy="87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US" altLang="en-US" b="1" dirty="0">
                <a:solidFill>
                  <a:srgbClr val="008000"/>
                </a:solidFill>
                <a:latin typeface="Calibri" pitchFamily="34" charset="0"/>
                <a:cs typeface="Calibri" pitchFamily="34" charset="0"/>
              </a:rPr>
              <a:t>Re Constitution of EDC &amp; TBI Team</a:t>
            </a:r>
            <a:endParaRPr lang="en-US" altLang="en-US" dirty="0">
              <a:solidFill>
                <a:srgbClr val="008000"/>
              </a:solidFill>
            </a:endParaRPr>
          </a:p>
        </p:txBody>
      </p:sp>
      <p:sp>
        <p:nvSpPr>
          <p:cNvPr id="18469" name="Shape 37"/>
          <p:cNvSpPr>
            <a:spLocks noChangeShapeType="1"/>
          </p:cNvSpPr>
          <p:nvPr/>
        </p:nvSpPr>
        <p:spPr bwMode="auto">
          <a:xfrm>
            <a:off x="244475" y="4827588"/>
            <a:ext cx="2071688" cy="0"/>
          </a:xfrm>
          <a:prstGeom prst="line">
            <a:avLst/>
          </a:prstGeom>
          <a:noFill/>
          <a:ln w="9525">
            <a:solidFill>
              <a:srgbClr val="DDDDD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18470" name="Text 38"/>
          <p:cNvSpPr>
            <a:spLocks noChangeArrowheads="1"/>
          </p:cNvSpPr>
          <p:nvPr/>
        </p:nvSpPr>
        <p:spPr bwMode="auto">
          <a:xfrm>
            <a:off x="182563" y="4926013"/>
            <a:ext cx="2195512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US" altLang="en-US" sz="1600" b="1" dirty="0">
                <a:latin typeface="Calibri" pitchFamily="34" charset="0"/>
                <a:cs typeface="Calibri" pitchFamily="34" charset="0"/>
              </a:rPr>
              <a:t>Notify the core team for the Innovation &amp; Entrepreneurship Development Cell (EDC) and Technology Business Incubator (TBI).</a:t>
            </a:r>
            <a:endParaRPr lang="en-US" altLang="en-US" sz="1600" b="1" dirty="0"/>
          </a:p>
        </p:txBody>
      </p:sp>
      <p:sp>
        <p:nvSpPr>
          <p:cNvPr id="41" name="Shape 39"/>
          <p:cNvSpPr/>
          <p:nvPr/>
        </p:nvSpPr>
        <p:spPr>
          <a:xfrm>
            <a:off x="2889250" y="3754438"/>
            <a:ext cx="2438400" cy="2865437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9050">
            <a:solidFill>
              <a:srgbClr val="1A5276"/>
            </a:solidFill>
            <a:prstDash val="solid"/>
          </a:ln>
          <a:effectLst>
            <a:outerShdw blurRad="508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8472" name="Text 40"/>
          <p:cNvSpPr>
            <a:spLocks noChangeArrowheads="1"/>
          </p:cNvSpPr>
          <p:nvPr/>
        </p:nvSpPr>
        <p:spPr bwMode="auto">
          <a:xfrm>
            <a:off x="3011488" y="3902075"/>
            <a:ext cx="2193925" cy="87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US" altLang="en-US" b="1" dirty="0" smtClean="0">
                <a:solidFill>
                  <a:srgbClr val="1A5276"/>
                </a:solidFill>
                <a:latin typeface="Calibri" pitchFamily="34" charset="0"/>
                <a:cs typeface="Calibri" pitchFamily="34" charset="0"/>
              </a:rPr>
              <a:t>Integration of IIC and EDC  and rename </a:t>
            </a:r>
            <a:r>
              <a:rPr lang="en-US" altLang="en-US" b="1" dirty="0">
                <a:solidFill>
                  <a:srgbClr val="FF00FF"/>
                </a:solidFill>
                <a:latin typeface="Calibri" pitchFamily="34" charset="0"/>
                <a:cs typeface="Calibri" pitchFamily="34" charset="0"/>
              </a:rPr>
              <a:t>innovation and entrepreneurship cell </a:t>
            </a:r>
            <a:r>
              <a:rPr lang="en-US" altLang="en-US" b="1" dirty="0" smtClean="0">
                <a:solidFill>
                  <a:srgbClr val="FF00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en-US" b="1" dirty="0" smtClean="0">
                <a:latin typeface="Calibri" pitchFamily="34" charset="0"/>
                <a:cs typeface="Calibri" pitchFamily="34" charset="0"/>
              </a:rPr>
              <a:t>to </a:t>
            </a:r>
            <a:r>
              <a:rPr lang="en-US" altLang="en-US" b="1" dirty="0">
                <a:latin typeface="Calibri" pitchFamily="34" charset="0"/>
                <a:cs typeface="Calibri" pitchFamily="34" charset="0"/>
              </a:rPr>
              <a:t>foster innovation, entrepreneurship and startup development </a:t>
            </a:r>
            <a:endParaRPr lang="en-US" altLang="en-US" dirty="0"/>
          </a:p>
        </p:txBody>
      </p:sp>
      <p:sp>
        <p:nvSpPr>
          <p:cNvPr id="18473" name="Shape 41"/>
          <p:cNvSpPr>
            <a:spLocks noChangeShapeType="1"/>
          </p:cNvSpPr>
          <p:nvPr/>
        </p:nvSpPr>
        <p:spPr bwMode="auto">
          <a:xfrm>
            <a:off x="3071813" y="4827588"/>
            <a:ext cx="2073275" cy="0"/>
          </a:xfrm>
          <a:prstGeom prst="line">
            <a:avLst/>
          </a:prstGeom>
          <a:noFill/>
          <a:ln w="9525">
            <a:solidFill>
              <a:srgbClr val="DDDDD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45" name="Shape 43"/>
          <p:cNvSpPr/>
          <p:nvPr/>
        </p:nvSpPr>
        <p:spPr>
          <a:xfrm>
            <a:off x="5754688" y="3754438"/>
            <a:ext cx="2438400" cy="2865437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9050">
            <a:solidFill>
              <a:srgbClr val="B8860B"/>
            </a:solidFill>
            <a:prstDash val="solid"/>
          </a:ln>
          <a:effectLst>
            <a:outerShdw blurRad="508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8476" name="Text 44"/>
          <p:cNvSpPr>
            <a:spLocks noChangeArrowheads="1"/>
          </p:cNvSpPr>
          <p:nvPr/>
        </p:nvSpPr>
        <p:spPr bwMode="auto">
          <a:xfrm>
            <a:off x="5876925" y="3902075"/>
            <a:ext cx="2193925" cy="87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US" altLang="en-US" sz="1600" b="1">
                <a:solidFill>
                  <a:srgbClr val="B8860B"/>
                </a:solidFill>
                <a:latin typeface="Calibri" pitchFamily="34" charset="0"/>
                <a:cs typeface="Calibri" pitchFamily="34" charset="0"/>
              </a:rPr>
              <a:t>Funding to Support EDC</a:t>
            </a:r>
            <a:endParaRPr lang="en-US" altLang="en-US" sz="1600"/>
          </a:p>
          <a:p>
            <a:pPr algn="ctr"/>
            <a:r>
              <a:rPr lang="en-US" altLang="en-US" sz="1600" b="1">
                <a:solidFill>
                  <a:srgbClr val="B8860B"/>
                </a:solidFill>
                <a:latin typeface="Calibri" pitchFamily="34" charset="0"/>
                <a:cs typeface="Calibri" pitchFamily="34" charset="0"/>
              </a:rPr>
              <a:t>Ecosystem</a:t>
            </a:r>
            <a:endParaRPr lang="en-US" altLang="en-US" sz="1600"/>
          </a:p>
        </p:txBody>
      </p:sp>
      <p:sp>
        <p:nvSpPr>
          <p:cNvPr id="18477" name="Shape 45"/>
          <p:cNvSpPr>
            <a:spLocks noChangeShapeType="1"/>
          </p:cNvSpPr>
          <p:nvPr/>
        </p:nvSpPr>
        <p:spPr bwMode="auto">
          <a:xfrm>
            <a:off x="5937250" y="4827588"/>
            <a:ext cx="2073275" cy="0"/>
          </a:xfrm>
          <a:prstGeom prst="line">
            <a:avLst/>
          </a:prstGeom>
          <a:noFill/>
          <a:ln w="9525">
            <a:solidFill>
              <a:srgbClr val="DDDDD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48" name="Text 46"/>
          <p:cNvSpPr/>
          <p:nvPr/>
        </p:nvSpPr>
        <p:spPr>
          <a:xfrm>
            <a:off x="5876925" y="4926013"/>
            <a:ext cx="2193925" cy="1524000"/>
          </a:xfrm>
          <a:prstGeom prst="rect">
            <a:avLst/>
          </a:prstGeom>
          <a:noFill/>
          <a:ln/>
        </p:spPr>
        <p:txBody>
          <a:bodyPr/>
          <a:lstStyle/>
          <a:p>
            <a:pPr algn="ctr">
              <a:defRPr/>
            </a:pPr>
            <a:r>
              <a:rPr lang="en-US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Secure funding to support Student, Faculty &amp; Industry entrepreneurship initiatives across the ecosystem</a:t>
            </a:r>
            <a:r>
              <a:rPr lang="en-US" sz="1133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133" b="1" dirty="0"/>
          </a:p>
        </p:txBody>
      </p:sp>
      <p:sp>
        <p:nvSpPr>
          <p:cNvPr id="49" name="Shape 47"/>
          <p:cNvSpPr/>
          <p:nvPr/>
        </p:nvSpPr>
        <p:spPr>
          <a:xfrm>
            <a:off x="8594725" y="3754438"/>
            <a:ext cx="2438400" cy="2865437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9050">
            <a:solidFill>
              <a:srgbClr val="C0392B"/>
            </a:solidFill>
            <a:prstDash val="solid"/>
          </a:ln>
          <a:effectLst>
            <a:outerShdw blurRad="508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8480" name="Text 48"/>
          <p:cNvSpPr>
            <a:spLocks noChangeArrowheads="1"/>
          </p:cNvSpPr>
          <p:nvPr/>
        </p:nvSpPr>
        <p:spPr bwMode="auto">
          <a:xfrm>
            <a:off x="8716963" y="3902075"/>
            <a:ext cx="2195512" cy="87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US" altLang="en-US" sz="1600" b="1">
                <a:solidFill>
                  <a:srgbClr val="C0392B"/>
                </a:solidFill>
                <a:latin typeface="Calibri" pitchFamily="34" charset="0"/>
                <a:cs typeface="Calibri" pitchFamily="34" charset="0"/>
              </a:rPr>
              <a:t>Innovation-to-Startup</a:t>
            </a:r>
            <a:endParaRPr lang="en-US" altLang="en-US" sz="1600"/>
          </a:p>
          <a:p>
            <a:pPr algn="ctr"/>
            <a:r>
              <a:rPr lang="en-US" altLang="en-US" sz="1600" b="1">
                <a:solidFill>
                  <a:srgbClr val="C0392B"/>
                </a:solidFill>
                <a:latin typeface="Calibri" pitchFamily="34" charset="0"/>
                <a:cs typeface="Calibri" pitchFamily="34" charset="0"/>
              </a:rPr>
              <a:t>Pipeline</a:t>
            </a:r>
            <a:endParaRPr lang="en-US" altLang="en-US" sz="1600"/>
          </a:p>
        </p:txBody>
      </p:sp>
      <p:sp>
        <p:nvSpPr>
          <p:cNvPr id="18481" name="Shape 49"/>
          <p:cNvSpPr>
            <a:spLocks noChangeShapeType="1"/>
          </p:cNvSpPr>
          <p:nvPr/>
        </p:nvSpPr>
        <p:spPr bwMode="auto">
          <a:xfrm>
            <a:off x="8778875" y="4827588"/>
            <a:ext cx="2071688" cy="0"/>
          </a:xfrm>
          <a:prstGeom prst="line">
            <a:avLst/>
          </a:prstGeom>
          <a:noFill/>
          <a:ln w="9525">
            <a:solidFill>
              <a:srgbClr val="DDDDD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52" name="Text 50"/>
          <p:cNvSpPr/>
          <p:nvPr/>
        </p:nvSpPr>
        <p:spPr>
          <a:xfrm>
            <a:off x="8716963" y="4926013"/>
            <a:ext cx="2195512" cy="1524000"/>
          </a:xfrm>
          <a:prstGeom prst="rect">
            <a:avLst/>
          </a:prstGeom>
          <a:noFill/>
          <a:ln/>
        </p:spPr>
        <p:txBody>
          <a:bodyPr/>
          <a:lstStyle/>
          <a:p>
            <a:pPr algn="ctr">
              <a:defRPr/>
            </a:pPr>
            <a:r>
              <a:rPr lang="en-US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Capacity building to convert ideas from the Idea Lab into a structured, mentor-supported startup pipeline</a:t>
            </a:r>
            <a:r>
              <a:rPr lang="en-US" sz="1133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133" b="1" dirty="0"/>
          </a:p>
        </p:txBody>
      </p:sp>
      <p:sp>
        <p:nvSpPr>
          <p:cNvPr id="53" name="Text 51"/>
          <p:cNvSpPr/>
          <p:nvPr/>
        </p:nvSpPr>
        <p:spPr>
          <a:xfrm>
            <a:off x="609600" y="6461125"/>
            <a:ext cx="10972800" cy="304800"/>
          </a:xfrm>
          <a:prstGeom prst="rect">
            <a:avLst/>
          </a:prstGeom>
          <a:noFill/>
          <a:ln/>
        </p:spPr>
        <p:txBody>
          <a:bodyPr anchor="ctr"/>
          <a:lstStyle/>
          <a:p>
            <a:pPr algn="ctr">
              <a:defRPr/>
            </a:pPr>
            <a:r>
              <a:rPr lang="en-US" sz="1067" i="1" dirty="0">
                <a:solidFill>
                  <a:srgbClr val="6666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</a:t>
            </a:r>
            <a:endParaRPr lang="en-US" sz="10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Arrow: Down 53"/>
          <p:cNvSpPr/>
          <p:nvPr/>
        </p:nvSpPr>
        <p:spPr>
          <a:xfrm>
            <a:off x="4608513" y="1597025"/>
            <a:ext cx="287337" cy="34131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/>
          </a:p>
        </p:txBody>
      </p:sp>
      <p:sp>
        <p:nvSpPr>
          <p:cNvPr id="2" name="Right Arrow 1"/>
          <p:cNvSpPr/>
          <p:nvPr/>
        </p:nvSpPr>
        <p:spPr>
          <a:xfrm>
            <a:off x="609600" y="1597025"/>
            <a:ext cx="1073150" cy="170656"/>
          </a:xfrm>
          <a:prstGeom prst="rightArrow">
            <a:avLst/>
          </a:prstGeom>
          <a:solidFill>
            <a:srgbClr val="00B05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5" name="Shape 33"/>
          <p:cNvSpPr>
            <a:spLocks noChangeShapeType="1"/>
          </p:cNvSpPr>
          <p:nvPr/>
        </p:nvSpPr>
        <p:spPr bwMode="auto">
          <a:xfrm>
            <a:off x="4117254" y="3218656"/>
            <a:ext cx="0" cy="534988"/>
          </a:xfrm>
          <a:prstGeom prst="line">
            <a:avLst/>
          </a:prstGeom>
          <a:noFill/>
          <a:ln w="19050">
            <a:solidFill>
              <a:srgbClr val="B8860B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55027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67" y="359900"/>
            <a:ext cx="10657184" cy="4653279"/>
          </a:xfrm>
        </p:spPr>
        <p:txBody>
          <a:bodyPr>
            <a:normAutofit/>
          </a:bodyPr>
          <a:lstStyle/>
          <a:p>
            <a:pPr algn="ctr"/>
            <a:r>
              <a:rPr lang="en-US" sz="2800" b="1" i="1" dirty="0">
                <a:solidFill>
                  <a:srgbClr val="FF0000"/>
                </a:solidFill>
              </a:rPr>
              <a:t>Siddhartha Academy of Higher Education (SAHE)</a:t>
            </a:r>
            <a:br>
              <a:rPr lang="en-US" sz="2800" b="1" i="1" dirty="0">
                <a:solidFill>
                  <a:srgbClr val="FF0000"/>
                </a:solidFill>
              </a:rPr>
            </a:br>
            <a:r>
              <a:rPr lang="en-US" sz="2800" b="1" i="1" dirty="0">
                <a:solidFill>
                  <a:srgbClr val="FF0000"/>
                </a:solidFill>
              </a:rPr>
              <a:t/>
            </a:r>
            <a:br>
              <a:rPr lang="en-US" sz="2800" b="1" i="1" dirty="0">
                <a:solidFill>
                  <a:srgbClr val="FF0000"/>
                </a:solidFill>
              </a:rPr>
            </a:br>
            <a:r>
              <a:rPr lang="en-US" sz="4400" b="1" dirty="0">
                <a:solidFill>
                  <a:srgbClr val="00B050"/>
                </a:solidFill>
              </a:rPr>
              <a:t>8th IQAC Meeting</a:t>
            </a:r>
            <a:r>
              <a:rPr lang="en-US" dirty="0">
                <a:solidFill>
                  <a:srgbClr val="00B050"/>
                </a:solidFill>
              </a:rPr>
              <a:t/>
            </a:r>
            <a:br>
              <a:rPr lang="en-US" dirty="0">
                <a:solidFill>
                  <a:srgbClr val="00B050"/>
                </a:solidFill>
              </a:rPr>
            </a:br>
            <a:r>
              <a:rPr lang="en-US" dirty="0">
                <a:solidFill>
                  <a:srgbClr val="00B050"/>
                </a:solidFill>
              </a:rPr>
              <a:t>2</a:t>
            </a:r>
            <a:r>
              <a:rPr lang="en-US" baseline="30000" dirty="0">
                <a:solidFill>
                  <a:srgbClr val="00B050"/>
                </a:solidFill>
              </a:rPr>
              <a:t>nd</a:t>
            </a:r>
            <a:r>
              <a:rPr lang="en-US" dirty="0">
                <a:solidFill>
                  <a:srgbClr val="00B050"/>
                </a:solidFill>
              </a:rPr>
              <a:t> Agenda Point for discussion</a:t>
            </a:r>
            <a:br>
              <a:rPr lang="en-US" dirty="0">
                <a:solidFill>
                  <a:srgbClr val="00B050"/>
                </a:solidFill>
              </a:rPr>
            </a:br>
            <a:r>
              <a:rPr lang="en-US" b="1" dirty="0"/>
              <a:t>Strategies for Enhancing University Perception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2647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55640"/>
            <a:ext cx="12192000" cy="4525963"/>
          </a:xfrm>
        </p:spPr>
        <p:txBody>
          <a:bodyPr>
            <a:noAutofit/>
          </a:bodyPr>
          <a:lstStyle/>
          <a:p>
            <a:endParaRPr lang="en-US" sz="1100" b="1" dirty="0"/>
          </a:p>
          <a:p>
            <a:endParaRPr lang="en-US" sz="1400" b="1" dirty="0"/>
          </a:p>
          <a:p>
            <a:pPr marL="0" indent="0">
              <a:buNone/>
            </a:pPr>
            <a:r>
              <a:rPr lang="en-US" b="1" dirty="0"/>
              <a:t>The collective opinion about </a:t>
            </a:r>
          </a:p>
          <a:p>
            <a:pPr marL="0" indent="0">
              <a:buNone/>
            </a:pPr>
            <a:r>
              <a:rPr lang="en-US" b="1" dirty="0"/>
              <a:t>Academic reputation/ Placements/ Industrial relations/ Research excellence/Innovation eco system/ </a:t>
            </a:r>
            <a:r>
              <a:rPr lang="en-IN" b="1" dirty="0"/>
              <a:t>Graduate Employability</a:t>
            </a:r>
            <a:r>
              <a:rPr lang="en-IN" dirty="0"/>
              <a:t> / </a:t>
            </a:r>
            <a:r>
              <a:rPr lang="en-US" b="1" dirty="0"/>
              <a:t>Institutional visibility from </a:t>
            </a:r>
          </a:p>
          <a:p>
            <a:r>
              <a:rPr lang="en-US" b="1" dirty="0">
                <a:solidFill>
                  <a:srgbClr val="7030A0"/>
                </a:solidFill>
              </a:rPr>
              <a:t>Academic peers</a:t>
            </a:r>
          </a:p>
          <a:p>
            <a:r>
              <a:rPr lang="en-US" b="1" dirty="0">
                <a:solidFill>
                  <a:srgbClr val="7030A0"/>
                </a:solidFill>
              </a:rPr>
              <a:t>Employers</a:t>
            </a:r>
          </a:p>
          <a:p>
            <a:r>
              <a:rPr lang="en-US" b="1" dirty="0">
                <a:solidFill>
                  <a:srgbClr val="7030A0"/>
                </a:solidFill>
              </a:rPr>
              <a:t>Researchers</a:t>
            </a:r>
          </a:p>
          <a:p>
            <a:r>
              <a:rPr lang="en-US" b="1" dirty="0">
                <a:solidFill>
                  <a:srgbClr val="7030A0"/>
                </a:solidFill>
              </a:rPr>
              <a:t>Alumni</a:t>
            </a:r>
          </a:p>
          <a:p>
            <a:r>
              <a:rPr lang="en-US" b="1" dirty="0">
                <a:solidFill>
                  <a:srgbClr val="7030A0"/>
                </a:solidFill>
              </a:rPr>
              <a:t>Society </a:t>
            </a:r>
            <a:endParaRPr lang="en-IN" dirty="0">
              <a:solidFill>
                <a:srgbClr val="7030A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IN" sz="4000" b="1" dirty="0">
                <a:solidFill>
                  <a:srgbClr val="FF0000"/>
                </a:solidFill>
              </a:rPr>
              <a:t>University Perception </a:t>
            </a:r>
          </a:p>
        </p:txBody>
      </p:sp>
    </p:spTree>
    <p:extLst>
      <p:ext uri="{BB962C8B-B14F-4D97-AF65-F5344CB8AC3E}">
        <p14:creationId xmlns:p14="http://schemas.microsoft.com/office/powerpoint/2010/main" val="4047734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IN" sz="4000" b="1" dirty="0">
                <a:solidFill>
                  <a:srgbClr val="FF0000"/>
                </a:solidFill>
              </a:rPr>
              <a:t>Why University Perception Matters?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3200" y="914402"/>
            <a:ext cx="11785600" cy="584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2800" b="1" dirty="0">
                <a:solidFill>
                  <a:srgbClr val="0070C0"/>
                </a:solidFill>
                <a:latin typeface="Calibri"/>
                <a:cs typeface="+mn-cs"/>
              </a:rPr>
              <a:t>NIRF Perception Weightage = 10% </a:t>
            </a:r>
          </a:p>
          <a:p>
            <a:pPr marL="457200" indent="-4572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2800" b="1" dirty="0">
                <a:solidFill>
                  <a:srgbClr val="0070C0"/>
                </a:solidFill>
                <a:latin typeface="Calibri"/>
                <a:cs typeface="+mn-cs"/>
              </a:rPr>
              <a:t>QS/THE rankings strongly depend on reputation </a:t>
            </a:r>
          </a:p>
          <a:p>
            <a:pPr marL="457200" indent="-4572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2800" b="1" dirty="0">
                <a:solidFill>
                  <a:srgbClr val="0070C0"/>
                </a:solidFill>
                <a:latin typeface="Calibri"/>
                <a:cs typeface="+mn-cs"/>
              </a:rPr>
              <a:t>NAAC Binary Accreditation indirectly measures perception through outcomes and institutional maturity</a:t>
            </a:r>
          </a:p>
          <a:p>
            <a:pPr marL="457200" indent="-4572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2800" b="1" dirty="0">
                <a:solidFill>
                  <a:srgbClr val="0070C0"/>
                </a:solidFill>
                <a:latin typeface="Calibri"/>
                <a:cs typeface="+mn-cs"/>
              </a:rPr>
              <a:t> Employer Confidence </a:t>
            </a:r>
          </a:p>
          <a:p>
            <a:pPr marL="457200" indent="-4572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2800" b="1" dirty="0">
                <a:solidFill>
                  <a:srgbClr val="0070C0"/>
                </a:solidFill>
                <a:latin typeface="Calibri"/>
                <a:cs typeface="+mn-cs"/>
              </a:rPr>
              <a:t>Confidence Research Collaborations </a:t>
            </a:r>
          </a:p>
          <a:p>
            <a:pPr marL="457200" indent="-4572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2800" b="1" dirty="0">
                <a:solidFill>
                  <a:srgbClr val="0070C0"/>
                </a:solidFill>
                <a:latin typeface="Calibri"/>
                <a:cs typeface="+mn-cs"/>
              </a:rPr>
              <a:t>Student Admissions </a:t>
            </a:r>
          </a:p>
          <a:p>
            <a:pPr marL="457200" indent="-4572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2800" b="1" dirty="0">
                <a:solidFill>
                  <a:srgbClr val="0070C0"/>
                </a:solidFill>
                <a:latin typeface="Calibri"/>
                <a:cs typeface="+mn-cs"/>
              </a:rPr>
              <a:t>Funding Opportunities</a:t>
            </a:r>
          </a:p>
          <a:p>
            <a:pPr marL="457200" indent="-4572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2800" b="1" dirty="0">
                <a:solidFill>
                  <a:srgbClr val="0070C0"/>
                </a:solidFill>
                <a:latin typeface="Calibri"/>
                <a:cs typeface="+mn-cs"/>
              </a:rPr>
              <a:t>Better National and International Visibility</a:t>
            </a:r>
            <a:endParaRPr lang="en-IN" sz="2800" b="1" dirty="0">
              <a:solidFill>
                <a:srgbClr val="0070C0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1602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FF0000"/>
                </a:solidFill>
              </a:rPr>
              <a:t>Key Drivers of University Perception and Ranking</a:t>
            </a:r>
            <a:endParaRPr lang="en-IN" sz="3200" b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885646"/>
            <a:ext cx="12192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IN" sz="2800" b="1" dirty="0">
                <a:solidFill>
                  <a:srgbClr val="7030A0"/>
                </a:solidFill>
                <a:latin typeface="Calibri"/>
                <a:cs typeface="+mn-cs"/>
              </a:rPr>
              <a:t>Deemed-to-be University status granted in March 2024 </a:t>
            </a: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IN" sz="2800" b="1" dirty="0">
                <a:solidFill>
                  <a:srgbClr val="7030A0"/>
                </a:solidFill>
                <a:latin typeface="Calibri"/>
                <a:cs typeface="+mn-cs"/>
              </a:rPr>
              <a:t>Strong engineering legacy through VRSEC </a:t>
            </a: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IN" sz="2800" b="1" dirty="0">
                <a:solidFill>
                  <a:srgbClr val="7030A0"/>
                </a:solidFill>
                <a:latin typeface="Calibri"/>
                <a:cs typeface="+mn-cs"/>
              </a:rPr>
              <a:t>NBA accredited programs- All</a:t>
            </a: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IN" sz="2800" b="1" dirty="0">
                <a:solidFill>
                  <a:srgbClr val="7030A0"/>
                </a:solidFill>
                <a:latin typeface="Calibri"/>
                <a:cs typeface="+mn-cs"/>
              </a:rPr>
              <a:t>NAAC accredited institution</a:t>
            </a: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IN" sz="2800" b="1" dirty="0">
                <a:solidFill>
                  <a:srgbClr val="7030A0"/>
                </a:solidFill>
                <a:latin typeface="Calibri"/>
                <a:cs typeface="+mn-cs"/>
              </a:rPr>
              <a:t>NIRF rank band: 150-200 for AY 2025</a:t>
            </a: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2800" b="1" dirty="0">
                <a:solidFill>
                  <a:srgbClr val="7030A0"/>
                </a:solidFill>
                <a:latin typeface="Calibri"/>
                <a:cs typeface="+mn-cs"/>
              </a:rPr>
              <a:t>Scientific and Industrial Research Organization (SIRO) </a:t>
            </a:r>
            <a:r>
              <a:rPr lang="en-IN" sz="2800" b="1" dirty="0">
                <a:solidFill>
                  <a:srgbClr val="7030A0"/>
                </a:solidFill>
                <a:latin typeface="Calibri"/>
                <a:cs typeface="+mn-cs"/>
              </a:rPr>
              <a:t> recognised Institution  </a:t>
            </a: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2800" b="1" dirty="0">
                <a:solidFill>
                  <a:srgbClr val="7030A0"/>
                </a:solidFill>
                <a:latin typeface="Calibri"/>
                <a:cs typeface="+mn-cs"/>
              </a:rPr>
              <a:t>No. of Publications: </a:t>
            </a:r>
            <a:r>
              <a:rPr lang="en-US" sz="2800" b="1" dirty="0" smtClean="0">
                <a:solidFill>
                  <a:srgbClr val="7030A0"/>
                </a:solidFill>
                <a:latin typeface="Calibri"/>
                <a:cs typeface="+mn-cs"/>
              </a:rPr>
              <a:t>CY-2025-993</a:t>
            </a:r>
            <a:endParaRPr lang="en-US" sz="2800" b="1" dirty="0">
              <a:solidFill>
                <a:srgbClr val="7030A0"/>
              </a:solidFill>
              <a:latin typeface="Calibri"/>
              <a:cs typeface="+mn-cs"/>
            </a:endParaRP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IN" sz="2800" b="1" dirty="0">
                <a:solidFill>
                  <a:srgbClr val="7030A0"/>
                </a:solidFill>
                <a:latin typeface="Calibri"/>
                <a:cs typeface="+mn-cs"/>
              </a:rPr>
              <a:t>Outcome-Based Education (OBE)</a:t>
            </a: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2800" b="1" dirty="0">
                <a:solidFill>
                  <a:srgbClr val="7030A0"/>
                </a:solidFill>
                <a:latin typeface="Calibri"/>
                <a:cs typeface="+mn-cs"/>
              </a:rPr>
              <a:t>Placements- AY 2025-26: 2109</a:t>
            </a: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2800" b="1" dirty="0">
                <a:solidFill>
                  <a:srgbClr val="7030A0"/>
                </a:solidFill>
                <a:latin typeface="Calibri"/>
                <a:cs typeface="+mn-cs"/>
              </a:rPr>
              <a:t>Strong Alumni Network </a:t>
            </a: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IN" sz="2800" b="1" dirty="0">
                <a:solidFill>
                  <a:srgbClr val="7030A0"/>
                </a:solidFill>
                <a:latin typeface="Calibri"/>
                <a:cs typeface="+mn-cs"/>
              </a:rPr>
              <a:t>Active IQAC and R&amp;D framework </a:t>
            </a: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en-IN" sz="2800" b="1" dirty="0">
              <a:solidFill>
                <a:srgbClr val="7030A0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1328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1857386"/>
              </p:ext>
            </p:extLst>
          </p:nvPr>
        </p:nvGraphicFramePr>
        <p:xfrm>
          <a:off x="0" y="1066800"/>
          <a:ext cx="12048661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IN" sz="4000" b="1" dirty="0">
                <a:solidFill>
                  <a:srgbClr val="7030A0"/>
                </a:solidFill>
              </a:rPr>
              <a:t>Main Sources of University Perception</a:t>
            </a:r>
          </a:p>
        </p:txBody>
      </p:sp>
    </p:spTree>
    <p:extLst>
      <p:ext uri="{BB962C8B-B14F-4D97-AF65-F5344CB8AC3E}">
        <p14:creationId xmlns:p14="http://schemas.microsoft.com/office/powerpoint/2010/main" val="2189277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Perception Areas to Focus</a:t>
            </a:r>
            <a:endParaRPr lang="en-IN" b="1" dirty="0">
              <a:solidFill>
                <a:srgbClr val="FF0000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70524"/>
              </p:ext>
            </p:extLst>
          </p:nvPr>
        </p:nvGraphicFramePr>
        <p:xfrm>
          <a:off x="609600" y="1447800"/>
          <a:ext cx="109728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2625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Strategy</a:t>
            </a:r>
            <a:endParaRPr lang="en-IN" b="1" dirty="0">
              <a:solidFill>
                <a:srgbClr val="FF0000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4581383"/>
              </p:ext>
            </p:extLst>
          </p:nvPr>
        </p:nvGraphicFramePr>
        <p:xfrm>
          <a:off x="609600" y="1447800"/>
          <a:ext cx="109728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11882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/>
              <a:t>Strategic Plan for Enhancing University Perception</a:t>
            </a:r>
            <a:endParaRPr lang="en-IN" sz="3200" b="1" dirty="0"/>
          </a:p>
        </p:txBody>
      </p:sp>
      <p:sp>
        <p:nvSpPr>
          <p:cNvPr id="43011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3B3A98EF-0258-456A-9996-5C1706B2676D}" type="slidenum">
              <a:rPr lang="en-US" smtClean="0">
                <a:solidFill>
                  <a:srgbClr val="898989"/>
                </a:solidFill>
                <a:latin typeface="Calibri" pitchFamily="34" charset="0"/>
              </a:rPr>
              <a:pPr/>
              <a:t>38</a:t>
            </a:fld>
            <a:endParaRPr lang="en-US">
              <a:solidFill>
                <a:srgbClr val="898989"/>
              </a:solidFill>
              <a:latin typeface="Calibri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8690618"/>
              </p:ext>
            </p:extLst>
          </p:nvPr>
        </p:nvGraphicFramePr>
        <p:xfrm>
          <a:off x="203200" y="752475"/>
          <a:ext cx="11785600" cy="53930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9876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39969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00575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81385"/>
              </a:tblGrid>
              <a:tr h="4362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 No</a:t>
                      </a:r>
                      <a:endParaRPr lang="en-IN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800" b="1" u="none" strike="noStrike" dirty="0">
                          <a:effectLst/>
                        </a:rPr>
                        <a:t> Strategic activity </a:t>
                      </a:r>
                      <a:endParaRPr lang="en-IN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IN" sz="2800" b="1" u="none" strike="noStrike" dirty="0">
                          <a:effectLst/>
                        </a:rPr>
                        <a:t> Action to be taken </a:t>
                      </a:r>
                      <a:endParaRPr lang="en-IN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23987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IN" sz="2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2000" b="0" dirty="0"/>
                        <a:t>Research Visibility &amp; </a:t>
                      </a:r>
                      <a:r>
                        <a:rPr lang="en-IN" sz="2000" b="0" dirty="0" smtClean="0"/>
                        <a:t>Branding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6213" indent="0">
                        <a:buFont typeface="Arial" pitchFamily="34" charset="0"/>
                        <a:buNone/>
                      </a:pP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Effective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issemination of research and innovation achievements to students, academic peers, collaborating institutions/ Industry and alumni </a:t>
                      </a:r>
                      <a:endParaRPr lang="en-IN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93663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IN" sz="2000" dirty="0" smtClean="0"/>
                        <a:t>Use the university website, social media, newsletters, press releases, media coverage, </a:t>
                      </a:r>
                      <a:r>
                        <a:rPr lang="en-IN" sz="2000" b="1" dirty="0" err="1" smtClean="0"/>
                        <a:t>WhatsApp</a:t>
                      </a:r>
                      <a:r>
                        <a:rPr lang="en-IN" sz="2000" b="1" dirty="0" smtClean="0"/>
                        <a:t> </a:t>
                      </a:r>
                      <a:r>
                        <a:rPr lang="en-IN" sz="2000" dirty="0" smtClean="0"/>
                        <a:t>videos, infographics, alumni networks, webinars</a:t>
                      </a:r>
                      <a:r>
                        <a:rPr lang="en-IN" sz="2000" baseline="0" dirty="0" smtClean="0"/>
                        <a:t> </a:t>
                      </a:r>
                      <a:r>
                        <a:rPr lang="en-IN" sz="2000" dirty="0" smtClean="0"/>
                        <a:t>and professional platforms such as </a:t>
                      </a:r>
                      <a:r>
                        <a:rPr lang="en-IN" sz="2000" b="1" dirty="0" smtClean="0"/>
                        <a:t>LinkedIn, YouTube </a:t>
                      </a:r>
                      <a:r>
                        <a:rPr lang="en-IN" sz="2000" dirty="0" err="1" smtClean="0"/>
                        <a:t>etc</a:t>
                      </a:r>
                      <a:endParaRPr lang="en-IN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455010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en-IN" sz="2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Placement Visibility &amp; Employer Branding</a:t>
                      </a:r>
                      <a:r>
                        <a:rPr lang="en-IN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IN" sz="2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6213" indent="0" algn="l" fontAlgn="b">
                        <a:buFont typeface="Arial" pitchFamily="34" charset="0"/>
                        <a:buNone/>
                      </a:pPr>
                      <a:r>
                        <a:rPr lang="en-US" sz="2000" dirty="0" smtClean="0"/>
                        <a:t>Share placement achievements, recruiter partnerships with students, parents, employers, industry and alumni  </a:t>
                      </a:r>
                    </a:p>
                  </a:txBody>
                  <a:tcPr marL="12700" marR="12700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342900" indent="-342900" algn="l" fontAlgn="b">
                        <a:buFont typeface="Arial" pitchFamily="34" charset="0"/>
                        <a:buChar char="•"/>
                      </a:pPr>
                      <a:endParaRPr lang="en-IN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97243">
                <a:tc rowSpan="2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en-IN" sz="2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Alumni &amp; Stakeholder Engagement</a:t>
                      </a:r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Regular Parent interaction through portal </a:t>
                      </a:r>
                      <a:endParaRPr lang="en-IN" sz="20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176213" indent="0" algn="l" fontAlgn="b"/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Share university achievements and alumni success stories with alumni, employers, academic peers.</a:t>
                      </a:r>
                    </a:p>
                  </a:txBody>
                  <a:tcPr marL="12700" marR="12700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97243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76213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Implementation of Active Automation parent interaction portal  by data Centre  before  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20th August 2026</a:t>
                      </a:r>
                      <a:endParaRPr lang="en-IN" sz="2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9585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/>
              <a:t>Strategic Plan for Enhancing University Perception</a:t>
            </a:r>
            <a:endParaRPr lang="en-IN" sz="3200" b="1" dirty="0"/>
          </a:p>
        </p:txBody>
      </p:sp>
      <p:sp>
        <p:nvSpPr>
          <p:cNvPr id="43011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3B3A98EF-0258-456A-9996-5C1706B2676D}" type="slidenum">
              <a:rPr lang="en-US" smtClean="0">
                <a:solidFill>
                  <a:srgbClr val="898989"/>
                </a:solidFill>
                <a:latin typeface="Calibri" pitchFamily="34" charset="0"/>
              </a:rPr>
              <a:pPr/>
              <a:t>39</a:t>
            </a:fld>
            <a:endParaRPr lang="en-US">
              <a:solidFill>
                <a:srgbClr val="898989"/>
              </a:solidFill>
              <a:latin typeface="Calibri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0360539"/>
              </p:ext>
            </p:extLst>
          </p:nvPr>
        </p:nvGraphicFramePr>
        <p:xfrm>
          <a:off x="203200" y="752475"/>
          <a:ext cx="11785600" cy="50497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7461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40746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3035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362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 No</a:t>
                      </a:r>
                      <a:endParaRPr lang="en-IN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800" b="1" u="none" strike="noStrike" dirty="0">
                          <a:effectLst/>
                        </a:rPr>
                        <a:t> Strategic activity </a:t>
                      </a:r>
                      <a:endParaRPr lang="en-IN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800" b="1" u="none" strike="noStrike" dirty="0">
                          <a:effectLst/>
                        </a:rPr>
                        <a:t> Action to be taken </a:t>
                      </a:r>
                      <a:endParaRPr lang="en-IN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455010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en-IN" sz="2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3663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IN" sz="1800" b="1" kern="1200" dirty="0" smtClean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Digital Visibility</a:t>
                      </a:r>
                      <a:endParaRPr lang="en-IN" sz="1800" b="0" kern="1200" dirty="0" smtClean="0">
                        <a:solidFill>
                          <a:srgbClr val="0000FF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93663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IN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Create </a:t>
                      </a:r>
                      <a:r>
                        <a:rPr lang="en-IN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 maintain a Google Knowledge Panel for </a:t>
                      </a:r>
                      <a:r>
                        <a:rPr lang="en-IN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University</a:t>
                      </a:r>
                    </a:p>
                    <a:p>
                      <a:pPr marL="93663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IN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Build </a:t>
                      </a:r>
                      <a:r>
                        <a:rPr lang="en-IN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visible Wikipedia presence for </a:t>
                      </a:r>
                      <a:r>
                        <a:rPr lang="en-IN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University</a:t>
                      </a:r>
                    </a:p>
                    <a:p>
                      <a:pPr marL="93663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IN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Website Traffic, Social Media Reach, Media Mentions</a:t>
                      </a:r>
                      <a:r>
                        <a:rPr lang="en-IN" sz="18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to be increased</a:t>
                      </a:r>
                      <a:endParaRPr lang="en-IN" sz="18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3663" indent="0" algn="l" fontAlgn="b"/>
                      <a:r>
                        <a:rPr lang="en-US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Data</a:t>
                      </a:r>
                      <a:r>
                        <a:rPr lang="en-US" sz="20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centre of the university in association with SPOC nominated by the university </a:t>
                      </a:r>
                      <a:r>
                        <a:rPr lang="en-US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will </a:t>
                      </a: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implement strategic</a:t>
                      </a:r>
                      <a:r>
                        <a:rPr lang="en-US" sz="2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plan </a:t>
                      </a:r>
                      <a:r>
                        <a:rPr lang="en-US" sz="2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by </a:t>
                      </a:r>
                      <a:r>
                        <a:rPr lang="en-US" sz="20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r>
                        <a:rPr lang="en-US" sz="2000" b="1" kern="1200" baseline="300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20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August</a:t>
                      </a:r>
                      <a:r>
                        <a:rPr lang="en-US" sz="2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to IQAC</a:t>
                      </a:r>
                      <a:endParaRPr lang="en-IN" sz="2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5010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en-IN" sz="2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3663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International</a:t>
                      </a:r>
                      <a:r>
                        <a:rPr lang="en-US" sz="1800" b="1" kern="1200" baseline="0" dirty="0" smtClean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smtClean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relations for Global Visibility</a:t>
                      </a:r>
                      <a:endParaRPr lang="en-IN" sz="2000" b="1" kern="1200" dirty="0" smtClean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93663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MoU’s</a:t>
                      </a:r>
                      <a:r>
                        <a:rPr lang="en-IN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international </a:t>
                      </a:r>
                      <a:r>
                        <a:rPr lang="en-IN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collaborations</a:t>
                      </a:r>
                      <a:r>
                        <a:rPr lang="en-IN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N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 </a:t>
                      </a:r>
                      <a:r>
                        <a:rPr lang="en-IN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International Placements </a:t>
                      </a:r>
                      <a:endParaRPr lang="en-IN" sz="18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93663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Initiate </a:t>
                      </a:r>
                      <a:r>
                        <a:rPr lang="en-IN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faculty/student exchange </a:t>
                      </a:r>
                      <a:r>
                        <a:rPr lang="en-IN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programs</a:t>
                      </a:r>
                      <a:r>
                        <a:rPr lang="en-IN" sz="18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 </a:t>
                      </a:r>
                      <a:r>
                        <a:rPr lang="en-IN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certifications </a:t>
                      </a:r>
                      <a:r>
                        <a:rPr lang="en-IN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 dual-degree pathways</a:t>
                      </a:r>
                      <a:endParaRPr lang="en-IN" sz="2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3663" indent="0" algn="l" fontAlgn="b"/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 New</a:t>
                      </a:r>
                      <a:r>
                        <a:rPr lang="en-US" sz="2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committee is to be </a:t>
                      </a:r>
                      <a:r>
                        <a:rPr lang="en-US" sz="20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formed by the end of  </a:t>
                      </a:r>
                      <a:r>
                        <a:rPr lang="en-US" sz="2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July 2026 and the committee will submit a strategic plan and schedule of the activities by </a:t>
                      </a:r>
                      <a:endParaRPr lang="en-US" sz="2000" b="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93663" indent="0" algn="l" fontAlgn="b"/>
                      <a:r>
                        <a:rPr lang="en-US" sz="20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  <a:r>
                        <a:rPr lang="en-US" sz="2000" b="1" kern="1200" baseline="300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20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August 2026</a:t>
                      </a:r>
                      <a:endParaRPr lang="en-IN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50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en-IN" sz="2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3663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b="1" kern="1200" dirty="0" smtClean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Industry </a:t>
                      </a:r>
                      <a:r>
                        <a:rPr lang="en-IN" sz="1800" b="1" kern="1200" dirty="0" smtClean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Engagement </a:t>
                      </a:r>
                      <a:r>
                        <a:rPr lang="en-IN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Strengthen </a:t>
                      </a:r>
                      <a:r>
                        <a:rPr lang="en-IN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 </a:t>
                      </a:r>
                      <a:r>
                        <a:rPr lang="en-IN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maintain active </a:t>
                      </a:r>
                      <a:r>
                        <a:rPr lang="en-IN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industry collaborations </a:t>
                      </a:r>
                      <a:r>
                        <a:rPr lang="en-IN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 </a:t>
                      </a:r>
                      <a:r>
                        <a:rPr lang="en-IN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employability </a:t>
                      </a:r>
                      <a:r>
                        <a:rPr lang="en-US" sz="18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IN" sz="2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Sign MoUs with core industries; </a:t>
                      </a:r>
                      <a:r>
                        <a:rPr lang="en-IN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Create Centres of Excellence with industry partners,</a:t>
                      </a:r>
                      <a:r>
                        <a:rPr lang="en-IN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N" sz="2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establish industry-sponsored labs</a:t>
                      </a:r>
                      <a:r>
                        <a:rPr lang="en-IN" sz="2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consultancy </a:t>
                      </a:r>
                      <a:r>
                        <a:rPr lang="en-IN" sz="20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etc</a:t>
                      </a:r>
                      <a:r>
                        <a:rPr lang="en-IN" sz="20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IN" sz="20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6213" indent="-176213" algn="l" fontAlgn="b"/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Annual plan with Quarterly</a:t>
                      </a:r>
                      <a:r>
                        <a:rPr lang="en-US" sz="20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targets for </a:t>
                      </a:r>
                      <a:r>
                        <a:rPr lang="en-US" sz="20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AY </a:t>
                      </a:r>
                      <a:r>
                        <a:rPr lang="en-US" sz="2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2026-27 will be </a:t>
                      </a:r>
                      <a:r>
                        <a:rPr lang="en-US" sz="20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submitted to IQAC by </a:t>
                      </a:r>
                      <a:r>
                        <a:rPr lang="en-US" sz="20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en-US" sz="2000" b="1" kern="1200" baseline="300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</a:t>
                      </a:r>
                      <a:r>
                        <a:rPr lang="en-US" sz="20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August 2026</a:t>
                      </a:r>
                      <a:endParaRPr lang="en-IN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218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609600" y="-300770"/>
            <a:ext cx="10972800" cy="990600"/>
          </a:xfrm>
        </p:spPr>
        <p:txBody>
          <a:bodyPr/>
          <a:lstStyle/>
          <a:p>
            <a:pPr eaLnBrk="1" hangingPunct="1"/>
            <a:r>
              <a:rPr lang="en-US" altLang="en-US" sz="2800" b="1" dirty="0">
                <a:solidFill>
                  <a:srgbClr val="FF0000"/>
                </a:solidFill>
                <a:latin typeface="Arial Narrow" pitchFamily="34" charset="0"/>
              </a:rPr>
              <a:t>Proposed Centre of Excellence: Department of Artificial Intelligence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339845136"/>
              </p:ext>
            </p:extLst>
          </p:nvPr>
        </p:nvGraphicFramePr>
        <p:xfrm>
          <a:off x="166260" y="421701"/>
          <a:ext cx="11887202" cy="552823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7214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61505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57686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/>
                        <a:t>Name of </a:t>
                      </a:r>
                      <a:r>
                        <a:rPr lang="en-US" sz="2800" b="1" dirty="0" err="1"/>
                        <a:t>CoE</a:t>
                      </a:r>
                      <a:endParaRPr lang="en-US" sz="2800" b="1" dirty="0"/>
                    </a:p>
                  </a:txBody>
                  <a:tcPr marL="121916" marR="121916" marT="45721" marB="45721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Geospatial Artificial Intelligence </a:t>
                      </a:r>
                      <a:r>
                        <a:rPr lang="en-US" sz="2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and Spatial Analytics</a:t>
                      </a:r>
                    </a:p>
                  </a:txBody>
                  <a:tcPr marL="121916" marR="121916" marT="45721" marB="45721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7918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IN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Investigators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r>
                        <a:rPr lang="en-IN" sz="20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Dr.</a:t>
                      </a:r>
                      <a:r>
                        <a:rPr lang="en-IN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N" sz="20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M.Suneetha</a:t>
                      </a:r>
                      <a:r>
                        <a:rPr lang="en-IN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(PI), </a:t>
                      </a:r>
                      <a:r>
                        <a:rPr lang="en-IN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Professor &amp; Head (AI), Dean (R&amp;D) 	</a:t>
                      </a:r>
                    </a:p>
                    <a:p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Dr. </a:t>
                      </a:r>
                      <a:r>
                        <a:rPr lang="en-US" sz="20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V.Radhesyam</a:t>
                      </a:r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IN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Associate Professor 	</a:t>
                      </a:r>
                    </a:p>
                    <a:p>
                      <a:r>
                        <a:rPr lang="en-IN" sz="20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Dr</a:t>
                      </a:r>
                      <a:r>
                        <a:rPr lang="en-IN" sz="1800" b="1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en-IN" sz="18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V. </a:t>
                      </a:r>
                      <a:r>
                        <a:rPr lang="en-IN" sz="1800" b="1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Satya</a:t>
                      </a:r>
                      <a:r>
                        <a:rPr lang="en-IN" sz="18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N" sz="1800" b="1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Sahithi</a:t>
                      </a:r>
                      <a:r>
                        <a:rPr lang="en-IN" sz="18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Assistant Professor 	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79180">
                <a:tc>
                  <a:txBody>
                    <a:bodyPr/>
                    <a:lstStyle/>
                    <a:p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Thrust Area</a:t>
                      </a: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b="1" dirty="0" smtClean="0"/>
                        <a:t>Development of GeoAI </a:t>
                      </a:r>
                      <a:r>
                        <a:rPr lang="en-US" b="1" dirty="0"/>
                        <a:t>and geospatial analytics solutions</a:t>
                      </a:r>
                      <a:r>
                        <a:rPr lang="en-US" dirty="0"/>
                        <a:t> </a:t>
                      </a:r>
                    </a:p>
                    <a:p>
                      <a:pPr lvl="0"/>
                      <a:r>
                        <a:rPr lang="en-US" b="1" dirty="0" smtClean="0"/>
                        <a:t>Advanced </a:t>
                      </a:r>
                      <a:r>
                        <a:rPr lang="en-US" b="1" dirty="0"/>
                        <a:t>remote sensing and natural resource management applications</a:t>
                      </a:r>
                      <a:endParaRPr lang="en-US" dirty="0"/>
                    </a:p>
                    <a:p>
                      <a:pPr lvl="0"/>
                      <a:r>
                        <a:rPr lang="en-US" b="1" dirty="0"/>
                        <a:t>Support disaster resilience through geospatial tools and platforms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59443">
                <a:tc>
                  <a:txBody>
                    <a:bodyPr/>
                    <a:lstStyle/>
                    <a:p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Budget(in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Rs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.)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49.678 Lakhs </a:t>
                      </a:r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79180">
                <a:tc>
                  <a:txBody>
                    <a:bodyPr/>
                    <a:lstStyle/>
                    <a:p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Objectives</a:t>
                      </a: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000" b="1" dirty="0"/>
                        <a:t>Develop </a:t>
                      </a:r>
                      <a:r>
                        <a:rPr lang="en-US" sz="2000" b="1" dirty="0" err="1"/>
                        <a:t>GeoAI</a:t>
                      </a:r>
                      <a:r>
                        <a:rPr lang="en-US" sz="2000" b="1" dirty="0"/>
                        <a:t> and spatial analytics for intelligent decision support</a:t>
                      </a:r>
                      <a:r>
                        <a:rPr lang="en-US" sz="2000" dirty="0"/>
                        <a:t> 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000" b="1" dirty="0"/>
                        <a:t>Advance remote sensing and geospatial solutions for resource management</a:t>
                      </a:r>
                      <a:r>
                        <a:rPr lang="en-US" sz="2000" dirty="0"/>
                        <a:t> 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000" b="1" dirty="0"/>
                        <a:t>Create geospatial tools for disaster resilience and climate adaptation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79180">
                <a:tc>
                  <a:txBody>
                    <a:bodyPr/>
                    <a:lstStyle/>
                    <a:p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Duration</a:t>
                      </a: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1-2 Years for the establishment</a:t>
                      </a:r>
                      <a:r>
                        <a:rPr lang="en-US" sz="20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of </a:t>
                      </a:r>
                      <a:r>
                        <a:rPr lang="en-US" sz="2000" b="1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CoE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7918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Expected Outcome</a:t>
                      </a: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lang="en-US" sz="2000" b="1" dirty="0"/>
                        <a:t>5 Technologies, 10 Prototypes/Pilot Projects </a:t>
                      </a:r>
                    </a:p>
                    <a:p>
                      <a:pPr marL="0" indent="0" algn="l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lang="en-US" sz="2000" b="1" dirty="0"/>
                        <a:t>2 Consultancy Projects,</a:t>
                      </a:r>
                      <a:r>
                        <a:rPr lang="en-US" sz="2000" dirty="0"/>
                        <a:t> </a:t>
                      </a:r>
                      <a:r>
                        <a:rPr lang="en-US" sz="2000" b="1" dirty="0"/>
                        <a:t>25 Research Publications and </a:t>
                      </a:r>
                      <a:r>
                        <a:rPr lang="en-US" sz="2000" b="1" dirty="0" smtClean="0"/>
                        <a:t>(2 </a:t>
                      </a:r>
                      <a:r>
                        <a:rPr lang="en-US" sz="2000" b="1" dirty="0"/>
                        <a:t>Patents </a:t>
                      </a:r>
                      <a:r>
                        <a:rPr lang="en-US" sz="2000" b="1" dirty="0" smtClean="0"/>
                        <a:t>Filed/Granted)</a:t>
                      </a:r>
                      <a:r>
                        <a:rPr lang="en-US" sz="2000" dirty="0" smtClean="0"/>
                        <a:t> </a:t>
                      </a:r>
                    </a:p>
                    <a:p>
                      <a:pPr marL="0" indent="0" algn="l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lang="en-US" sz="2000" b="1" dirty="0" smtClean="0"/>
                        <a:t>10 </a:t>
                      </a:r>
                      <a:r>
                        <a:rPr lang="en-US" sz="2000" b="1" dirty="0"/>
                        <a:t>PhD Scholars and 2 Sponsored Research Projects</a:t>
                      </a:r>
                      <a:endParaRPr lang="en-US" sz="3200" b="1" dirty="0"/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8330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Number Placeholder 2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7F066E5A-6ECF-4C62-ADC7-C4E670C18C5F}" type="slidenum">
              <a:rPr lang="en-US" altLang="en-US" smtClean="0">
                <a:solidFill>
                  <a:srgbClr val="898989"/>
                </a:solidFill>
                <a:latin typeface="Calibri" pitchFamily="34" charset="0"/>
              </a:rPr>
              <a:pPr/>
              <a:t>40</a:t>
            </a:fld>
            <a:endParaRPr lang="en-US" altLang="en-US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58371" name="object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5" y="1093791"/>
            <a:ext cx="10875963" cy="467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bject 12"/>
          <p:cNvSpPr txBox="1"/>
          <p:nvPr/>
        </p:nvSpPr>
        <p:spPr>
          <a:xfrm>
            <a:off x="4968877" y="6650046"/>
            <a:ext cx="1963739" cy="153987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26849" algn="ctr" eaLnBrk="1" fontAlgn="auto" hangingPunct="1">
              <a:lnSpc>
                <a:spcPts val="1226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u="sng" kern="0" dirty="0">
                <a:solidFill>
                  <a:schemeClr val="bg1"/>
                </a:solidFill>
                <a:latin typeface="Microsoft Sans Serif"/>
                <a:cs typeface="Microsoft Sans Serif"/>
              </a:rPr>
              <a:t>IQAC</a:t>
            </a:r>
            <a:endParaRPr sz="1100" b="1" u="sng" kern="0" dirty="0">
              <a:solidFill>
                <a:schemeClr val="bg1"/>
              </a:solidFill>
              <a:latin typeface="Microsoft Sans Serif"/>
              <a:cs typeface="Microsoft Sans Serif"/>
            </a:endParaRPr>
          </a:p>
        </p:txBody>
      </p:sp>
      <p:sp>
        <p:nvSpPr>
          <p:cNvPr id="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4157663" y="6492883"/>
            <a:ext cx="3860800" cy="365125"/>
          </a:xfrm>
        </p:spPr>
        <p:txBody>
          <a:bodyPr/>
          <a:lstStyle/>
          <a:p>
            <a:pPr>
              <a:defRPr/>
            </a:pPr>
            <a:r>
              <a:rPr lang="en-US" b="1">
                <a:solidFill>
                  <a:schemeClr val="accent5">
                    <a:lumMod val="75000"/>
                  </a:schemeClr>
                </a:solidFill>
              </a:rPr>
              <a:t>7th IQAC Meeting, 25th March 2026, SU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609600" y="-231495"/>
            <a:ext cx="10972800" cy="990600"/>
          </a:xfrm>
        </p:spPr>
        <p:txBody>
          <a:bodyPr/>
          <a:lstStyle/>
          <a:p>
            <a:pPr eaLnBrk="1" hangingPunct="1"/>
            <a:r>
              <a:rPr lang="en-US" altLang="en-US" sz="2800" b="1" dirty="0">
                <a:solidFill>
                  <a:srgbClr val="FF0000"/>
                </a:solidFill>
                <a:latin typeface="Arial Narrow" pitchFamily="34" charset="0"/>
              </a:rPr>
              <a:t>Proposed Centre of Excellence: Department of Civil Engineering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105461453"/>
              </p:ext>
            </p:extLst>
          </p:nvPr>
        </p:nvGraphicFramePr>
        <p:xfrm>
          <a:off x="166260" y="643373"/>
          <a:ext cx="11887201" cy="5434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646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52257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57686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/>
                        <a:t>Name of </a:t>
                      </a:r>
                      <a:r>
                        <a:rPr lang="en-US" sz="2800" b="1" dirty="0" err="1"/>
                        <a:t>CoE</a:t>
                      </a:r>
                      <a:endParaRPr lang="en-US" sz="2800" b="1" dirty="0"/>
                    </a:p>
                  </a:txBody>
                  <a:tcPr marL="121916" marR="121916" marT="45721" marB="45721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/>
                        <a:t>Centre of Excellence </a:t>
                      </a:r>
                      <a:r>
                        <a:rPr lang="en-US" sz="2800" b="1" dirty="0" smtClean="0"/>
                        <a:t>in </a:t>
                      </a:r>
                      <a:r>
                        <a:rPr lang="en-US" sz="2800" b="1" dirty="0"/>
                        <a:t>Earthquake </a:t>
                      </a:r>
                      <a:r>
                        <a:rPr lang="en-US" sz="2800" b="1" dirty="0" err="1"/>
                        <a:t>Geotechnics</a:t>
                      </a:r>
                      <a:endParaRPr lang="en-US" sz="2800" b="1" dirty="0"/>
                    </a:p>
                  </a:txBody>
                  <a:tcPr marL="121916" marR="121916" marT="45721" marB="45721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7918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IN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Investigators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Dr. Ch. Rama </a:t>
                      </a:r>
                      <a:r>
                        <a:rPr lang="en-US" sz="20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Vara</a:t>
                      </a:r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Prasad (PI) </a:t>
                      </a:r>
                    </a:p>
                    <a:p>
                      <a:pPr algn="l"/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Dr. V. </a:t>
                      </a:r>
                      <a:r>
                        <a:rPr lang="en-US" sz="20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Mallikarjuna</a:t>
                      </a:r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79180">
                <a:tc>
                  <a:txBody>
                    <a:bodyPr/>
                    <a:lstStyle/>
                    <a:p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Thrust Area</a:t>
                      </a: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Resilient and Sustainable Geotechnical Infrastructure Engineering</a:t>
                      </a:r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79180">
                <a:tc>
                  <a:txBody>
                    <a:bodyPr/>
                    <a:lstStyle/>
                    <a:p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Budget(in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Rs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.)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 Lakhs </a:t>
                      </a:r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79180">
                <a:tc>
                  <a:txBody>
                    <a:bodyPr/>
                    <a:lstStyle/>
                    <a:p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Objectives</a:t>
                      </a: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Advance Research in Geotechnical Infrastructure 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Develop Sustainable Ground Engineering Solutions 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Enhance Infrastructure Safety and Technology Transfer</a:t>
                      </a:r>
                      <a:endParaRPr lang="en-US" sz="2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79180">
                <a:tc>
                  <a:txBody>
                    <a:bodyPr/>
                    <a:lstStyle/>
                    <a:p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Infrastructure establishment duration</a:t>
                      </a: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Year</a:t>
                      </a:r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7918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Expected Outcome</a:t>
                      </a: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Advanced Earthquake-Resistant Geotechnical Solutions </a:t>
                      </a:r>
                    </a:p>
                    <a:p>
                      <a:pPr marL="342900" indent="-342900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Innovative Ground Improvement and Reinforced Soil Technologies </a:t>
                      </a:r>
                    </a:p>
                    <a:p>
                      <a:pPr marL="342900" indent="-342900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Predictive Models for </a:t>
                      </a:r>
                      <a:r>
                        <a:rPr lang="en-US" sz="20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Geohazard</a:t>
                      </a:r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and Infrastructure Risk Assessment </a:t>
                      </a:r>
                    </a:p>
                    <a:p>
                      <a:pPr marL="342900" indent="-342900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High-Impact Research, Consultancy, and Technology Transfer </a:t>
                      </a:r>
                      <a:endParaRPr lang="en-US" sz="3200" b="1" dirty="0"/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609600" y="-300770"/>
            <a:ext cx="10972800" cy="990600"/>
          </a:xfrm>
        </p:spPr>
        <p:txBody>
          <a:bodyPr/>
          <a:lstStyle/>
          <a:p>
            <a:pPr eaLnBrk="1" hangingPunct="1"/>
            <a:r>
              <a:rPr lang="en-US" altLang="en-US" sz="2800" b="1" dirty="0">
                <a:solidFill>
                  <a:srgbClr val="FF0000"/>
                </a:solidFill>
                <a:latin typeface="Arial Narrow" pitchFamily="34" charset="0"/>
              </a:rPr>
              <a:t>Proposed Centre of Excellence: Department of ECE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16298024"/>
              </p:ext>
            </p:extLst>
          </p:nvPr>
        </p:nvGraphicFramePr>
        <p:xfrm>
          <a:off x="166260" y="421701"/>
          <a:ext cx="11887201" cy="56411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2152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36567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57686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/>
                        <a:t>Name of CoE-1</a:t>
                      </a:r>
                    </a:p>
                  </a:txBody>
                  <a:tcPr marL="121916" marR="121916" marT="45721" marB="45721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i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CENTRE OF EXCELLENCE IN CHIP DESIGN AND FABRICATION TECHNOLOGIES (COE-CDFT)</a:t>
                      </a:r>
                      <a:endParaRPr lang="en-US" sz="3600" b="1" i="0" u="none" dirty="0"/>
                    </a:p>
                  </a:txBody>
                  <a:tcPr marL="121916" marR="121916" marT="45721" marB="45721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7918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IN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Investigators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r>
                        <a:rPr lang="en-IN" sz="20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Dr.</a:t>
                      </a:r>
                      <a:r>
                        <a:rPr lang="en-IN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CH. </a:t>
                      </a:r>
                      <a:r>
                        <a:rPr lang="en-IN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Naga </a:t>
                      </a:r>
                      <a:r>
                        <a:rPr lang="en-IN" sz="20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Raghuram</a:t>
                      </a:r>
                      <a:r>
                        <a:rPr lang="en-IN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(PI), 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Sr. Assistant Professor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Dr. 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G.L. </a:t>
                      </a:r>
                      <a:r>
                        <a:rPr lang="en-US" sz="20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Madhumati</a:t>
                      </a:r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IN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Professor 	</a:t>
                      </a:r>
                    </a:p>
                    <a:p>
                      <a:r>
                        <a:rPr lang="en-IN" sz="1800" b="1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Dr.</a:t>
                      </a:r>
                      <a:r>
                        <a:rPr lang="en-IN" sz="18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G. Kishore Kumar, 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Associate Professor</a:t>
                      </a:r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	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79180">
                <a:tc>
                  <a:txBody>
                    <a:bodyPr/>
                    <a:lstStyle/>
                    <a:p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Thrust Area</a:t>
                      </a: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pPr lvl="0"/>
                      <a:r>
                        <a:rPr lang="en-IN" b="1" dirty="0"/>
                        <a:t>VLSI Design, </a:t>
                      </a:r>
                      <a:r>
                        <a:rPr lang="en-IN" b="1" dirty="0" err="1"/>
                        <a:t>SoC</a:t>
                      </a:r>
                      <a:r>
                        <a:rPr lang="en-IN" b="1" dirty="0"/>
                        <a:t> Architecture &amp; FPGA </a:t>
                      </a:r>
                    </a:p>
                    <a:p>
                      <a:pPr lvl="0"/>
                      <a:r>
                        <a:rPr lang="en-IN" b="1" dirty="0"/>
                        <a:t>Prototyping</a:t>
                      </a:r>
                      <a:r>
                        <a:rPr lang="en-IN" dirty="0"/>
                        <a:t> </a:t>
                      </a:r>
                      <a:r>
                        <a:rPr lang="en-IN" b="1" dirty="0" err="1"/>
                        <a:t>Analog</a:t>
                      </a:r>
                      <a:r>
                        <a:rPr lang="en-IN" b="1" dirty="0"/>
                        <a:t>/Mixed-Signal/RF IC Design &amp; TCAD </a:t>
                      </a:r>
                    </a:p>
                    <a:p>
                      <a:pPr lvl="0"/>
                      <a:r>
                        <a:rPr lang="en-IN" b="1" dirty="0"/>
                        <a:t>Simulation</a:t>
                      </a:r>
                      <a:r>
                        <a:rPr lang="en-IN" dirty="0"/>
                        <a:t> </a:t>
                      </a:r>
                      <a:r>
                        <a:rPr lang="en-IN" b="1" dirty="0"/>
                        <a:t>Emerging Semiconductor Devices &amp; Advanced Sensor Technologies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59443">
                <a:tc>
                  <a:txBody>
                    <a:bodyPr/>
                    <a:lstStyle/>
                    <a:p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Budget(in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Rs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.)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1.78 Crore</a:t>
                      </a:r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79180">
                <a:tc>
                  <a:txBody>
                    <a:bodyPr/>
                    <a:lstStyle/>
                    <a:p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Objectives</a:t>
                      </a: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000" b="1" dirty="0"/>
                        <a:t>Establish advanced EDA infrastructure for chip design research.</a:t>
                      </a:r>
                      <a:r>
                        <a:rPr lang="en-US" sz="2000" dirty="0"/>
                        <a:t> 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000" b="1" dirty="0"/>
                        <a:t>Develop innovative VLSI and emerging semiconductor technologies.</a:t>
                      </a:r>
                      <a:r>
                        <a:rPr lang="en-US" sz="2000" dirty="0"/>
                        <a:t> 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000" b="1" dirty="0"/>
                        <a:t>Build skilled manpower in end-to-end </a:t>
                      </a:r>
                      <a:r>
                        <a:rPr lang="en-US" sz="2000" b="1" dirty="0" err="1"/>
                        <a:t>SoC</a:t>
                      </a:r>
                      <a:r>
                        <a:rPr lang="en-US" sz="2000" b="1" dirty="0"/>
                        <a:t> and chip design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79180">
                <a:tc>
                  <a:txBody>
                    <a:bodyPr/>
                    <a:lstStyle/>
                    <a:p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Duration</a:t>
                      </a: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Year for the establishment</a:t>
                      </a:r>
                      <a:r>
                        <a:rPr lang="en-US" sz="20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of </a:t>
                      </a:r>
                      <a:r>
                        <a:rPr lang="en-US" sz="2000" b="1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CoE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7918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Expected Outcome</a:t>
                      </a: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lang="en-US" sz="2000" b="1" dirty="0"/>
                        <a:t>Advanced VLSI designs, </a:t>
                      </a:r>
                      <a:r>
                        <a:rPr lang="en-US" sz="2000" b="1" dirty="0" err="1"/>
                        <a:t>SoC</a:t>
                      </a:r>
                      <a:r>
                        <a:rPr lang="en-US" sz="2000" b="1" dirty="0"/>
                        <a:t> prototypes, and semiconductor innovations.</a:t>
                      </a:r>
                      <a:r>
                        <a:rPr lang="en-US" sz="2000" dirty="0"/>
                        <a:t> </a:t>
                      </a:r>
                    </a:p>
                    <a:p>
                      <a:pPr marL="0" indent="0" algn="l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lang="en-US" sz="2000" b="1" dirty="0"/>
                        <a:t>High-quality publications, patents, and funded research projects.</a:t>
                      </a:r>
                      <a:r>
                        <a:rPr lang="en-US" sz="2000" dirty="0"/>
                        <a:t> </a:t>
                      </a:r>
                    </a:p>
                    <a:p>
                      <a:pPr marL="0" indent="0" algn="l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lang="en-US" sz="2000" b="1" dirty="0"/>
                        <a:t>Industry-ready skilled professionals in chip design and verification</a:t>
                      </a:r>
                      <a:endParaRPr lang="en-US" sz="3200" b="1" dirty="0"/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731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609600" y="-300770"/>
            <a:ext cx="10972800" cy="990600"/>
          </a:xfrm>
        </p:spPr>
        <p:txBody>
          <a:bodyPr/>
          <a:lstStyle/>
          <a:p>
            <a:pPr eaLnBrk="1" hangingPunct="1"/>
            <a:r>
              <a:rPr lang="en-US" altLang="en-US" sz="2800" b="1" dirty="0">
                <a:solidFill>
                  <a:srgbClr val="FF0000"/>
                </a:solidFill>
                <a:latin typeface="Arial Narrow" pitchFamily="34" charset="0"/>
              </a:rPr>
              <a:t>Proposed Centre of Excellence: Department of ECE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578288440"/>
              </p:ext>
            </p:extLst>
          </p:nvPr>
        </p:nvGraphicFramePr>
        <p:xfrm>
          <a:off x="166260" y="421701"/>
          <a:ext cx="11887201" cy="598543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0767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37952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57686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/>
                        <a:t>Name of CoE-2</a:t>
                      </a:r>
                    </a:p>
                  </a:txBody>
                  <a:tcPr marL="121916" marR="121916" marT="45721" marB="45721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i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CENTRE OF EXCELLENCE IN Advanced Navigation, </a:t>
                      </a:r>
                      <a:r>
                        <a:rPr lang="en-US" sz="2000" b="1" i="0" u="non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LiDAR</a:t>
                      </a:r>
                      <a:r>
                        <a:rPr lang="en-US" sz="2000" b="1" i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 Autonomous Systems </a:t>
                      </a:r>
                      <a:endParaRPr lang="en-US" sz="3600" b="1" i="0" u="none" dirty="0"/>
                    </a:p>
                  </a:txBody>
                  <a:tcPr marL="121916" marR="121916" marT="45721" marB="45721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7918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IN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Investigators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r>
                        <a:rPr lang="en-IN" sz="20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Dr.</a:t>
                      </a:r>
                      <a:r>
                        <a:rPr lang="en-IN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Ravi Raja</a:t>
                      </a: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(PI), </a:t>
                      </a: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Assistant Professor</a:t>
                      </a:r>
                    </a:p>
                    <a:p>
                      <a:r>
                        <a:rPr lang="en-IN" sz="20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Dr.</a:t>
                      </a:r>
                      <a:r>
                        <a:rPr lang="en-IN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N" sz="20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Shaik</a:t>
                      </a:r>
                      <a:r>
                        <a:rPr lang="en-IN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N" sz="20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Fayaz</a:t>
                      </a:r>
                      <a:r>
                        <a:rPr lang="en-IN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N" sz="20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Ahamed</a:t>
                      </a: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Associate Professor</a:t>
                      </a:r>
                      <a:r>
                        <a:rPr lang="en-IN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r>
                        <a:rPr lang="en-IN" sz="20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Dr.</a:t>
                      </a:r>
                      <a:r>
                        <a:rPr lang="en-IN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 V H Prasad, </a:t>
                      </a: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Assistant Professor</a:t>
                      </a: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79180">
                <a:tc>
                  <a:txBody>
                    <a:bodyPr/>
                    <a:lstStyle/>
                    <a:p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Thrust Area</a:t>
                      </a: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pPr lvl="0"/>
                      <a:r>
                        <a:rPr lang="en-IN" sz="2000" b="1" dirty="0"/>
                        <a:t>Positioning, Navigation &amp; Timing (PNT) Systems</a:t>
                      </a:r>
                      <a:r>
                        <a:rPr lang="en-IN" sz="2000" dirty="0"/>
                        <a:t> </a:t>
                      </a:r>
                    </a:p>
                    <a:p>
                      <a:pPr lvl="0"/>
                      <a:r>
                        <a:rPr lang="en-IN" sz="2000" b="1" dirty="0" err="1"/>
                        <a:t>LiDAR</a:t>
                      </a:r>
                      <a:r>
                        <a:rPr lang="en-IN" sz="2000" b="1" dirty="0"/>
                        <a:t>, SLAM &amp; Digital Twin Technologies</a:t>
                      </a:r>
                      <a:r>
                        <a:rPr lang="en-IN" sz="2000" dirty="0"/>
                        <a:t> </a:t>
                      </a:r>
                    </a:p>
                    <a:p>
                      <a:pPr lvl="0"/>
                      <a:r>
                        <a:rPr lang="en-IN" sz="2000" b="1" dirty="0"/>
                        <a:t>Autonomous Systems, Robotics &amp; AI Navigation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59443">
                <a:tc>
                  <a:txBody>
                    <a:bodyPr/>
                    <a:lstStyle/>
                    <a:p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Budget(in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Rs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.)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1.5 Crore</a:t>
                      </a:r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79180">
                <a:tc>
                  <a:txBody>
                    <a:bodyPr/>
                    <a:lstStyle/>
                    <a:p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Objectives</a:t>
                      </a: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IN" sz="2400" b="1" dirty="0"/>
                        <a:t>Advance navigation, </a:t>
                      </a:r>
                      <a:r>
                        <a:rPr lang="en-IN" sz="2400" b="1" dirty="0" err="1"/>
                        <a:t>LiDAR</a:t>
                      </a:r>
                      <a:r>
                        <a:rPr lang="en-IN" sz="2400" b="1" dirty="0"/>
                        <a:t>, and autonomous system technologies</a:t>
                      </a:r>
                      <a:r>
                        <a:rPr lang="en-IN" sz="2400" dirty="0"/>
                        <a:t> 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IN" sz="2400" b="1" dirty="0"/>
                        <a:t>Develop AI-enabled digital twin and smart infrastructure solutions</a:t>
                      </a:r>
                      <a:r>
                        <a:rPr lang="en-IN" sz="2400" dirty="0"/>
                        <a:t> 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IN" sz="2400" b="1" dirty="0"/>
                        <a:t>Promote research, innovation and skilled workforce development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79180">
                <a:tc>
                  <a:txBody>
                    <a:bodyPr/>
                    <a:lstStyle/>
                    <a:p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Duration</a:t>
                      </a: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Year for the establishment</a:t>
                      </a:r>
                      <a:r>
                        <a:rPr lang="en-US" sz="2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of </a:t>
                      </a:r>
                      <a:r>
                        <a:rPr lang="en-US" sz="2400" b="1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CoE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7918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Expected Outcome</a:t>
                      </a: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Advanced Technologies, Prototypes &amp; Digital Twin Solutions </a:t>
                      </a:r>
                    </a:p>
                    <a:p>
                      <a:pPr marL="342900" indent="-342900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Research Publications &amp; Patents </a:t>
                      </a:r>
                    </a:p>
                    <a:p>
                      <a:pPr marL="342900" indent="-342900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Skilled Researchers &amp; Advanced Laboratory Infrastructure</a:t>
                      </a:r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101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609600" y="-300770"/>
            <a:ext cx="10972800" cy="990600"/>
          </a:xfrm>
        </p:spPr>
        <p:txBody>
          <a:bodyPr/>
          <a:lstStyle/>
          <a:p>
            <a:pPr eaLnBrk="1" hangingPunct="1"/>
            <a:r>
              <a:rPr lang="en-US" altLang="en-US" sz="2800" b="1" dirty="0">
                <a:solidFill>
                  <a:srgbClr val="FF0000"/>
                </a:solidFill>
                <a:latin typeface="Arial Narrow" pitchFamily="34" charset="0"/>
              </a:rPr>
              <a:t>Proposed Centre of Excellence: Department of ECE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154794697"/>
              </p:ext>
            </p:extLst>
          </p:nvPr>
        </p:nvGraphicFramePr>
        <p:xfrm>
          <a:off x="166260" y="421700"/>
          <a:ext cx="11887201" cy="53972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0767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37952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57686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Name of CoE-3</a:t>
                      </a:r>
                    </a:p>
                  </a:txBody>
                  <a:tcPr marL="121916" marR="121916" marT="45721" marB="45721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i="0" u="non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Centre of Excellence in 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Nanotechnology Research, Innovation, and Advanced Device Fabrication</a:t>
                      </a:r>
                      <a:endParaRPr lang="en-US" sz="1800" b="1" i="0" u="non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16" marR="121916" marT="45721" marB="45721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7918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IN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Investigators</a:t>
                      </a:r>
                      <a:endParaRPr lang="en-US" sz="18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N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Dr. 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Binay Binod Kumar(PI), Assistant Professor</a:t>
                      </a:r>
                    </a:p>
                    <a:p>
                      <a:pPr algn="just"/>
                      <a:r>
                        <a:rPr lang="en-IN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Dr. 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Ball Mukund Tripathi (Co-PI), Sr. Assistant Professor</a:t>
                      </a:r>
                      <a:r>
                        <a:rPr lang="en-IN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79180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Thrust Area</a:t>
                      </a: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pPr lvl="0" algn="just"/>
                      <a:r>
                        <a:rPr lang="en-IN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Design and Fabrication of </a:t>
                      </a:r>
                      <a:r>
                        <a:rPr lang="en-IN" sz="18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Chemiresistive</a:t>
                      </a:r>
                      <a:r>
                        <a:rPr lang="en-IN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Gas </a:t>
                      </a:r>
                      <a:r>
                        <a:rPr lang="en-IN" sz="1800" b="1" kern="1200" dirty="0">
                          <a:solidFill>
                            <a:srgbClr val="FF00FF"/>
                          </a:solidFill>
                          <a:latin typeface="+mn-lt"/>
                          <a:ea typeface="+mn-ea"/>
                          <a:cs typeface="+mn-cs"/>
                        </a:rPr>
                        <a:t>Sensors </a:t>
                      </a:r>
                      <a:r>
                        <a:rPr lang="en-IN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array for detecting VOCs associated with breast cancer, Lung Cancer, hazardous gas detection and prototype devices integrating with machine learning.</a:t>
                      </a:r>
                      <a:endParaRPr 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59443">
                <a:tc>
                  <a:txBody>
                    <a:bodyPr/>
                    <a:lstStyle/>
                    <a:p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Budget(in 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Rs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.)</a:t>
                      </a:r>
                      <a:endParaRPr 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1.856 Crore</a:t>
                      </a:r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79180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Objectives</a:t>
                      </a: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pPr marL="342900" indent="-342900" algn="just">
                        <a:buFont typeface="Arial" pitchFamily="34" charset="0"/>
                        <a:buChar char="•"/>
                      </a:pPr>
                      <a:r>
                        <a:rPr lang="en-IN" b="1" dirty="0" smtClean="0"/>
                        <a:t>Develop advanced sensor technologies for early disease diagnosis and environmental monitoring.</a:t>
                      </a:r>
                      <a:r>
                        <a:rPr lang="en-IN" dirty="0" smtClean="0"/>
                        <a:t> </a:t>
                      </a:r>
                    </a:p>
                    <a:p>
                      <a:pPr marL="342900" indent="-342900" algn="just">
                        <a:buFont typeface="Arial" pitchFamily="34" charset="0"/>
                        <a:buChar char="•"/>
                      </a:pPr>
                      <a:r>
                        <a:rPr lang="en-IN" b="1" dirty="0" smtClean="0"/>
                        <a:t>Design AI/ML-enabled smart sensing systems for rapid and accurate detection.</a:t>
                      </a:r>
                      <a:r>
                        <a:rPr lang="en-IN" dirty="0" smtClean="0"/>
                        <a:t> </a:t>
                      </a:r>
                    </a:p>
                    <a:p>
                      <a:pPr marL="342900" indent="-342900" algn="just">
                        <a:buFont typeface="Arial" pitchFamily="34" charset="0"/>
                        <a:buChar char="•"/>
                      </a:pPr>
                      <a:r>
                        <a:rPr lang="en-IN" b="1" dirty="0" smtClean="0"/>
                        <a:t>Promote translational research in intelligent sensing for healthcare, industrial safety and environmental applications.</a:t>
                      </a:r>
                      <a:endParaRPr lang="en-US" sz="18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53959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Duration</a:t>
                      </a: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 Year for the establishment</a:t>
                      </a:r>
                      <a:r>
                        <a:rPr lang="en-US" sz="1800" b="1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of </a:t>
                      </a:r>
                      <a:r>
                        <a:rPr lang="en-US" sz="1800" b="1" kern="120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CoE</a:t>
                      </a:r>
                      <a:endParaRPr lang="en-US" sz="18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7918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Expected Outcome</a:t>
                      </a: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pPr marL="342900" indent="-342900" algn="just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Hands on Training in software simulations and fabrications to UG, PG and PhD scholar, Reputed Research Publications 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&amp; 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Patents, 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Prototypes &amp; Advanced Laboratory Infrastructure</a:t>
                      </a:r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399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609600" y="-300770"/>
            <a:ext cx="10972800" cy="990600"/>
          </a:xfrm>
        </p:spPr>
        <p:txBody>
          <a:bodyPr/>
          <a:lstStyle/>
          <a:p>
            <a:pPr eaLnBrk="1" hangingPunct="1"/>
            <a:r>
              <a:rPr lang="en-US" altLang="en-US" sz="2800" b="1" dirty="0">
                <a:solidFill>
                  <a:srgbClr val="FF0000"/>
                </a:solidFill>
                <a:latin typeface="Arial Narrow" pitchFamily="34" charset="0"/>
              </a:rPr>
              <a:t>Proposed Centre of Excellence: Department of EEE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112138206"/>
              </p:ext>
            </p:extLst>
          </p:nvPr>
        </p:nvGraphicFramePr>
        <p:xfrm>
          <a:off x="166260" y="421701"/>
          <a:ext cx="11887202" cy="552823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7214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61505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57686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/>
                        <a:t>Name of </a:t>
                      </a:r>
                      <a:r>
                        <a:rPr lang="en-US" sz="2800" b="1" dirty="0" err="1"/>
                        <a:t>CoE</a:t>
                      </a:r>
                      <a:endParaRPr lang="en-US" sz="2800" b="1" dirty="0"/>
                    </a:p>
                  </a:txBody>
                  <a:tcPr marL="121916" marR="121916" marT="45721" marB="45721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i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Renewable Energy Systems, Smart Grids and Sustainable Energy Technologies</a:t>
                      </a:r>
                      <a:endParaRPr lang="en-US" sz="3600" b="1" i="0" u="none" dirty="0"/>
                    </a:p>
                  </a:txBody>
                  <a:tcPr marL="121916" marR="121916" marT="45721" marB="45721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7918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IN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Investigators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Dr. </a:t>
                      </a:r>
                      <a:r>
                        <a:rPr lang="en-US" sz="20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Subhojit</a:t>
                      </a:r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Dawn(PI)</a:t>
                      </a:r>
                    </a:p>
                    <a:p>
                      <a:pPr algn="l"/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Dr. B. </a:t>
                      </a:r>
                      <a:r>
                        <a:rPr lang="en-US" sz="20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Venkateswara</a:t>
                      </a:r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Rao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Dr. M L N Vital</a:t>
                      </a:r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79180">
                <a:tc>
                  <a:txBody>
                    <a:bodyPr/>
                    <a:lstStyle/>
                    <a:p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Thrust Area</a:t>
                      </a: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pPr lvl="0"/>
                      <a:r>
                        <a:rPr lang="en-IN" b="1" dirty="0"/>
                        <a:t>Renewable Energy Systems &amp; Hybrid Technologies</a:t>
                      </a:r>
                      <a:r>
                        <a:rPr lang="en-IN" dirty="0"/>
                        <a:t> </a:t>
                      </a:r>
                      <a:r>
                        <a:rPr lang="en-IN" b="1" dirty="0"/>
                        <a:t>Energy Storage </a:t>
                      </a:r>
                    </a:p>
                    <a:p>
                      <a:pPr lvl="0"/>
                      <a:r>
                        <a:rPr lang="en-IN" b="1" dirty="0"/>
                        <a:t>Green Hydrogen &amp; Smart Grids</a:t>
                      </a:r>
                      <a:r>
                        <a:rPr lang="en-IN" dirty="0"/>
                        <a:t> </a:t>
                      </a:r>
                    </a:p>
                    <a:p>
                      <a:pPr lvl="0"/>
                      <a:r>
                        <a:rPr lang="en-IN" b="1" dirty="0"/>
                        <a:t>IoT-Based Sustainable Energy Management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59443">
                <a:tc>
                  <a:txBody>
                    <a:bodyPr/>
                    <a:lstStyle/>
                    <a:p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Budget(in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Rs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.)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2.25 Crore </a:t>
                      </a:r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79180">
                <a:tc>
                  <a:txBody>
                    <a:bodyPr/>
                    <a:lstStyle/>
                    <a:p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Objectives</a:t>
                      </a: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IN" sz="2000" b="1" dirty="0"/>
                        <a:t>Develop innovative renewable energy and smart energy technologies</a:t>
                      </a:r>
                      <a:r>
                        <a:rPr lang="en-IN" sz="2000" dirty="0"/>
                        <a:t> 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IN" sz="2000" b="1" dirty="0"/>
                        <a:t>Advance AI-enabled energy management, smart grids and </a:t>
                      </a:r>
                      <a:r>
                        <a:rPr lang="en-IN" sz="2000" b="1" dirty="0" err="1"/>
                        <a:t>microgrids</a:t>
                      </a:r>
                      <a:r>
                        <a:rPr lang="en-IN" sz="2000" dirty="0"/>
                        <a:t> 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IN" sz="2000" b="1" dirty="0"/>
                        <a:t>Promote skill development, industry collaboration and sustainable energy solutions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79180">
                <a:tc>
                  <a:txBody>
                    <a:bodyPr/>
                    <a:lstStyle/>
                    <a:p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Duration</a:t>
                      </a: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 Years for the establishment</a:t>
                      </a:r>
                      <a:r>
                        <a:rPr lang="en-US" sz="20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of </a:t>
                      </a:r>
                      <a:r>
                        <a:rPr lang="en-US" sz="2000" b="1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CoE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7918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Expected Outcome</a:t>
                      </a:r>
                    </a:p>
                  </a:txBody>
                  <a:tcPr marL="121916" marR="121916" marT="45721" marB="45721"/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lang="en-US" sz="2000" b="1" dirty="0"/>
                        <a:t>Prototype Development &amp; Technology Transfer</a:t>
                      </a:r>
                      <a:r>
                        <a:rPr lang="en-US" sz="2000" dirty="0"/>
                        <a:t> </a:t>
                      </a:r>
                    </a:p>
                    <a:p>
                      <a:pPr marL="0" indent="0" algn="l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lang="en-US" sz="2000" b="1" dirty="0"/>
                        <a:t>Research Publications &amp; Patents</a:t>
                      </a:r>
                    </a:p>
                    <a:p>
                      <a:pPr marL="0" indent="0" algn="l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lang="en-US" sz="2000" b="1" dirty="0"/>
                        <a:t>Skilled Manpower &amp; Consultancy Services</a:t>
                      </a:r>
                      <a:endParaRPr lang="en-US" sz="3200" b="1" dirty="0"/>
                    </a:p>
                  </a:txBody>
                  <a:tcPr marL="121916" marR="121916" marT="45721" marB="45721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725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22429</TotalTime>
  <Words>4418</Words>
  <Application>Microsoft Office PowerPoint</Application>
  <PresentationFormat>Custom</PresentationFormat>
  <Paragraphs>852</Paragraphs>
  <Slides>40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40</vt:i4>
      </vt:variant>
    </vt:vector>
  </HeadingPairs>
  <TitlesOfParts>
    <vt:vector size="45" baseType="lpstr">
      <vt:lpstr>Office Theme</vt:lpstr>
      <vt:lpstr>3_Office Theme</vt:lpstr>
      <vt:lpstr>2_Office Theme</vt:lpstr>
      <vt:lpstr>1_Office Theme</vt:lpstr>
      <vt:lpstr>4_Office Theme</vt:lpstr>
      <vt:lpstr>PowerPoint Presentation</vt:lpstr>
      <vt:lpstr>Agenda</vt:lpstr>
      <vt:lpstr>PowerPoint Presentation</vt:lpstr>
      <vt:lpstr>Proposed Centre of Excellence: Department of Artificial Intelligence</vt:lpstr>
      <vt:lpstr>Proposed Centre of Excellence: Department of Civil Engineering</vt:lpstr>
      <vt:lpstr>Proposed Centre of Excellence: Department of ECE</vt:lpstr>
      <vt:lpstr>Proposed Centre of Excellence: Department of ECE</vt:lpstr>
      <vt:lpstr>Proposed Centre of Excellence: Department of ECE</vt:lpstr>
      <vt:lpstr>Proposed Centre of Excellence: Department of EEE</vt:lpstr>
      <vt:lpstr>Proposed Centre of Excellence: Department of EIE</vt:lpstr>
      <vt:lpstr>Proposed Centre of Excellence: Department of ME</vt:lpstr>
      <vt:lpstr>Proposed central research and analytical instrumentation lab : Department of S&amp;H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Siddhartha Academy of Higher Education (SAHE)  8th IQAC Meeting 2nd Agenda Point for discussion Strategies for Enhancing University Perception</vt:lpstr>
      <vt:lpstr>PowerPoint Presentation</vt:lpstr>
      <vt:lpstr>PowerPoint Presentation</vt:lpstr>
      <vt:lpstr>PowerPoint Presentation</vt:lpstr>
      <vt:lpstr>PowerPoint Presentation</vt:lpstr>
      <vt:lpstr>Perception Areas to Focus</vt:lpstr>
      <vt:lpstr>Strategy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Dr. Gummadi</dc:creator>
  <cp:lastModifiedBy>faculty</cp:lastModifiedBy>
  <cp:revision>897</cp:revision>
  <cp:lastPrinted>2026-06-29T12:18:06Z</cp:lastPrinted>
  <dcterms:created xsi:type="dcterms:W3CDTF">2025-09-15T08:15:08Z</dcterms:created>
  <dcterms:modified xsi:type="dcterms:W3CDTF">2026-06-30T03:53:57Z</dcterms:modified>
</cp:coreProperties>
</file>